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5" r:id="rId2"/>
    <p:sldId id="301" r:id="rId3"/>
    <p:sldId id="296" r:id="rId4"/>
    <p:sldId id="257" r:id="rId5"/>
    <p:sldId id="411" r:id="rId6"/>
    <p:sldId id="427" r:id="rId7"/>
    <p:sldId id="512" r:id="rId8"/>
    <p:sldId id="299" r:id="rId9"/>
    <p:sldId id="414" r:id="rId10"/>
    <p:sldId id="461" r:id="rId11"/>
    <p:sldId id="416" r:id="rId12"/>
    <p:sldId id="418" r:id="rId13"/>
    <p:sldId id="298" r:id="rId14"/>
    <p:sldId id="423" r:id="rId15"/>
    <p:sldId id="495" r:id="rId16"/>
    <p:sldId id="496" r:id="rId17"/>
    <p:sldId id="497" r:id="rId18"/>
    <p:sldId id="500" r:id="rId19"/>
    <p:sldId id="502" r:id="rId20"/>
    <p:sldId id="503" r:id="rId21"/>
    <p:sldId id="509" r:id="rId22"/>
    <p:sldId id="390" r:id="rId23"/>
    <p:sldId id="263" r:id="rId24"/>
    <p:sldId id="313" r:id="rId25"/>
    <p:sldId id="463" r:id="rId26"/>
    <p:sldId id="511" r:id="rId27"/>
    <p:sldId id="462" r:id="rId28"/>
    <p:sldId id="312" r:id="rId29"/>
    <p:sldId id="309" r:id="rId30"/>
    <p:sldId id="303" r:id="rId31"/>
    <p:sldId id="304" r:id="rId32"/>
    <p:sldId id="308" r:id="rId33"/>
    <p:sldId id="305" r:id="rId34"/>
    <p:sldId id="510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9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5" autoAdjust="0"/>
    <p:restoredTop sz="94660"/>
  </p:normalViewPr>
  <p:slideViewPr>
    <p:cSldViewPr>
      <p:cViewPr varScale="1">
        <p:scale>
          <a:sx n="152" d="100"/>
          <a:sy n="152" d="100"/>
        </p:scale>
        <p:origin x="192" y="344"/>
      </p:cViewPr>
      <p:guideLst>
        <p:guide orient="horz" pos="2162"/>
        <p:guide pos="29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13AC2-84B2-43FF-94BB-EB11EFEB6E93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5FA1F-BE4C-4B8A-B516-4391A4FD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8CA847-4A74-4ED8-B970-DB5660C561A5}" type="datetimeFigureOut">
              <a:rPr lang="en-US" smtClean="0"/>
              <a:t>11/28/25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45D3B6-AD8D-42AC-8CAA-0DAD7229769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5D3B6-AD8D-42AC-8CAA-0DAD72297694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CF76B565-DED8-9989-E17D-EF7E35E8D1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A9D5B494-9573-050C-23A9-E12209D053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en-LU"/>
              <a:t>A </a:t>
            </a:r>
            <a:r>
              <a:rPr lang="en-US" altLang="en-LU" b="1"/>
              <a:t>dashed line</a:t>
            </a:r>
            <a:r>
              <a:rPr lang="en-US" altLang="en-LU"/>
              <a:t> means that the relationship is strong, whereas a solid </a:t>
            </a:r>
            <a:r>
              <a:rPr lang="en-US" altLang="en-LU" b="1"/>
              <a:t>line</a:t>
            </a:r>
            <a:r>
              <a:rPr lang="en-US" altLang="en-LU"/>
              <a:t> means that the relationship is weak.</a:t>
            </a:r>
            <a:endParaRPr lang="en-GB" altLang="en-LU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7FCE67E8-47F5-F447-5FBF-D329722E5D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7F381E-A253-4C47-811D-1E64955F893D}" type="slidenum">
              <a:rPr lang="en-GB" altLang="en-LU"/>
              <a:pPr/>
              <a:t>22</a:t>
            </a:fld>
            <a:endParaRPr lang="en-GB" altLang="en-L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40F8-6E4E-C34E-BCE4-0B7D3D3A803E}" type="datetime1">
              <a:rPr lang="en-US" smtClean="0"/>
              <a:t>11/28/25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CSC291 - Software Engineering Concepts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B68-8052-4758-A647-54338E95D83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B7CA-8513-B949-98A8-31C8D946540E}" type="datetime1">
              <a:rPr lang="en-US" smtClean="0"/>
              <a:t>11/28/25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CSC291 - Software Engineering Concepts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B68-8052-4758-A647-54338E95D8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20D7-F481-A64F-9E45-A570C5B40D64}" type="datetime1">
              <a:rPr lang="en-US" smtClean="0"/>
              <a:t>11/28/25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CSC291 - Software Engineering Concepts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B68-8052-4758-A647-54338E95D8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D215-416C-3242-AF0B-544EF35F79CE}" type="datetime1">
              <a:rPr lang="en-US" smtClean="0"/>
              <a:t>11/28/25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CSC291 - Software Engineering Concepts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B68-8052-4758-A647-54338E95D8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FFD9-7B51-1043-840F-8921ACE1909C}" type="datetime1">
              <a:rPr lang="en-US" smtClean="0"/>
              <a:t>11/28/25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CSC291 - Software Engineering Concepts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B68-8052-4758-A647-54338E95D83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4F4D-C11B-514D-A77C-EB7A9F76B7D3}" type="datetime1">
              <a:rPr lang="en-US" smtClean="0"/>
              <a:t>11/28/25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CSC291 - Software Engineering Concepts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B68-8052-4758-A647-54338E95D8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A90F-31C5-C743-8855-456A06B8B14E}" type="datetime1">
              <a:rPr lang="en-US" smtClean="0"/>
              <a:t>11/28/25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CSC291 - Software Engineering Concepts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B68-8052-4758-A647-54338E95D83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3C5E-6CFD-9345-AA2A-E55CDAFA5F14}" type="datetime1">
              <a:rPr lang="en-US" smtClean="0"/>
              <a:t>11/28/25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CSC291 - Software Engineering Concepts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B68-8052-4758-A647-54338E95D8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447B-34C4-894B-9FE1-1C64823CC34D}" type="datetime1">
              <a:rPr lang="en-US" smtClean="0"/>
              <a:t>11/28/25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CSC291 - Software Engineering 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B68-8052-4758-A647-54338E95D8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13B-B939-3644-8BE6-69976438807A}" type="datetime1">
              <a:rPr lang="en-US" smtClean="0"/>
              <a:t>11/28/25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CSC291 - Software Engineering Concepts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B68-8052-4758-A647-54338E95D83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992B-05F9-5F48-A73B-599F63E90DBD}" type="datetime1">
              <a:rPr lang="en-US" smtClean="0"/>
              <a:t>11/28/25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CSC291 - Software Engineering Concepts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B68-8052-4758-A647-54338E95D8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CFEB858-C002-DF41-9FC1-216957111788}" type="datetime1">
              <a:rPr lang="en-US" smtClean="0"/>
              <a:t>11/28/25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CSC291 - Software Engineering Concepts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A68DB68-8052-4758-A647-54338E95D83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6/6f/Uml_hierarchie_des_diagrammes.pn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nified_Modeling_Language" TargetMode="External"/><Relationship Id="rId2" Type="http://schemas.openxmlformats.org/officeDocument/2006/relationships/hyperlink" Target="http://www.visual-paradigm.com/VPGallery/diagrams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gilemodeling.com/" TargetMode="External"/><Relationship Id="rId4" Type="http://schemas.openxmlformats.org/officeDocument/2006/relationships/hyperlink" Target="http://pigseye.kennesaw.edu/~dbraun/csis4650/A&amp;D/UML_tutorial/index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3124200"/>
            <a:ext cx="7848600" cy="1927225"/>
          </a:xfrm>
        </p:spPr>
        <p:txBody>
          <a:bodyPr/>
          <a:lstStyle/>
          <a:p>
            <a:pPr algn="ctr"/>
            <a:r>
              <a:rPr lang="en-US" sz="4400" cap="none" dirty="0">
                <a:solidFill>
                  <a:srgbClr val="C00000"/>
                </a:solidFill>
                <a:cs typeface="Times New Roman" panose="02020603050405020304" pitchFamily="18" charset="0"/>
              </a:rPr>
              <a:t>Requirements Modelling</a:t>
            </a:r>
            <a:br>
              <a:rPr lang="en-US" sz="4400" cap="none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br>
              <a:rPr lang="en-US" sz="4400" cap="none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en-US" sz="4400" cap="none" dirty="0">
                <a:solidFill>
                  <a:srgbClr val="C00000"/>
                </a:solidFill>
                <a:cs typeface="Times New Roman" panose="02020603050405020304" pitchFamily="18" charset="0"/>
              </a:rPr>
              <a:t>UML</a:t>
            </a:r>
            <a:br>
              <a:rPr lang="en-US" sz="4400" cap="none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en-US" sz="4400" cap="none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3810000" cy="2590800"/>
          </a:xfrm>
        </p:spPr>
        <p:txBody>
          <a:bodyPr>
            <a:normAutofit/>
          </a:bodyPr>
          <a:lstStyle/>
          <a:p>
            <a:r>
              <a:rPr lang="en-US" sz="3600" dirty="0"/>
              <a:t>Activity diagram for Access camera surveillance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13656"/>
            <a:ext cx="4953000" cy="6444344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B68-8052-4758-A647-54338E95D837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Class-based Modelling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35010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ea typeface="MS PGothic" panose="020B0600070205080204" pitchFamily="34" charset="-128"/>
              </a:rPr>
              <a:t>It shows the </a:t>
            </a:r>
            <a:r>
              <a:rPr lang="en-US" altLang="ko-KR" dirty="0">
                <a:solidFill>
                  <a:srgbClr val="FF0000"/>
                </a:solidFill>
                <a:ea typeface="MS PGothic" panose="020B0600070205080204" pitchFamily="34" charset="-128"/>
              </a:rPr>
              <a:t>classes</a:t>
            </a:r>
            <a:r>
              <a:rPr lang="en-US" altLang="ko-KR" dirty="0">
                <a:ea typeface="MS PGothic" panose="020B0600070205080204" pitchFamily="34" charset="-128"/>
              </a:rPr>
              <a:t> of the system, their </a:t>
            </a:r>
            <a:r>
              <a:rPr lang="en-US" altLang="ko-KR" dirty="0">
                <a:solidFill>
                  <a:srgbClr val="FF0000"/>
                </a:solidFill>
                <a:ea typeface="MS PGothic" panose="020B0600070205080204" pitchFamily="34" charset="-128"/>
              </a:rPr>
              <a:t>inter-relationships</a:t>
            </a:r>
            <a:r>
              <a:rPr lang="en-US" altLang="ko-KR" dirty="0">
                <a:ea typeface="MS PGothic" panose="020B0600070205080204" pitchFamily="34" charset="-128"/>
              </a:rPr>
              <a:t>, and the </a:t>
            </a:r>
            <a:r>
              <a:rPr lang="en-US" altLang="ko-KR" dirty="0">
                <a:solidFill>
                  <a:srgbClr val="FF0000"/>
                </a:solidFill>
                <a:ea typeface="MS PGothic" panose="020B0600070205080204" pitchFamily="34" charset="-128"/>
              </a:rPr>
              <a:t>operations</a:t>
            </a:r>
            <a:r>
              <a:rPr lang="en-US" altLang="ko-KR" dirty="0">
                <a:ea typeface="MS PGothic" panose="020B0600070205080204" pitchFamily="34" charset="-128"/>
              </a:rPr>
              <a:t> and </a:t>
            </a:r>
            <a:r>
              <a:rPr lang="en-US" altLang="ko-KR" dirty="0">
                <a:solidFill>
                  <a:srgbClr val="FF0000"/>
                </a:solidFill>
                <a:ea typeface="MS PGothic" panose="020B0600070205080204" pitchFamily="34" charset="-128"/>
              </a:rPr>
              <a:t>attributes</a:t>
            </a:r>
            <a:r>
              <a:rPr lang="en-US" altLang="ko-KR" dirty="0">
                <a:ea typeface="MS PGothic" panose="020B0600070205080204" pitchFamily="34" charset="-128"/>
              </a:rPr>
              <a:t> of the classes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ea typeface="MS PGothic" panose="020B0600070205080204" pitchFamily="34" charset="-128"/>
              </a:rPr>
              <a:t>Explore domain concepts in the form of a </a:t>
            </a:r>
            <a:r>
              <a:rPr lang="en-US" altLang="ko-KR" dirty="0">
                <a:solidFill>
                  <a:srgbClr val="FF0000"/>
                </a:solidFill>
                <a:ea typeface="MS PGothic" panose="020B0600070205080204" pitchFamily="34" charset="-128"/>
              </a:rPr>
              <a:t>domain model 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ea typeface="MS PGothic" panose="020B0600070205080204" pitchFamily="34" charset="-128"/>
              </a:rPr>
              <a:t>Analyze requirements in the form of a </a:t>
            </a:r>
            <a:r>
              <a:rPr lang="en-US" altLang="ko-KR" dirty="0">
                <a:solidFill>
                  <a:srgbClr val="FF0000"/>
                </a:solidFill>
                <a:ea typeface="MS PGothic" panose="020B0600070205080204" pitchFamily="34" charset="-128"/>
              </a:rPr>
              <a:t>conceptual/analysis model </a:t>
            </a:r>
          </a:p>
          <a:p>
            <a:pPr>
              <a:lnSpc>
                <a:spcPct val="150000"/>
              </a:lnSpc>
            </a:pPr>
            <a:endParaRPr lang="en-US" altLang="ko-KR" dirty="0">
              <a:solidFill>
                <a:srgbClr val="FF0000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B68-8052-4758-A647-54338E95D837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3" y="406739"/>
            <a:ext cx="8229600" cy="990600"/>
          </a:xfrm>
        </p:spPr>
        <p:txBody>
          <a:bodyPr/>
          <a:lstStyle/>
          <a:p>
            <a:r>
              <a:rPr lang="en-US" dirty="0"/>
              <a:t>Identifying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876800"/>
          </a:xfrm>
        </p:spPr>
        <p:txBody>
          <a:bodyPr>
            <a:normAutofit/>
          </a:bodyPr>
          <a:lstStyle/>
          <a:p>
            <a:pPr marL="875665" marR="5080" lvl="1" indent="-342900">
              <a:lnSpc>
                <a:spcPct val="150000"/>
              </a:lnSpc>
              <a:spcBef>
                <a:spcPts val="140"/>
              </a:spcBef>
              <a:buClr>
                <a:srgbClr val="9A0000"/>
              </a:buClr>
              <a:buSzPct val="70000"/>
              <a:buFont typeface="Wingdings" panose="05000000000000000000" charset="0"/>
              <a:buChar char=""/>
              <a:tabLst>
                <a:tab pos="676910" algn="l"/>
              </a:tabLst>
            </a:pPr>
            <a:r>
              <a:rPr lang="en-US" sz="2400" spc="-5" dirty="0">
                <a:latin typeface="Arial MT"/>
                <a:cs typeface="Arial MT"/>
              </a:rPr>
              <a:t>Classes are determined </a:t>
            </a:r>
            <a:r>
              <a:rPr lang="en-US" sz="2400" spc="5" dirty="0">
                <a:latin typeface="Arial MT"/>
                <a:cs typeface="Arial MT"/>
              </a:rPr>
              <a:t>by </a:t>
            </a:r>
            <a:r>
              <a:rPr lang="en-US" sz="2400" spc="-5" dirty="0">
                <a:latin typeface="Arial MT"/>
                <a:cs typeface="Arial MT"/>
              </a:rPr>
              <a:t>underlining </a:t>
            </a:r>
            <a:r>
              <a:rPr lang="en-US" sz="2400" spc="-5" dirty="0">
                <a:solidFill>
                  <a:srgbClr val="FF0000"/>
                </a:solidFill>
                <a:latin typeface="Arial MT"/>
                <a:cs typeface="Arial MT"/>
              </a:rPr>
              <a:t>each noun</a:t>
            </a:r>
            <a:r>
              <a:rPr lang="en-US" sz="2400" spc="-5" dirty="0">
                <a:latin typeface="Arial MT"/>
                <a:cs typeface="Arial MT"/>
              </a:rPr>
              <a:t> or </a:t>
            </a:r>
            <a:r>
              <a:rPr lang="en-US" sz="2400" spc="-265" dirty="0">
                <a:latin typeface="Arial MT"/>
                <a:cs typeface="Arial MT"/>
              </a:rPr>
              <a:t> </a:t>
            </a:r>
            <a:r>
              <a:rPr lang="en-US" sz="2400" spc="-10" dirty="0">
                <a:latin typeface="Arial MT"/>
                <a:cs typeface="Arial MT"/>
              </a:rPr>
              <a:t>noun</a:t>
            </a:r>
            <a:r>
              <a:rPr lang="en-US" sz="2400" spc="5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phrase and entering</a:t>
            </a:r>
            <a:r>
              <a:rPr lang="en-US" sz="2400" spc="5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it</a:t>
            </a:r>
            <a:r>
              <a:rPr lang="en-US" sz="2400" spc="5" dirty="0">
                <a:latin typeface="Arial MT"/>
                <a:cs typeface="Arial MT"/>
              </a:rPr>
              <a:t> </a:t>
            </a:r>
            <a:r>
              <a:rPr lang="en-US" sz="2400" spc="-10" dirty="0">
                <a:latin typeface="Arial MT"/>
                <a:cs typeface="Arial MT"/>
              </a:rPr>
              <a:t>into</a:t>
            </a:r>
            <a:r>
              <a:rPr lang="en-US" sz="2400" spc="5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a simple table.</a:t>
            </a:r>
            <a:r>
              <a:rPr lang="en-US" sz="2400" dirty="0">
                <a:latin typeface="Arial MT"/>
                <a:cs typeface="Arial MT"/>
              </a:rPr>
              <a:t> </a:t>
            </a:r>
          </a:p>
          <a:p>
            <a:pPr marL="875665" marR="5080" lvl="1" indent="-342900">
              <a:lnSpc>
                <a:spcPct val="150000"/>
              </a:lnSpc>
              <a:spcBef>
                <a:spcPts val="140"/>
              </a:spcBef>
              <a:buClr>
                <a:srgbClr val="9A0000"/>
              </a:buClr>
              <a:buSzPct val="70000"/>
              <a:buFont typeface="Wingdings" panose="05000000000000000000" charset="0"/>
              <a:buChar char=""/>
              <a:tabLst>
                <a:tab pos="676910" algn="l"/>
              </a:tabLst>
            </a:pPr>
            <a:endParaRPr lang="en-US" sz="2400" spc="-5" dirty="0">
              <a:latin typeface="Arial MT"/>
              <a:cs typeface="Arial MT"/>
            </a:endParaRPr>
          </a:p>
          <a:p>
            <a:pPr marL="875665" marR="5080" lvl="1" indent="-342900">
              <a:lnSpc>
                <a:spcPct val="150000"/>
              </a:lnSpc>
              <a:spcBef>
                <a:spcPts val="140"/>
              </a:spcBef>
              <a:buClr>
                <a:srgbClr val="9A0000"/>
              </a:buClr>
              <a:buSzPct val="70000"/>
              <a:buFont typeface="Wingdings" panose="05000000000000000000" charset="0"/>
              <a:buChar char=""/>
              <a:tabLst>
                <a:tab pos="676910" algn="l"/>
              </a:tabLst>
            </a:pPr>
            <a:r>
              <a:rPr lang="en-US" sz="2400" spc="-5" dirty="0">
                <a:latin typeface="Arial MT"/>
                <a:cs typeface="Arial MT"/>
              </a:rPr>
              <a:t>If</a:t>
            </a:r>
            <a:r>
              <a:rPr lang="en-US" sz="2400" spc="5" dirty="0">
                <a:latin typeface="Arial MT"/>
                <a:cs typeface="Arial MT"/>
              </a:rPr>
              <a:t> </a:t>
            </a:r>
            <a:r>
              <a:rPr lang="en-US" sz="2400" spc="-10" dirty="0">
                <a:latin typeface="Arial MT"/>
                <a:cs typeface="Arial MT"/>
              </a:rPr>
              <a:t>the</a:t>
            </a:r>
            <a:r>
              <a:rPr lang="en-US" sz="2400" spc="-5" dirty="0">
                <a:latin typeface="Arial MT"/>
                <a:cs typeface="Arial MT"/>
              </a:rPr>
              <a:t> class</a:t>
            </a:r>
            <a:r>
              <a:rPr lang="en-US" sz="2400" dirty="0">
                <a:latin typeface="Arial MT"/>
                <a:cs typeface="Arial MT"/>
              </a:rPr>
              <a:t> </a:t>
            </a:r>
            <a:r>
              <a:rPr lang="en-US" sz="2400" spc="-10" dirty="0">
                <a:latin typeface="Arial MT"/>
                <a:cs typeface="Arial MT"/>
              </a:rPr>
              <a:t>(noun)</a:t>
            </a:r>
            <a:r>
              <a:rPr lang="en-US" sz="2400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is</a:t>
            </a:r>
            <a:r>
              <a:rPr lang="en-US" sz="2400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required to</a:t>
            </a:r>
            <a:r>
              <a:rPr lang="en-US" sz="2400" spc="5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implement a</a:t>
            </a:r>
            <a:r>
              <a:rPr lang="en-US" sz="2400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solution, </a:t>
            </a:r>
            <a:r>
              <a:rPr lang="en-US" sz="2400" spc="-10" dirty="0">
                <a:latin typeface="Arial MT"/>
                <a:cs typeface="Arial MT"/>
              </a:rPr>
              <a:t>then</a:t>
            </a:r>
            <a:r>
              <a:rPr lang="en-US" sz="2400" spc="5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it</a:t>
            </a:r>
            <a:r>
              <a:rPr lang="en-US" sz="2400" spc="5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is</a:t>
            </a:r>
            <a:r>
              <a:rPr lang="en-US" sz="2400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part of</a:t>
            </a:r>
            <a:r>
              <a:rPr lang="en-US" sz="2400" spc="5" dirty="0">
                <a:latin typeface="Arial MT"/>
                <a:cs typeface="Arial MT"/>
              </a:rPr>
              <a:t> </a:t>
            </a:r>
            <a:r>
              <a:rPr lang="en-US" sz="2400" spc="-10" dirty="0">
                <a:latin typeface="Arial MT"/>
                <a:cs typeface="Arial MT"/>
              </a:rPr>
              <a:t>the</a:t>
            </a:r>
            <a:r>
              <a:rPr lang="en-US" sz="2400" spc="-5" dirty="0">
                <a:latin typeface="Arial MT"/>
                <a:cs typeface="Arial MT"/>
              </a:rPr>
              <a:t> solution space; </a:t>
            </a:r>
            <a:r>
              <a:rPr lang="en-US" sz="2400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otherwise, if a class is </a:t>
            </a:r>
            <a:r>
              <a:rPr lang="en-US" sz="2400" dirty="0">
                <a:latin typeface="Arial MT"/>
                <a:cs typeface="Arial MT"/>
              </a:rPr>
              <a:t>necessary only </a:t>
            </a:r>
            <a:r>
              <a:rPr lang="en-US" sz="2400" spc="-5" dirty="0">
                <a:latin typeface="Arial MT"/>
                <a:cs typeface="Arial MT"/>
              </a:rPr>
              <a:t>to describe a </a:t>
            </a:r>
            <a:r>
              <a:rPr lang="en-US" sz="2400" spc="-265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solution,</a:t>
            </a:r>
            <a:r>
              <a:rPr lang="en-US" sz="2400" spc="-10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it</a:t>
            </a:r>
            <a:r>
              <a:rPr lang="en-US" sz="2400" spc="5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is</a:t>
            </a:r>
            <a:r>
              <a:rPr lang="en-US" sz="2400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part of</a:t>
            </a:r>
            <a:r>
              <a:rPr lang="en-US" sz="2400" spc="5" dirty="0">
                <a:latin typeface="Arial MT"/>
                <a:cs typeface="Arial MT"/>
              </a:rPr>
              <a:t> </a:t>
            </a:r>
            <a:r>
              <a:rPr lang="en-US" sz="2400" spc="-10" dirty="0">
                <a:latin typeface="Arial MT"/>
                <a:cs typeface="Arial MT"/>
              </a:rPr>
              <a:t>the</a:t>
            </a:r>
            <a:r>
              <a:rPr lang="en-US" sz="2400" spc="-5" dirty="0">
                <a:latin typeface="Arial MT"/>
                <a:cs typeface="Arial MT"/>
              </a:rPr>
              <a:t> </a:t>
            </a:r>
            <a:r>
              <a:rPr lang="en-US" sz="2400" spc="-10" dirty="0">
                <a:latin typeface="Arial MT"/>
                <a:cs typeface="Arial MT"/>
              </a:rPr>
              <a:t>problem</a:t>
            </a:r>
            <a:r>
              <a:rPr lang="en-US" sz="2400" spc="20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space.</a:t>
            </a:r>
            <a:r>
              <a:rPr lang="en-US" sz="2400" dirty="0">
                <a:latin typeface="Arial MT"/>
                <a:cs typeface="Arial MT"/>
              </a:rPr>
              <a:t>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B68-8052-4758-A647-54338E95D837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A94E893C-042D-871D-8E1E-C554A3250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777" y="292100"/>
            <a:ext cx="7886700" cy="994172"/>
          </a:xfrm>
        </p:spPr>
        <p:txBody>
          <a:bodyPr>
            <a:normAutofit/>
          </a:bodyPr>
          <a:lstStyle/>
          <a:p>
            <a:r>
              <a:rPr lang="en-US" altLang="en-PK" sz="3200" dirty="0"/>
              <a:t>Class diagram</a:t>
            </a:r>
          </a:p>
        </p:txBody>
      </p:sp>
      <p:sp>
        <p:nvSpPr>
          <p:cNvPr id="82956" name="Rectangle 12">
            <a:extLst>
              <a:ext uri="{FF2B5EF4-FFF2-40B4-BE49-F238E27FC236}">
                <a16:creationId xmlns:a16="http://schemas.microsoft.com/office/drawing/2014/main" id="{3B0C6843-F3FA-02D5-C72A-2AEE9EC20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785" y="3231357"/>
            <a:ext cx="75342" cy="15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PK" sz="975">
                <a:solidFill>
                  <a:srgbClr val="000000"/>
                </a:solidFill>
                <a:latin typeface="Courier" panose="02070309020205020404" pitchFamily="49" charset="0"/>
              </a:rPr>
              <a:t>1</a:t>
            </a:r>
            <a:endParaRPr lang="en-US" altLang="en-PK" sz="1350"/>
          </a:p>
        </p:txBody>
      </p:sp>
      <p:sp>
        <p:nvSpPr>
          <p:cNvPr id="82957" name="Rectangle 13">
            <a:extLst>
              <a:ext uri="{FF2B5EF4-FFF2-40B4-BE49-F238E27FC236}">
                <a16:creationId xmlns:a16="http://schemas.microsoft.com/office/drawing/2014/main" id="{A2EB8065-3FDA-BF94-23A2-895B6C658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351" y="3455194"/>
            <a:ext cx="75342" cy="15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PK" sz="975">
                <a:solidFill>
                  <a:srgbClr val="000000"/>
                </a:solidFill>
                <a:latin typeface="Courier" panose="02070309020205020404" pitchFamily="49" charset="0"/>
              </a:rPr>
              <a:t>2</a:t>
            </a:r>
            <a:endParaRPr lang="en-US" altLang="en-PK" sz="1350"/>
          </a:p>
        </p:txBody>
      </p:sp>
      <p:sp>
        <p:nvSpPr>
          <p:cNvPr id="82960" name="Rectangle 16">
            <a:extLst>
              <a:ext uri="{FF2B5EF4-FFF2-40B4-BE49-F238E27FC236}">
                <a16:creationId xmlns:a16="http://schemas.microsoft.com/office/drawing/2014/main" id="{5E1AC233-F737-15D0-8377-90E495438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488" y="3577829"/>
            <a:ext cx="1181100" cy="23812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PK" sz="1350"/>
          </a:p>
        </p:txBody>
      </p:sp>
      <p:sp>
        <p:nvSpPr>
          <p:cNvPr id="82961" name="Rectangle 17">
            <a:extLst>
              <a:ext uri="{FF2B5EF4-FFF2-40B4-BE49-F238E27FC236}">
                <a16:creationId xmlns:a16="http://schemas.microsoft.com/office/drawing/2014/main" id="{EF7A5917-28A7-7262-635E-1377364DA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270" y="3971926"/>
            <a:ext cx="67807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PK" sz="975">
                <a:solidFill>
                  <a:srgbClr val="000000"/>
                </a:solidFill>
                <a:latin typeface="Courier" panose="02070309020205020404" pitchFamily="49" charset="0"/>
              </a:rPr>
              <a:t>push()</a:t>
            </a:r>
            <a:br>
              <a:rPr lang="en-US" altLang="en-PK" sz="975">
                <a:solidFill>
                  <a:srgbClr val="000000"/>
                </a:solidFill>
                <a:latin typeface="Courier" panose="02070309020205020404" pitchFamily="49" charset="0"/>
              </a:rPr>
            </a:br>
            <a:r>
              <a:rPr lang="en-US" altLang="en-PK" sz="975">
                <a:solidFill>
                  <a:srgbClr val="000000"/>
                </a:solidFill>
                <a:latin typeface="Courier" panose="02070309020205020404" pitchFamily="49" charset="0"/>
              </a:rPr>
              <a:t>release()</a:t>
            </a:r>
            <a:endParaRPr lang="en-US" altLang="en-PK" sz="1350"/>
          </a:p>
        </p:txBody>
      </p:sp>
      <p:sp>
        <p:nvSpPr>
          <p:cNvPr id="82962" name="Freeform 18">
            <a:extLst>
              <a:ext uri="{FF2B5EF4-FFF2-40B4-BE49-F238E27FC236}">
                <a16:creationId xmlns:a16="http://schemas.microsoft.com/office/drawing/2014/main" id="{C535C5EF-BE87-E333-DD12-6C05CA5C9F72}"/>
              </a:ext>
            </a:extLst>
          </p:cNvPr>
          <p:cNvSpPr>
            <a:spLocks/>
          </p:cNvSpPr>
          <p:nvPr/>
        </p:nvSpPr>
        <p:spPr bwMode="auto">
          <a:xfrm>
            <a:off x="2169320" y="3192067"/>
            <a:ext cx="1926431" cy="372665"/>
          </a:xfrm>
          <a:custGeom>
            <a:avLst/>
            <a:gdLst>
              <a:gd name="T0" fmla="*/ 0 w 1618"/>
              <a:gd name="T1" fmla="*/ 313 h 313"/>
              <a:gd name="T2" fmla="*/ 0 w 1618"/>
              <a:gd name="T3" fmla="*/ 188 h 313"/>
              <a:gd name="T4" fmla="*/ 1618 w 1618"/>
              <a:gd name="T5" fmla="*/ 188 h 313"/>
              <a:gd name="T6" fmla="*/ 1618 w 1618"/>
              <a:gd name="T7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8" h="313">
                <a:moveTo>
                  <a:pt x="0" y="313"/>
                </a:moveTo>
                <a:lnTo>
                  <a:pt x="0" y="188"/>
                </a:lnTo>
                <a:lnTo>
                  <a:pt x="1618" y="188"/>
                </a:lnTo>
                <a:lnTo>
                  <a:pt x="1618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PK" sz="1350"/>
          </a:p>
        </p:txBody>
      </p:sp>
      <p:sp>
        <p:nvSpPr>
          <p:cNvPr id="82971" name="Rectangle 27">
            <a:extLst>
              <a:ext uri="{FF2B5EF4-FFF2-40B4-BE49-F238E27FC236}">
                <a16:creationId xmlns:a16="http://schemas.microsoft.com/office/drawing/2014/main" id="{EFCBAC0D-D4DF-DE99-62F3-C907DAC5B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631" y="3821908"/>
            <a:ext cx="1181100" cy="136922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PK" sz="1350"/>
          </a:p>
        </p:txBody>
      </p:sp>
      <p:sp>
        <p:nvSpPr>
          <p:cNvPr id="82972" name="Rectangle 28">
            <a:extLst>
              <a:ext uri="{FF2B5EF4-FFF2-40B4-BE49-F238E27FC236}">
                <a16:creationId xmlns:a16="http://schemas.microsoft.com/office/drawing/2014/main" id="{4DBDFDC7-048B-E059-AE02-335CE49D3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488" y="3964781"/>
            <a:ext cx="1181100" cy="32385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PK" sz="1350"/>
          </a:p>
        </p:txBody>
      </p:sp>
      <p:grpSp>
        <p:nvGrpSpPr>
          <p:cNvPr id="82993" name="Group 49">
            <a:extLst>
              <a:ext uri="{FF2B5EF4-FFF2-40B4-BE49-F238E27FC236}">
                <a16:creationId xmlns:a16="http://schemas.microsoft.com/office/drawing/2014/main" id="{EA6E7AC6-4DCA-507C-937D-50623CB0FFAE}"/>
              </a:ext>
            </a:extLst>
          </p:cNvPr>
          <p:cNvGrpSpPr>
            <a:grpSpLocks/>
          </p:cNvGrpSpPr>
          <p:nvPr/>
        </p:nvGrpSpPr>
        <p:grpSpPr bwMode="auto">
          <a:xfrm>
            <a:off x="3159919" y="3205162"/>
            <a:ext cx="1507330" cy="2205038"/>
            <a:chOff x="1694" y="1972"/>
            <a:chExt cx="1036" cy="1697"/>
          </a:xfrm>
        </p:grpSpPr>
        <p:sp>
          <p:nvSpPr>
            <p:cNvPr id="82955" name="Freeform 11">
              <a:extLst>
                <a:ext uri="{FF2B5EF4-FFF2-40B4-BE49-F238E27FC236}">
                  <a16:creationId xmlns:a16="http://schemas.microsoft.com/office/drawing/2014/main" id="{A7E7977F-DA9D-9CFE-AE82-5D6AE9C8F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" y="1972"/>
              <a:ext cx="595" cy="313"/>
            </a:xfrm>
            <a:custGeom>
              <a:avLst/>
              <a:gdLst>
                <a:gd name="T0" fmla="*/ 0 w 595"/>
                <a:gd name="T1" fmla="*/ 313 h 313"/>
                <a:gd name="T2" fmla="*/ 0 w 595"/>
                <a:gd name="T3" fmla="*/ 240 h 313"/>
                <a:gd name="T4" fmla="*/ 595 w 595"/>
                <a:gd name="T5" fmla="*/ 240 h 313"/>
                <a:gd name="T6" fmla="*/ 595 w 595"/>
                <a:gd name="T7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5" h="313">
                  <a:moveTo>
                    <a:pt x="0" y="313"/>
                  </a:moveTo>
                  <a:lnTo>
                    <a:pt x="0" y="240"/>
                  </a:lnTo>
                  <a:lnTo>
                    <a:pt x="595" y="240"/>
                  </a:lnTo>
                  <a:lnTo>
                    <a:pt x="595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PK" sz="1350"/>
            </a:p>
          </p:txBody>
        </p:sp>
        <p:sp>
          <p:nvSpPr>
            <p:cNvPr id="82963" name="Rectangle 19">
              <a:extLst>
                <a:ext uri="{FF2B5EF4-FFF2-40B4-BE49-F238E27FC236}">
                  <a16:creationId xmlns:a16="http://schemas.microsoft.com/office/drawing/2014/main" id="{D9AFA328-1B1B-9CB1-D69C-ED157EA63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" y="1994"/>
              <a:ext cx="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PK" sz="975">
                  <a:solidFill>
                    <a:srgbClr val="000000"/>
                  </a:solidFill>
                  <a:latin typeface="Courier" panose="02070309020205020404" pitchFamily="49" charset="0"/>
                </a:rPr>
                <a:t>1</a:t>
              </a:r>
              <a:endParaRPr lang="en-US" altLang="en-PK" sz="1350"/>
            </a:p>
          </p:txBody>
        </p:sp>
        <p:sp>
          <p:nvSpPr>
            <p:cNvPr id="82964" name="Rectangle 20">
              <a:extLst>
                <a:ext uri="{FF2B5EF4-FFF2-40B4-BE49-F238E27FC236}">
                  <a16:creationId xmlns:a16="http://schemas.microsoft.com/office/drawing/2014/main" id="{D57E495E-7BD5-BA6D-AB6A-B9A116D3B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" y="2182"/>
              <a:ext cx="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PK" sz="975">
                  <a:solidFill>
                    <a:srgbClr val="000000"/>
                  </a:solidFill>
                  <a:latin typeface="Courier" panose="02070309020205020404" pitchFamily="49" charset="0"/>
                </a:rPr>
                <a:t>1</a:t>
              </a:r>
              <a:endParaRPr lang="en-US" altLang="en-PK" sz="1350"/>
            </a:p>
          </p:txBody>
        </p:sp>
        <p:grpSp>
          <p:nvGrpSpPr>
            <p:cNvPr id="82986" name="Group 42">
              <a:extLst>
                <a:ext uri="{FF2B5EF4-FFF2-40B4-BE49-F238E27FC236}">
                  <a16:creationId xmlns:a16="http://schemas.microsoft.com/office/drawing/2014/main" id="{1C14DE55-C757-B28D-53D1-828C68FCC8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4" y="2285"/>
              <a:ext cx="1008" cy="1384"/>
              <a:chOff x="1694" y="2285"/>
              <a:chExt cx="1008" cy="1384"/>
            </a:xfrm>
          </p:grpSpPr>
          <p:sp>
            <p:nvSpPr>
              <p:cNvPr id="82975" name="Text Box 31">
                <a:extLst>
                  <a:ext uri="{FF2B5EF4-FFF2-40B4-BE49-F238E27FC236}">
                    <a16:creationId xmlns:a16="http://schemas.microsoft.com/office/drawing/2014/main" id="{2D20878A-9D34-6E37-08CA-C1D3B71FF7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8" y="2457"/>
                <a:ext cx="984" cy="1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en-PK" sz="975" dirty="0" err="1">
                    <a:solidFill>
                      <a:srgbClr val="000000"/>
                    </a:solidFill>
                    <a:latin typeface="Courier" panose="02070309020205020404" pitchFamily="49" charset="0"/>
                  </a:rPr>
                  <a:t>blinkIdx</a:t>
                </a:r>
                <a:endParaRPr lang="en-US" altLang="en-PK" sz="975" dirty="0">
                  <a:solidFill>
                    <a:srgbClr val="000000"/>
                  </a:solidFill>
                  <a:latin typeface="Courier" panose="02070309020205020404" pitchFamily="49" charset="0"/>
                </a:endParaRPr>
              </a:p>
              <a:p>
                <a:pPr algn="l"/>
                <a:r>
                  <a:rPr lang="en-US" altLang="en-PK" sz="975" dirty="0" err="1">
                    <a:solidFill>
                      <a:srgbClr val="000000"/>
                    </a:solidFill>
                    <a:latin typeface="Courier" panose="02070309020205020404" pitchFamily="49" charset="0"/>
                  </a:rPr>
                  <a:t>blinkSeconds</a:t>
                </a:r>
                <a:r>
                  <a:rPr lang="en-US" altLang="en-PK" sz="975" dirty="0">
                    <a:solidFill>
                      <a:srgbClr val="000000"/>
                    </a:solidFill>
                    <a:latin typeface="Courier" panose="02070309020205020404" pitchFamily="49" charset="0"/>
                  </a:rPr>
                  <a:t>()</a:t>
                </a:r>
              </a:p>
              <a:p>
                <a:pPr algn="l"/>
                <a:r>
                  <a:rPr lang="en-US" altLang="en-PK" sz="975" dirty="0" err="1">
                    <a:solidFill>
                      <a:srgbClr val="000000"/>
                    </a:solidFill>
                    <a:latin typeface="Courier" panose="02070309020205020404" pitchFamily="49" charset="0"/>
                  </a:rPr>
                  <a:t>blinkMinutes</a:t>
                </a:r>
                <a:r>
                  <a:rPr lang="en-US" altLang="en-PK" sz="975" dirty="0">
                    <a:solidFill>
                      <a:srgbClr val="000000"/>
                    </a:solidFill>
                    <a:latin typeface="Courier" panose="02070309020205020404" pitchFamily="49" charset="0"/>
                  </a:rPr>
                  <a:t>()</a:t>
                </a:r>
              </a:p>
              <a:p>
                <a:pPr algn="l"/>
                <a:r>
                  <a:rPr lang="en-US" altLang="en-PK" sz="975" dirty="0" err="1">
                    <a:solidFill>
                      <a:srgbClr val="000000"/>
                    </a:solidFill>
                    <a:latin typeface="Courier" panose="02070309020205020404" pitchFamily="49" charset="0"/>
                  </a:rPr>
                  <a:t>blinkHours</a:t>
                </a:r>
                <a:r>
                  <a:rPr lang="en-US" altLang="en-PK" sz="975" dirty="0">
                    <a:solidFill>
                      <a:srgbClr val="000000"/>
                    </a:solidFill>
                    <a:latin typeface="Courier" panose="02070309020205020404" pitchFamily="49" charset="0"/>
                  </a:rPr>
                  <a:t>()</a:t>
                </a:r>
              </a:p>
              <a:p>
                <a:pPr algn="l"/>
                <a:r>
                  <a:rPr lang="en-US" altLang="en-PK" sz="975" dirty="0" err="1">
                    <a:solidFill>
                      <a:srgbClr val="000000"/>
                    </a:solidFill>
                    <a:latin typeface="Courier" panose="02070309020205020404" pitchFamily="49" charset="0"/>
                  </a:rPr>
                  <a:t>stopBlinking</a:t>
                </a:r>
                <a:r>
                  <a:rPr lang="en-US" altLang="en-PK" sz="975" dirty="0">
                    <a:solidFill>
                      <a:srgbClr val="000000"/>
                    </a:solidFill>
                    <a:latin typeface="Courier" panose="02070309020205020404" pitchFamily="49" charset="0"/>
                  </a:rPr>
                  <a:t>()</a:t>
                </a:r>
              </a:p>
              <a:p>
                <a:pPr algn="l"/>
                <a:r>
                  <a:rPr lang="en-US" altLang="en-PK" sz="975" dirty="0" err="1">
                    <a:solidFill>
                      <a:srgbClr val="000000"/>
                    </a:solidFill>
                    <a:latin typeface="Courier" panose="02070309020205020404" pitchFamily="49" charset="0"/>
                  </a:rPr>
                  <a:t>referesh</a:t>
                </a:r>
                <a:r>
                  <a:rPr lang="en-US" altLang="en-PK" sz="975" dirty="0">
                    <a:solidFill>
                      <a:srgbClr val="000000"/>
                    </a:solidFill>
                    <a:latin typeface="Courier" panose="02070309020205020404" pitchFamily="49" charset="0"/>
                  </a:rPr>
                  <a:t>()</a:t>
                </a:r>
                <a:endParaRPr lang="en-US" altLang="en-PK" sz="1350" dirty="0"/>
              </a:p>
            </p:txBody>
          </p:sp>
          <p:sp>
            <p:nvSpPr>
              <p:cNvPr id="82951" name="Rectangle 7">
                <a:extLst>
                  <a:ext uri="{FF2B5EF4-FFF2-40B4-BE49-F238E27FC236}">
                    <a16:creationId xmlns:a16="http://schemas.microsoft.com/office/drawing/2014/main" id="{107FF4E1-15AA-276C-AB83-219F5B3EE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7" y="2285"/>
                <a:ext cx="989" cy="201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PK" sz="1350"/>
              </a:p>
            </p:txBody>
          </p:sp>
          <p:sp>
            <p:nvSpPr>
              <p:cNvPr id="82952" name="Rectangle 8">
                <a:extLst>
                  <a:ext uri="{FF2B5EF4-FFF2-40B4-BE49-F238E27FC236}">
                    <a16:creationId xmlns:a16="http://schemas.microsoft.com/office/drawing/2014/main" id="{8322BEE5-9EE4-AB76-7C7E-0C697917F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6" y="2352"/>
                <a:ext cx="633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PK" sz="975">
                    <a:solidFill>
                      <a:srgbClr val="000000"/>
                    </a:solidFill>
                    <a:latin typeface="Courier" panose="02070309020205020404" pitchFamily="49" charset="0"/>
                  </a:rPr>
                  <a:t>LCDDisplay</a:t>
                </a:r>
              </a:p>
            </p:txBody>
          </p:sp>
          <p:sp>
            <p:nvSpPr>
              <p:cNvPr id="82973" name="Rectangle 29">
                <a:extLst>
                  <a:ext uri="{FF2B5EF4-FFF2-40B4-BE49-F238E27FC236}">
                    <a16:creationId xmlns:a16="http://schemas.microsoft.com/office/drawing/2014/main" id="{D05E16C3-34E3-171C-6BB2-70DAB7B55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" y="2488"/>
                <a:ext cx="992" cy="115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PK" sz="1350"/>
              </a:p>
            </p:txBody>
          </p:sp>
          <p:sp>
            <p:nvSpPr>
              <p:cNvPr id="82974" name="Rectangle 30">
                <a:extLst>
                  <a:ext uri="{FF2B5EF4-FFF2-40B4-BE49-F238E27FC236}">
                    <a16:creationId xmlns:a16="http://schemas.microsoft.com/office/drawing/2014/main" id="{72913467-D712-3A15-0057-DABD7F7E4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6" y="2596"/>
                <a:ext cx="992" cy="656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PK" sz="1350"/>
              </a:p>
            </p:txBody>
          </p:sp>
        </p:grpSp>
      </p:grpSp>
      <p:grpSp>
        <p:nvGrpSpPr>
          <p:cNvPr id="82989" name="Group 45">
            <a:extLst>
              <a:ext uri="{FF2B5EF4-FFF2-40B4-BE49-F238E27FC236}">
                <a16:creationId xmlns:a16="http://schemas.microsoft.com/office/drawing/2014/main" id="{373944C5-A912-40F9-D33E-A1CC547D9E35}"/>
              </a:ext>
            </a:extLst>
          </p:cNvPr>
          <p:cNvGrpSpPr>
            <a:grpSpLocks/>
          </p:cNvGrpSpPr>
          <p:nvPr/>
        </p:nvGrpSpPr>
        <p:grpSpPr bwMode="auto">
          <a:xfrm>
            <a:off x="4617244" y="3205165"/>
            <a:ext cx="1282304" cy="752475"/>
            <a:chOff x="2918" y="1972"/>
            <a:chExt cx="1077" cy="632"/>
          </a:xfrm>
        </p:grpSpPr>
        <p:sp>
          <p:nvSpPr>
            <p:cNvPr id="82953" name="Rectangle 9">
              <a:extLst>
                <a:ext uri="{FF2B5EF4-FFF2-40B4-BE49-F238E27FC236}">
                  <a16:creationId xmlns:a16="http://schemas.microsoft.com/office/drawing/2014/main" id="{F6249C85-9881-A123-2EBF-B1C9D2F09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2285"/>
              <a:ext cx="993" cy="184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PK" sz="1350"/>
            </a:p>
          </p:txBody>
        </p:sp>
        <p:sp>
          <p:nvSpPr>
            <p:cNvPr id="82954" name="Rectangle 10">
              <a:extLst>
                <a:ext uri="{FF2B5EF4-FFF2-40B4-BE49-F238E27FC236}">
                  <a16:creationId xmlns:a16="http://schemas.microsoft.com/office/drawing/2014/main" id="{301C4721-C776-BF69-DE6F-B616B4D16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" y="2352"/>
              <a:ext cx="4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PK" sz="975">
                  <a:solidFill>
                    <a:srgbClr val="000000"/>
                  </a:solidFill>
                  <a:latin typeface="Courier" panose="02070309020205020404" pitchFamily="49" charset="0"/>
                </a:rPr>
                <a:t>Battery</a:t>
              </a:r>
            </a:p>
            <a:p>
              <a:pPr algn="l"/>
              <a:r>
                <a:rPr lang="en-US" altLang="en-PK" sz="975">
                  <a:solidFill>
                    <a:srgbClr val="000000"/>
                  </a:solidFill>
                  <a:latin typeface="Courier" panose="02070309020205020404" pitchFamily="49" charset="0"/>
                </a:rPr>
                <a:t>load</a:t>
              </a:r>
              <a:endParaRPr lang="en-US" altLang="en-PK" sz="1350"/>
            </a:p>
          </p:txBody>
        </p:sp>
        <p:sp>
          <p:nvSpPr>
            <p:cNvPr id="82965" name="Freeform 21">
              <a:extLst>
                <a:ext uri="{FF2B5EF4-FFF2-40B4-BE49-F238E27FC236}">
                  <a16:creationId xmlns:a16="http://schemas.microsoft.com/office/drawing/2014/main" id="{6D0D94A9-2953-1426-C7B5-619FDF05E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972"/>
              <a:ext cx="595" cy="302"/>
            </a:xfrm>
            <a:custGeom>
              <a:avLst/>
              <a:gdLst>
                <a:gd name="T0" fmla="*/ 595 w 595"/>
                <a:gd name="T1" fmla="*/ 302 h 302"/>
                <a:gd name="T2" fmla="*/ 595 w 595"/>
                <a:gd name="T3" fmla="*/ 229 h 302"/>
                <a:gd name="T4" fmla="*/ 0 w 595"/>
                <a:gd name="T5" fmla="*/ 229 h 302"/>
                <a:gd name="T6" fmla="*/ 0 w 595"/>
                <a:gd name="T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5" h="302">
                  <a:moveTo>
                    <a:pt x="595" y="302"/>
                  </a:moveTo>
                  <a:lnTo>
                    <a:pt x="595" y="229"/>
                  </a:lnTo>
                  <a:lnTo>
                    <a:pt x="0" y="229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PK" sz="1350"/>
            </a:p>
          </p:txBody>
        </p:sp>
        <p:sp>
          <p:nvSpPr>
            <p:cNvPr id="82969" name="Rectangle 25">
              <a:extLst>
                <a:ext uri="{FF2B5EF4-FFF2-40B4-BE49-F238E27FC236}">
                  <a16:creationId xmlns:a16="http://schemas.microsoft.com/office/drawing/2014/main" id="{8546F197-D881-5A64-E355-EA4EA4228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4" y="1987"/>
              <a:ext cx="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PK" sz="975">
                  <a:solidFill>
                    <a:srgbClr val="000000"/>
                  </a:solidFill>
                  <a:latin typeface="Courier" panose="02070309020205020404" pitchFamily="49" charset="0"/>
                </a:rPr>
                <a:t>1</a:t>
              </a:r>
              <a:endParaRPr lang="en-US" altLang="en-PK" sz="1350"/>
            </a:p>
          </p:txBody>
        </p:sp>
        <p:sp>
          <p:nvSpPr>
            <p:cNvPr id="82970" name="Rectangle 26">
              <a:extLst>
                <a:ext uri="{FF2B5EF4-FFF2-40B4-BE49-F238E27FC236}">
                  <a16:creationId xmlns:a16="http://schemas.microsoft.com/office/drawing/2014/main" id="{63369AB0-FEFF-7179-CC9B-3D7919130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" y="2175"/>
              <a:ext cx="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PK" sz="975">
                  <a:solidFill>
                    <a:srgbClr val="000000"/>
                  </a:solidFill>
                  <a:latin typeface="Courier" panose="02070309020205020404" pitchFamily="49" charset="0"/>
                </a:rPr>
                <a:t>2</a:t>
              </a:r>
              <a:endParaRPr lang="en-US" altLang="en-PK" sz="1350"/>
            </a:p>
          </p:txBody>
        </p:sp>
        <p:sp>
          <p:nvSpPr>
            <p:cNvPr id="82976" name="Rectangle 32">
              <a:extLst>
                <a:ext uri="{FF2B5EF4-FFF2-40B4-BE49-F238E27FC236}">
                  <a16:creationId xmlns:a16="http://schemas.microsoft.com/office/drawing/2014/main" id="{C2AA402C-A5E8-7889-6D34-D05AEDE54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2468"/>
              <a:ext cx="992" cy="131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PK" sz="1350"/>
            </a:p>
          </p:txBody>
        </p:sp>
      </p:grpSp>
      <p:grpSp>
        <p:nvGrpSpPr>
          <p:cNvPr id="82992" name="Group 48">
            <a:extLst>
              <a:ext uri="{FF2B5EF4-FFF2-40B4-BE49-F238E27FC236}">
                <a16:creationId xmlns:a16="http://schemas.microsoft.com/office/drawing/2014/main" id="{23BB92D6-2F7B-EF53-27F8-27641115DF20}"/>
              </a:ext>
            </a:extLst>
          </p:cNvPr>
          <p:cNvGrpSpPr>
            <a:grpSpLocks/>
          </p:cNvGrpSpPr>
          <p:nvPr/>
        </p:nvGrpSpPr>
        <p:grpSpPr bwMode="auto">
          <a:xfrm>
            <a:off x="4916091" y="3192070"/>
            <a:ext cx="2522934" cy="765572"/>
            <a:chOff x="3169" y="1961"/>
            <a:chExt cx="2119" cy="643"/>
          </a:xfrm>
        </p:grpSpPr>
        <p:sp>
          <p:nvSpPr>
            <p:cNvPr id="82966" name="Rectangle 22">
              <a:extLst>
                <a:ext uri="{FF2B5EF4-FFF2-40B4-BE49-F238E27FC236}">
                  <a16:creationId xmlns:a16="http://schemas.microsoft.com/office/drawing/2014/main" id="{2BFB1093-0426-2A16-E966-1C821C3F5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" y="1987"/>
              <a:ext cx="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PK" sz="975">
                  <a:solidFill>
                    <a:srgbClr val="000000"/>
                  </a:solidFill>
                  <a:latin typeface="Courier" panose="02070309020205020404" pitchFamily="49" charset="0"/>
                </a:rPr>
                <a:t>1</a:t>
              </a:r>
              <a:endParaRPr lang="en-US" altLang="en-PK" sz="1350"/>
            </a:p>
          </p:txBody>
        </p:sp>
        <p:grpSp>
          <p:nvGrpSpPr>
            <p:cNvPr id="82991" name="Group 47">
              <a:extLst>
                <a:ext uri="{FF2B5EF4-FFF2-40B4-BE49-F238E27FC236}">
                  <a16:creationId xmlns:a16="http://schemas.microsoft.com/office/drawing/2014/main" id="{CDCF988D-02D6-FB8C-7FF1-13D321E1AE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9" y="1961"/>
              <a:ext cx="2119" cy="643"/>
              <a:chOff x="3169" y="1961"/>
              <a:chExt cx="2119" cy="643"/>
            </a:xfrm>
          </p:grpSpPr>
          <p:sp>
            <p:nvSpPr>
              <p:cNvPr id="82958" name="Rectangle 14">
                <a:extLst>
                  <a:ext uri="{FF2B5EF4-FFF2-40B4-BE49-F238E27FC236}">
                    <a16:creationId xmlns:a16="http://schemas.microsoft.com/office/drawing/2014/main" id="{AB3B2D48-EBF2-5D7D-01C2-919231DFE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285"/>
                <a:ext cx="992" cy="196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PK" sz="1350"/>
              </a:p>
            </p:txBody>
          </p:sp>
          <p:grpSp>
            <p:nvGrpSpPr>
              <p:cNvPr id="82990" name="Group 46">
                <a:extLst>
                  <a:ext uri="{FF2B5EF4-FFF2-40B4-BE49-F238E27FC236}">
                    <a16:creationId xmlns:a16="http://schemas.microsoft.com/office/drawing/2014/main" id="{88D9B9A7-9CD8-4CA1-B96D-5FB69842C2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69" y="1961"/>
                <a:ext cx="2117" cy="643"/>
                <a:chOff x="3169" y="1961"/>
                <a:chExt cx="2117" cy="643"/>
              </a:xfrm>
            </p:grpSpPr>
            <p:sp>
              <p:nvSpPr>
                <p:cNvPr id="82959" name="Rectangle 15">
                  <a:extLst>
                    <a:ext uri="{FF2B5EF4-FFF2-40B4-BE49-F238E27FC236}">
                      <a16:creationId xmlns:a16="http://schemas.microsoft.com/office/drawing/2014/main" id="{A12FCE00-396D-0C0B-B1DA-B914EB980D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6" y="2352"/>
                  <a:ext cx="253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en-US" altLang="en-PK" sz="975">
                      <a:solidFill>
                        <a:srgbClr val="000000"/>
                      </a:solidFill>
                      <a:latin typeface="Courier" panose="02070309020205020404" pitchFamily="49" charset="0"/>
                    </a:rPr>
                    <a:t>Time</a:t>
                  </a:r>
                </a:p>
                <a:p>
                  <a:pPr algn="l"/>
                  <a:r>
                    <a:rPr lang="en-US" altLang="en-PK" sz="975">
                      <a:solidFill>
                        <a:srgbClr val="000000"/>
                      </a:solidFill>
                      <a:latin typeface="Courier" panose="02070309020205020404" pitchFamily="49" charset="0"/>
                    </a:rPr>
                    <a:t>now</a:t>
                  </a:r>
                  <a:endParaRPr lang="en-US" altLang="en-PK" sz="1350"/>
                </a:p>
              </p:txBody>
            </p:sp>
            <p:sp>
              <p:nvSpPr>
                <p:cNvPr id="82967" name="Rectangle 23">
                  <a:extLst>
                    <a:ext uri="{FF2B5EF4-FFF2-40B4-BE49-F238E27FC236}">
                      <a16:creationId xmlns:a16="http://schemas.microsoft.com/office/drawing/2014/main" id="{F45DB9C2-67CC-65D3-BB07-D631A0983A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4" y="2175"/>
                  <a:ext cx="63" cy="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en-US" altLang="en-PK" sz="975">
                      <a:solidFill>
                        <a:srgbClr val="000000"/>
                      </a:solidFill>
                      <a:latin typeface="Courier" panose="02070309020205020404" pitchFamily="49" charset="0"/>
                    </a:rPr>
                    <a:t>1</a:t>
                  </a:r>
                  <a:endParaRPr lang="en-US" altLang="en-PK" sz="1350"/>
                </a:p>
              </p:txBody>
            </p:sp>
            <p:sp>
              <p:nvSpPr>
                <p:cNvPr id="82968" name="Freeform 24">
                  <a:extLst>
                    <a:ext uri="{FF2B5EF4-FFF2-40B4-BE49-F238E27FC236}">
                      <a16:creationId xmlns:a16="http://schemas.microsoft.com/office/drawing/2014/main" id="{96E80CC9-EC10-F7C4-4F4B-53B5C40521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9" y="1961"/>
                  <a:ext cx="1618" cy="313"/>
                </a:xfrm>
                <a:custGeom>
                  <a:avLst/>
                  <a:gdLst>
                    <a:gd name="T0" fmla="*/ 1618 w 1618"/>
                    <a:gd name="T1" fmla="*/ 313 h 313"/>
                    <a:gd name="T2" fmla="*/ 1618 w 1618"/>
                    <a:gd name="T3" fmla="*/ 188 h 313"/>
                    <a:gd name="T4" fmla="*/ 0 w 1618"/>
                    <a:gd name="T5" fmla="*/ 188 h 313"/>
                    <a:gd name="T6" fmla="*/ 0 w 1618"/>
                    <a:gd name="T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18" h="313">
                      <a:moveTo>
                        <a:pt x="1618" y="313"/>
                      </a:moveTo>
                      <a:lnTo>
                        <a:pt x="1618" y="188"/>
                      </a:lnTo>
                      <a:lnTo>
                        <a:pt x="0" y="18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PK" sz="1350"/>
                </a:p>
              </p:txBody>
            </p:sp>
            <p:sp>
              <p:nvSpPr>
                <p:cNvPr id="82977" name="Rectangle 33">
                  <a:extLst>
                    <a:ext uri="{FF2B5EF4-FFF2-40B4-BE49-F238E27FC236}">
                      <a16:creationId xmlns:a16="http://schemas.microsoft.com/office/drawing/2014/main" id="{DA4F8AB4-DFE5-B9FF-409F-803F1C84B2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4" y="2480"/>
                  <a:ext cx="992" cy="115"/>
                </a:xfrm>
                <a:prstGeom prst="rect">
                  <a:avLst/>
                </a:prstGeom>
                <a:noFill/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PK" sz="1350"/>
                </a:p>
              </p:txBody>
            </p:sp>
          </p:grpSp>
        </p:grpSp>
      </p:grpSp>
      <p:sp>
        <p:nvSpPr>
          <p:cNvPr id="82949" name="Rectangle 5">
            <a:extLst>
              <a:ext uri="{FF2B5EF4-FFF2-40B4-BE49-F238E27FC236}">
                <a16:creationId xmlns:a16="http://schemas.microsoft.com/office/drawing/2014/main" id="{2FD752CC-B85B-63AC-4C55-37C437435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922" y="2918224"/>
            <a:ext cx="1179909" cy="286940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PK" sz="1350"/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2B934C3B-48E2-5DDF-CAFC-87488590A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167" y="2987280"/>
            <a:ext cx="376706" cy="15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PK" sz="975">
                <a:solidFill>
                  <a:srgbClr val="000000"/>
                </a:solidFill>
                <a:latin typeface="Courier" panose="02070309020205020404" pitchFamily="49" charset="0"/>
              </a:rPr>
              <a:t>Watch</a:t>
            </a:r>
            <a:endParaRPr lang="en-US" altLang="en-PK" sz="1350"/>
          </a:p>
        </p:txBody>
      </p:sp>
      <p:sp>
        <p:nvSpPr>
          <p:cNvPr id="82979" name="AutoShape 35">
            <a:extLst>
              <a:ext uri="{FF2B5EF4-FFF2-40B4-BE49-F238E27FC236}">
                <a16:creationId xmlns:a16="http://schemas.microsoft.com/office/drawing/2014/main" id="{BCBC93B0-D3AF-1620-7466-F80A9BA13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0" y="2257425"/>
            <a:ext cx="685800" cy="457200"/>
          </a:xfrm>
          <a:prstGeom prst="wedgeRoundRectCallout">
            <a:avLst>
              <a:gd name="adj1" fmla="val -138194"/>
              <a:gd name="adj2" fmla="val 8671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PK" sz="1350"/>
              <a:t>Class</a:t>
            </a:r>
          </a:p>
        </p:txBody>
      </p:sp>
      <p:sp>
        <p:nvSpPr>
          <p:cNvPr id="82980" name="AutoShape 36">
            <a:extLst>
              <a:ext uri="{FF2B5EF4-FFF2-40B4-BE49-F238E27FC236}">
                <a16:creationId xmlns:a16="http://schemas.microsoft.com/office/drawing/2014/main" id="{978159A6-024A-8AE1-691B-8077115F7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5" y="1981200"/>
            <a:ext cx="1257300" cy="457200"/>
          </a:xfrm>
          <a:prstGeom prst="wedgeRoundRectCallout">
            <a:avLst>
              <a:gd name="adj1" fmla="val 74620"/>
              <a:gd name="adj2" fmla="val 25755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PK" sz="1350"/>
              <a:t>Association</a:t>
            </a:r>
          </a:p>
        </p:txBody>
      </p:sp>
      <p:sp>
        <p:nvSpPr>
          <p:cNvPr id="82981" name="AutoShape 37">
            <a:extLst>
              <a:ext uri="{FF2B5EF4-FFF2-40B4-BE49-F238E27FC236}">
                <a16:creationId xmlns:a16="http://schemas.microsoft.com/office/drawing/2014/main" id="{484B6D50-863A-CDE4-CABA-4AC5EE3E1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2781300"/>
            <a:ext cx="1181100" cy="457200"/>
          </a:xfrm>
          <a:prstGeom prst="wedgeRoundRectCallout">
            <a:avLst>
              <a:gd name="adj1" fmla="val -403"/>
              <a:gd name="adj2" fmla="val 8880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PK" sz="1350"/>
              <a:t>Multiplicity</a:t>
            </a:r>
          </a:p>
        </p:txBody>
      </p:sp>
      <p:sp>
        <p:nvSpPr>
          <p:cNvPr id="82983" name="AutoShape 39">
            <a:extLst>
              <a:ext uri="{FF2B5EF4-FFF2-40B4-BE49-F238E27FC236}">
                <a16:creationId xmlns:a16="http://schemas.microsoft.com/office/drawing/2014/main" id="{6A930E99-3DB2-69BC-5A84-89CF9DF56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4829175"/>
            <a:ext cx="1038225" cy="457200"/>
          </a:xfrm>
          <a:prstGeom prst="wedgeRoundRectCallout">
            <a:avLst>
              <a:gd name="adj1" fmla="val -7338"/>
              <a:gd name="adj2" fmla="val -25286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PK" sz="1350"/>
              <a:t>Attribute</a:t>
            </a:r>
          </a:p>
        </p:txBody>
      </p:sp>
      <p:sp>
        <p:nvSpPr>
          <p:cNvPr id="82984" name="AutoShape 40">
            <a:extLst>
              <a:ext uri="{FF2B5EF4-FFF2-40B4-BE49-F238E27FC236}">
                <a16:creationId xmlns:a16="http://schemas.microsoft.com/office/drawing/2014/main" id="{68829BA1-E89C-FBCC-08D1-F2F6F6DED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4953000"/>
            <a:ext cx="1181100" cy="457200"/>
          </a:xfrm>
          <a:prstGeom prst="wedgeRoundRectCallout">
            <a:avLst>
              <a:gd name="adj1" fmla="val -54435"/>
              <a:gd name="adj2" fmla="val -21953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PK" sz="1350"/>
              <a:t>Operations</a:t>
            </a:r>
          </a:p>
        </p:txBody>
      </p:sp>
      <p:sp>
        <p:nvSpPr>
          <p:cNvPr id="82985" name="Text Box 41">
            <a:extLst>
              <a:ext uri="{FF2B5EF4-FFF2-40B4-BE49-F238E27FC236}">
                <a16:creationId xmlns:a16="http://schemas.microsoft.com/office/drawing/2014/main" id="{5E9669B9-83D4-1E5A-B3B3-7ED1C9EB2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51" y="1155854"/>
            <a:ext cx="424346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PK" sz="1350" dirty="0"/>
              <a:t>Class diagrams represent the structure of the system</a:t>
            </a:r>
          </a:p>
        </p:txBody>
      </p:sp>
      <p:sp>
        <p:nvSpPr>
          <p:cNvPr id="82987" name="Rectangle 43">
            <a:extLst>
              <a:ext uri="{FF2B5EF4-FFF2-40B4-BE49-F238E27FC236}">
                <a16:creationId xmlns:a16="http://schemas.microsoft.com/office/drawing/2014/main" id="{355A3EA0-6146-800B-9A31-8BD8A9D9E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794" y="3819525"/>
            <a:ext cx="376706" cy="15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PK" sz="975">
                <a:solidFill>
                  <a:srgbClr val="000000"/>
                </a:solidFill>
                <a:latin typeface="Courier" panose="02070309020205020404" pitchFamily="49" charset="0"/>
              </a:rPr>
              <a:t>state</a:t>
            </a:r>
          </a:p>
        </p:txBody>
      </p:sp>
      <p:sp>
        <p:nvSpPr>
          <p:cNvPr id="82988" name="Rectangle 44">
            <a:extLst>
              <a:ext uri="{FF2B5EF4-FFF2-40B4-BE49-F238E27FC236}">
                <a16:creationId xmlns:a16="http://schemas.microsoft.com/office/drawing/2014/main" id="{F63C39DA-ADEA-B7CF-EE20-344BA5D20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2619" y="3638550"/>
            <a:ext cx="753411" cy="15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PK" sz="975">
                <a:solidFill>
                  <a:srgbClr val="000000"/>
                </a:solidFill>
                <a:latin typeface="Courier" panose="02070309020205020404" pitchFamily="49" charset="0"/>
              </a:rPr>
              <a:t>PushButton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6" grpId="0" build="p" autoUpdateAnimBg="0"/>
      <p:bldP spid="82957" grpId="0" build="p" autoUpdateAnimBg="0"/>
      <p:bldP spid="82961" grpId="0" build="p" autoUpdateAnimBg="0"/>
      <p:bldP spid="82950" grpId="0" build="p" autoUpdateAnimBg="0"/>
      <p:bldP spid="82979" grpId="0" animBg="1" autoUpdateAnimBg="0"/>
      <p:bldP spid="82980" grpId="0" animBg="1" autoUpdateAnimBg="0"/>
      <p:bldP spid="82981" grpId="0" animBg="1" autoUpdateAnimBg="0"/>
      <p:bldP spid="82983" grpId="0" animBg="1" autoUpdateAnimBg="0"/>
      <p:bldP spid="82984" grpId="0" animBg="1" autoUpdateAnimBg="0"/>
      <p:bldP spid="82985" grpId="0" build="p" autoUpdateAnimBg="0"/>
      <p:bldP spid="82987" grpId="0" build="p" autoUpdateAnimBg="0"/>
      <p:bldP spid="8298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259629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Class Diagram – Example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B68-8052-4758-A647-54338E95D837}" type="slidenum">
              <a:rPr lang="en-US" smtClean="0"/>
              <a:t>14</a:t>
            </a:fld>
            <a:endParaRPr lang="en-US" dirty="0"/>
          </a:p>
        </p:txBody>
      </p:sp>
      <p:pic>
        <p:nvPicPr>
          <p:cNvPr id="1026" name="Picture 2" descr="Blog - Create UML class diagr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06966"/>
            <a:ext cx="7924800" cy="549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MS PGothic" panose="020B0600070205080204" pitchFamily="34" charset="-128"/>
              </a:rPr>
              <a:t>Sequence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7920879" cy="46196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FF0000"/>
                </a:solidFill>
              </a:rPr>
              <a:t>Describe the flow </a:t>
            </a:r>
            <a:r>
              <a:rPr lang="en-US" sz="2000" dirty="0"/>
              <a:t>of messages, events, actions between objects</a:t>
            </a:r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FF0000"/>
                </a:solidFill>
              </a:rPr>
              <a:t>Show concurrent processes and activations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Show </a:t>
            </a:r>
            <a:r>
              <a:rPr lang="en-US" sz="2000" dirty="0">
                <a:solidFill>
                  <a:srgbClr val="FF0000"/>
                </a:solidFill>
              </a:rPr>
              <a:t>time sequences </a:t>
            </a:r>
            <a:r>
              <a:rPr lang="en-US" sz="2000" dirty="0"/>
              <a:t>that are not easily depicted in other diagrams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Typically used during analysis and design to document and understand the logical flow of your system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1600200" y="6019800"/>
            <a:ext cx="6096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EE7FF"/>
              </a:gs>
              <a:gs pos="64999">
                <a:srgbClr val="B1C6FF"/>
              </a:gs>
              <a:gs pos="100000">
                <a:srgbClr val="8FAFFF"/>
              </a:gs>
            </a:gsLst>
            <a:lin ang="5400000" scaled="1"/>
          </a:gradFill>
          <a:ln w="9525">
            <a:solidFill>
              <a:srgbClr val="5582F0"/>
            </a:solidFill>
            <a:rou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dirty="0"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Emphasis on time ordering!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9373-6C5B-490F-B5A5-38FF4CFBCD5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D55CD-8C09-F949-8A72-EB4510032873}" type="slidenum">
              <a:rPr lang="en-US" altLang="en-US"/>
              <a:t>16</a:t>
            </a:fld>
            <a:endParaRPr lang="en-US" altLang="en-US"/>
          </a:p>
        </p:txBody>
      </p:sp>
      <p:sp>
        <p:nvSpPr>
          <p:cNvPr id="142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altLang="en-US"/>
              <a:t>Representing objects</a:t>
            </a:r>
          </a:p>
        </p:txBody>
      </p:sp>
      <p:sp>
        <p:nvSpPr>
          <p:cNvPr id="142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640960" cy="49796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Squares with object type, optionally preceded by object name and colon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write object's name if it clarifies the diagram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object's "life line" represented by dashed vert.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54D534-80BB-7461-0DC1-23B410DD85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4107"/>
          <a:stretch>
            <a:fillRect/>
          </a:stretch>
        </p:blipFill>
        <p:spPr>
          <a:xfrm>
            <a:off x="762000" y="3276600"/>
            <a:ext cx="7162800" cy="311982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424B-FEBE-DF41-9186-EF1451F03FDC}" type="slidenum">
              <a:rPr lang="en-US" altLang="en-US"/>
              <a:t>17</a:t>
            </a:fld>
            <a:endParaRPr lang="en-US" altLang="en-US"/>
          </a:p>
        </p:txBody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76061"/>
            <a:ext cx="8640960" cy="48356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message (method call) indicated by horizontal arrow to other object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write message name and arguments above arrow</a:t>
            </a:r>
          </a:p>
        </p:txBody>
      </p:sp>
      <p:graphicFrame>
        <p:nvGraphicFramePr>
          <p:cNvPr id="1423362" name="Object 2"/>
          <p:cNvGraphicFramePr>
            <a:graphicFrameLocks noChangeAspect="1"/>
          </p:cNvGraphicFramePr>
          <p:nvPr/>
        </p:nvGraphicFramePr>
        <p:xfrm>
          <a:off x="1752600" y="3352800"/>
          <a:ext cx="58674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191000" imgH="2257425" progId="Paint.Picture">
                  <p:embed/>
                </p:oleObj>
              </mc:Choice>
              <mc:Fallback>
                <p:oleObj name="Bitmap Image" r:id="rId2" imgW="4191000" imgH="225742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3888" t="28893" r="5882" b="12006"/>
                      <a:stretch>
                        <a:fillRect/>
                      </a:stretch>
                    </p:blipFill>
                    <p:spPr bwMode="auto">
                      <a:xfrm>
                        <a:off x="1752600" y="3352800"/>
                        <a:ext cx="58674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Messages between objects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30"/>
          <p:cNvGrpSpPr/>
          <p:nvPr/>
        </p:nvGrpSpPr>
        <p:grpSpPr bwMode="auto">
          <a:xfrm>
            <a:off x="228600" y="1295400"/>
            <a:ext cx="8547100" cy="4038600"/>
            <a:chOff x="228600" y="2438400"/>
            <a:chExt cx="8547100" cy="4038600"/>
          </a:xfrm>
        </p:grpSpPr>
        <p:pic>
          <p:nvPicPr>
            <p:cNvPr id="23564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638425"/>
              <a:ext cx="8547100" cy="38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5" name="Rectangle 21"/>
            <p:cNvSpPr>
              <a:spLocks noChangeArrowheads="1"/>
            </p:cNvSpPr>
            <p:nvPr/>
          </p:nvSpPr>
          <p:spPr bwMode="auto">
            <a:xfrm>
              <a:off x="990600" y="3857625"/>
              <a:ext cx="152400" cy="1676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66" name="Rectangle 22"/>
            <p:cNvSpPr>
              <a:spLocks noChangeArrowheads="1"/>
            </p:cNvSpPr>
            <p:nvPr/>
          </p:nvSpPr>
          <p:spPr bwMode="auto">
            <a:xfrm>
              <a:off x="4495800" y="3476625"/>
              <a:ext cx="304800" cy="381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67" name="Rectangle 23"/>
            <p:cNvSpPr>
              <a:spLocks noChangeArrowheads="1"/>
            </p:cNvSpPr>
            <p:nvPr/>
          </p:nvSpPr>
          <p:spPr bwMode="auto">
            <a:xfrm>
              <a:off x="4495800" y="5534025"/>
              <a:ext cx="304800" cy="838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68" name="Line 24"/>
            <p:cNvSpPr>
              <a:spLocks noChangeShapeType="1"/>
            </p:cNvSpPr>
            <p:nvPr/>
          </p:nvSpPr>
          <p:spPr bwMode="auto">
            <a:xfrm>
              <a:off x="4648200" y="3400425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Line 25"/>
            <p:cNvSpPr>
              <a:spLocks noChangeShapeType="1"/>
            </p:cNvSpPr>
            <p:nvPr/>
          </p:nvSpPr>
          <p:spPr bwMode="auto">
            <a:xfrm>
              <a:off x="4648200" y="5534025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Line 26"/>
            <p:cNvSpPr>
              <a:spLocks noChangeShapeType="1"/>
            </p:cNvSpPr>
            <p:nvPr/>
          </p:nvSpPr>
          <p:spPr bwMode="auto">
            <a:xfrm>
              <a:off x="3810000" y="3933825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Line 27"/>
            <p:cNvSpPr>
              <a:spLocks noChangeShapeType="1"/>
            </p:cNvSpPr>
            <p:nvPr/>
          </p:nvSpPr>
          <p:spPr bwMode="auto">
            <a:xfrm>
              <a:off x="7391400" y="4162425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28"/>
            <p:cNvSpPr>
              <a:spLocks noChangeShapeType="1"/>
            </p:cNvSpPr>
            <p:nvPr/>
          </p:nvSpPr>
          <p:spPr bwMode="auto">
            <a:xfrm flipH="1">
              <a:off x="1143000" y="4391025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Line 29"/>
            <p:cNvSpPr>
              <a:spLocks noChangeShapeType="1"/>
            </p:cNvSpPr>
            <p:nvPr/>
          </p:nvSpPr>
          <p:spPr bwMode="auto">
            <a:xfrm>
              <a:off x="4572000" y="3857625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74" name="Picture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438400"/>
              <a:ext cx="8547100" cy="38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5" name="Rectangle 31"/>
            <p:cNvSpPr>
              <a:spLocks noChangeArrowheads="1"/>
            </p:cNvSpPr>
            <p:nvPr/>
          </p:nvSpPr>
          <p:spPr bwMode="auto">
            <a:xfrm>
              <a:off x="990600" y="3657600"/>
              <a:ext cx="152400" cy="1676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76" name="Rectangle 32"/>
            <p:cNvSpPr>
              <a:spLocks noChangeArrowheads="1"/>
            </p:cNvSpPr>
            <p:nvPr/>
          </p:nvSpPr>
          <p:spPr bwMode="auto">
            <a:xfrm>
              <a:off x="4495800" y="3276600"/>
              <a:ext cx="304800" cy="381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77" name="Rectangle 33"/>
            <p:cNvSpPr>
              <a:spLocks noChangeArrowheads="1"/>
            </p:cNvSpPr>
            <p:nvPr/>
          </p:nvSpPr>
          <p:spPr bwMode="auto">
            <a:xfrm>
              <a:off x="4495800" y="5334000"/>
              <a:ext cx="304800" cy="838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78" name="Line 34"/>
            <p:cNvSpPr>
              <a:spLocks noChangeShapeType="1"/>
            </p:cNvSpPr>
            <p:nvPr/>
          </p:nvSpPr>
          <p:spPr bwMode="auto">
            <a:xfrm>
              <a:off x="4648200" y="3200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Line 35"/>
            <p:cNvSpPr>
              <a:spLocks noChangeShapeType="1"/>
            </p:cNvSpPr>
            <p:nvPr/>
          </p:nvSpPr>
          <p:spPr bwMode="auto">
            <a:xfrm>
              <a:off x="4648200" y="5334000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0" name="Line 39"/>
            <p:cNvSpPr>
              <a:spLocks noChangeShapeType="1"/>
            </p:cNvSpPr>
            <p:nvPr/>
          </p:nvSpPr>
          <p:spPr bwMode="auto">
            <a:xfrm>
              <a:off x="4572000" y="36576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Line 45"/>
            <p:cNvSpPr>
              <a:spLocks noChangeShapeType="1"/>
            </p:cNvSpPr>
            <p:nvPr/>
          </p:nvSpPr>
          <p:spPr bwMode="auto">
            <a:xfrm>
              <a:off x="4724400" y="3962400"/>
              <a:ext cx="3124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2" name="Line 46"/>
            <p:cNvSpPr>
              <a:spLocks noChangeShapeType="1"/>
            </p:cNvSpPr>
            <p:nvPr/>
          </p:nvSpPr>
          <p:spPr bwMode="auto">
            <a:xfrm>
              <a:off x="1143000" y="3733800"/>
              <a:ext cx="3429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Line 47"/>
            <p:cNvSpPr>
              <a:spLocks noChangeShapeType="1"/>
            </p:cNvSpPr>
            <p:nvPr/>
          </p:nvSpPr>
          <p:spPr bwMode="auto">
            <a:xfrm flipH="1">
              <a:off x="1143000" y="4191000"/>
              <a:ext cx="6629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MS PGothic" panose="020B0600070205080204" pitchFamily="34" charset="-128"/>
              </a:rPr>
              <a:t>Sequence Diagram</a:t>
            </a:r>
          </a:p>
        </p:txBody>
      </p:sp>
      <p:sp>
        <p:nvSpPr>
          <p:cNvPr id="23557" name="Text Box 1038"/>
          <p:cNvSpPr txBox="1">
            <a:spLocks noChangeArrowheads="1"/>
          </p:cNvSpPr>
          <p:nvPr/>
        </p:nvSpPr>
        <p:spPr bwMode="auto">
          <a:xfrm rot="5400000">
            <a:off x="-875507" y="3313907"/>
            <a:ext cx="2817813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Time Increasing --&gt;</a:t>
            </a:r>
          </a:p>
        </p:txBody>
      </p:sp>
      <p:sp>
        <p:nvSpPr>
          <p:cNvPr id="23558" name="Text Box 1039"/>
          <p:cNvSpPr txBox="1">
            <a:spLocks noChangeArrowheads="1"/>
          </p:cNvSpPr>
          <p:nvPr/>
        </p:nvSpPr>
        <p:spPr bwMode="auto">
          <a:xfrm>
            <a:off x="683568" y="5085184"/>
            <a:ext cx="7973888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</a:rPr>
              <a:t>All lines should be horizontal to indicate instantaneous actions. Additionally if </a:t>
            </a:r>
            <a:r>
              <a:rPr lang="en-US" altLang="en-US" dirty="0" err="1">
                <a:solidFill>
                  <a:schemeClr val="bg1"/>
                </a:solidFill>
              </a:rPr>
              <a:t>ActivityA</a:t>
            </a:r>
            <a:r>
              <a:rPr lang="en-US" altLang="en-US" dirty="0">
                <a:solidFill>
                  <a:schemeClr val="bg1"/>
                </a:solidFill>
              </a:rPr>
              <a:t> happens before </a:t>
            </a:r>
            <a:r>
              <a:rPr lang="en-US" altLang="en-US" dirty="0" err="1">
                <a:solidFill>
                  <a:schemeClr val="bg1"/>
                </a:solidFill>
              </a:rPr>
              <a:t>ActivityB</a:t>
            </a:r>
            <a:r>
              <a:rPr lang="en-US" altLang="en-US" dirty="0">
                <a:solidFill>
                  <a:schemeClr val="bg1"/>
                </a:solidFill>
              </a:rPr>
              <a:t>, </a:t>
            </a:r>
            <a:r>
              <a:rPr lang="en-US" altLang="en-US" dirty="0" err="1">
                <a:solidFill>
                  <a:schemeClr val="bg1"/>
                </a:solidFill>
              </a:rPr>
              <a:t>ActivityA</a:t>
            </a:r>
            <a:r>
              <a:rPr lang="en-US" altLang="en-US" dirty="0">
                <a:solidFill>
                  <a:schemeClr val="bg1"/>
                </a:solidFill>
              </a:rPr>
              <a:t> must be above activity A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3059832" y="6309320"/>
            <a:ext cx="3200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ea typeface="MS PGothic" panose="020B0600070205080204" pitchFamily="34" charset="-128"/>
                <a:cs typeface="MS PGothic" panose="020B0600070205080204" pitchFamily="34" charset="-128"/>
              </a:rPr>
              <a:t>Lower = Later!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9373-6C5B-490F-B5A5-38FF4CFBCD5B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37"/>
          <p:cNvGrpSpPr/>
          <p:nvPr/>
        </p:nvGrpSpPr>
        <p:grpSpPr bwMode="auto">
          <a:xfrm>
            <a:off x="228600" y="2438400"/>
            <a:ext cx="8547100" cy="4038600"/>
            <a:chOff x="228600" y="2438400"/>
            <a:chExt cx="8547100" cy="4038600"/>
          </a:xfrm>
        </p:grpSpPr>
        <p:pic>
          <p:nvPicPr>
            <p:cNvPr id="28683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638425"/>
              <a:ext cx="8547100" cy="38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4" name="Rectangle 21"/>
            <p:cNvSpPr>
              <a:spLocks noChangeArrowheads="1"/>
            </p:cNvSpPr>
            <p:nvPr/>
          </p:nvSpPr>
          <p:spPr bwMode="auto">
            <a:xfrm>
              <a:off x="990600" y="3857625"/>
              <a:ext cx="152400" cy="1676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85" name="Rectangle 22"/>
            <p:cNvSpPr>
              <a:spLocks noChangeArrowheads="1"/>
            </p:cNvSpPr>
            <p:nvPr/>
          </p:nvSpPr>
          <p:spPr bwMode="auto">
            <a:xfrm>
              <a:off x="4495800" y="3476625"/>
              <a:ext cx="304800" cy="381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86" name="Rectangle 23"/>
            <p:cNvSpPr>
              <a:spLocks noChangeArrowheads="1"/>
            </p:cNvSpPr>
            <p:nvPr/>
          </p:nvSpPr>
          <p:spPr bwMode="auto">
            <a:xfrm>
              <a:off x="4495800" y="5534025"/>
              <a:ext cx="304800" cy="838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87" name="Line 24"/>
            <p:cNvSpPr>
              <a:spLocks noChangeShapeType="1"/>
            </p:cNvSpPr>
            <p:nvPr/>
          </p:nvSpPr>
          <p:spPr bwMode="auto">
            <a:xfrm>
              <a:off x="4648200" y="3400425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Line 25"/>
            <p:cNvSpPr>
              <a:spLocks noChangeShapeType="1"/>
            </p:cNvSpPr>
            <p:nvPr/>
          </p:nvSpPr>
          <p:spPr bwMode="auto">
            <a:xfrm>
              <a:off x="4648200" y="5534025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Line 26"/>
            <p:cNvSpPr>
              <a:spLocks noChangeShapeType="1"/>
            </p:cNvSpPr>
            <p:nvPr/>
          </p:nvSpPr>
          <p:spPr bwMode="auto">
            <a:xfrm>
              <a:off x="3810000" y="3933825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Line 27"/>
            <p:cNvSpPr>
              <a:spLocks noChangeShapeType="1"/>
            </p:cNvSpPr>
            <p:nvPr/>
          </p:nvSpPr>
          <p:spPr bwMode="auto">
            <a:xfrm>
              <a:off x="7391400" y="4162425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Line 28"/>
            <p:cNvSpPr>
              <a:spLocks noChangeShapeType="1"/>
            </p:cNvSpPr>
            <p:nvPr/>
          </p:nvSpPr>
          <p:spPr bwMode="auto">
            <a:xfrm flipH="1">
              <a:off x="1143000" y="4391025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2" name="Line 29"/>
            <p:cNvSpPr>
              <a:spLocks noChangeShapeType="1"/>
            </p:cNvSpPr>
            <p:nvPr/>
          </p:nvSpPr>
          <p:spPr bwMode="auto">
            <a:xfrm>
              <a:off x="4572000" y="3857625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693" name="Picture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438400"/>
              <a:ext cx="8547100" cy="38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4" name="Rectangle 31"/>
            <p:cNvSpPr>
              <a:spLocks noChangeArrowheads="1"/>
            </p:cNvSpPr>
            <p:nvPr/>
          </p:nvSpPr>
          <p:spPr bwMode="auto">
            <a:xfrm>
              <a:off x="990600" y="3657600"/>
              <a:ext cx="152400" cy="1676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5" name="Rectangle 32"/>
            <p:cNvSpPr>
              <a:spLocks noChangeArrowheads="1"/>
            </p:cNvSpPr>
            <p:nvPr/>
          </p:nvSpPr>
          <p:spPr bwMode="auto">
            <a:xfrm>
              <a:off x="4495800" y="3276600"/>
              <a:ext cx="304800" cy="381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6" name="Rectangle 33"/>
            <p:cNvSpPr>
              <a:spLocks noChangeArrowheads="1"/>
            </p:cNvSpPr>
            <p:nvPr/>
          </p:nvSpPr>
          <p:spPr bwMode="auto">
            <a:xfrm>
              <a:off x="4495800" y="5334000"/>
              <a:ext cx="304800" cy="838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7" name="Line 34"/>
            <p:cNvSpPr>
              <a:spLocks noChangeShapeType="1"/>
            </p:cNvSpPr>
            <p:nvPr/>
          </p:nvSpPr>
          <p:spPr bwMode="auto">
            <a:xfrm>
              <a:off x="4648200" y="3200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8" name="Line 35"/>
            <p:cNvSpPr>
              <a:spLocks noChangeShapeType="1"/>
            </p:cNvSpPr>
            <p:nvPr/>
          </p:nvSpPr>
          <p:spPr bwMode="auto">
            <a:xfrm>
              <a:off x="4648200" y="5334000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Line 39"/>
            <p:cNvSpPr>
              <a:spLocks noChangeShapeType="1"/>
            </p:cNvSpPr>
            <p:nvPr/>
          </p:nvSpPr>
          <p:spPr bwMode="auto">
            <a:xfrm>
              <a:off x="4572000" y="36576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Line 45"/>
            <p:cNvSpPr>
              <a:spLocks noChangeShapeType="1"/>
            </p:cNvSpPr>
            <p:nvPr/>
          </p:nvSpPr>
          <p:spPr bwMode="auto">
            <a:xfrm>
              <a:off x="4724400" y="3962400"/>
              <a:ext cx="3124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1" name="Line 46"/>
            <p:cNvSpPr>
              <a:spLocks noChangeShapeType="1"/>
            </p:cNvSpPr>
            <p:nvPr/>
          </p:nvSpPr>
          <p:spPr bwMode="auto">
            <a:xfrm>
              <a:off x="1143000" y="3733800"/>
              <a:ext cx="3429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2" name="Line 47"/>
            <p:cNvSpPr>
              <a:spLocks noChangeShapeType="1"/>
            </p:cNvSpPr>
            <p:nvPr/>
          </p:nvSpPr>
          <p:spPr bwMode="auto">
            <a:xfrm flipH="1">
              <a:off x="1143000" y="4191000"/>
              <a:ext cx="6629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MS PGothic" panose="020B0600070205080204" pitchFamily="34" charset="-128"/>
              </a:rPr>
              <a:t>Components</a:t>
            </a:r>
          </a:p>
        </p:txBody>
      </p:sp>
      <p:sp>
        <p:nvSpPr>
          <p:cNvPr id="28677" name="Oval 4"/>
          <p:cNvSpPr>
            <a:spLocks noChangeArrowheads="1"/>
          </p:cNvSpPr>
          <p:nvPr/>
        </p:nvSpPr>
        <p:spPr bwMode="auto">
          <a:xfrm>
            <a:off x="457200" y="2971800"/>
            <a:ext cx="1143000" cy="35814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1371600" y="5562600"/>
            <a:ext cx="12954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lifeline</a:t>
            </a:r>
          </a:p>
        </p:txBody>
      </p:sp>
      <p:sp>
        <p:nvSpPr>
          <p:cNvPr id="28679" name="Oval 6"/>
          <p:cNvSpPr>
            <a:spLocks noChangeArrowheads="1"/>
          </p:cNvSpPr>
          <p:nvPr/>
        </p:nvSpPr>
        <p:spPr bwMode="auto">
          <a:xfrm>
            <a:off x="7620000" y="3657600"/>
            <a:ext cx="533400" cy="15240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6096000" y="5105400"/>
            <a:ext cx="1828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execution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9373-6C5B-490F-B5A5-38FF4CFBCD5B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AF085BCE-6191-6FF9-0A3E-B8F2E4E2D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PK"/>
              <a:t>What is modeling?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4C7BA04C-2443-04F6-E99C-4FBB249A8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PK"/>
              <a:t>Modeling consists of building an abstraction of reality.</a:t>
            </a:r>
          </a:p>
          <a:p>
            <a:r>
              <a:rPr lang="en-US" altLang="en-PK"/>
              <a:t>Abstractions are simplifications because:</a:t>
            </a:r>
          </a:p>
          <a:p>
            <a:pPr lvl="1"/>
            <a:r>
              <a:rPr lang="en-US" altLang="en-PK"/>
              <a:t>They ignore irrelevant details and</a:t>
            </a:r>
          </a:p>
          <a:p>
            <a:pPr lvl="1"/>
            <a:r>
              <a:rPr lang="en-US" altLang="en-PK"/>
              <a:t>They only represent the relevant details.</a:t>
            </a:r>
          </a:p>
          <a:p>
            <a:r>
              <a:rPr lang="en-US" altLang="en-PK"/>
              <a:t>What is </a:t>
            </a:r>
            <a:r>
              <a:rPr lang="en-US" altLang="en-PK" i="1"/>
              <a:t>relevant</a:t>
            </a:r>
            <a:r>
              <a:rPr lang="en-US" altLang="en-PK"/>
              <a:t> or </a:t>
            </a:r>
            <a:r>
              <a:rPr lang="en-US" altLang="en-PK" i="1"/>
              <a:t>irrelevant</a:t>
            </a:r>
            <a:r>
              <a:rPr lang="en-US" altLang="en-PK"/>
              <a:t> depends on the purpose of the model.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38"/>
          <p:cNvGrpSpPr/>
          <p:nvPr/>
        </p:nvGrpSpPr>
        <p:grpSpPr bwMode="auto">
          <a:xfrm>
            <a:off x="228600" y="2438400"/>
            <a:ext cx="8547100" cy="4038600"/>
            <a:chOff x="228600" y="2438400"/>
            <a:chExt cx="8547100" cy="4038600"/>
          </a:xfrm>
        </p:grpSpPr>
        <p:pic>
          <p:nvPicPr>
            <p:cNvPr id="30729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638425"/>
              <a:ext cx="8547100" cy="38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0" name="Rectangle 21"/>
            <p:cNvSpPr>
              <a:spLocks noChangeArrowheads="1"/>
            </p:cNvSpPr>
            <p:nvPr/>
          </p:nvSpPr>
          <p:spPr bwMode="auto">
            <a:xfrm>
              <a:off x="990600" y="3857625"/>
              <a:ext cx="152400" cy="1676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31" name="Rectangle 22"/>
            <p:cNvSpPr>
              <a:spLocks noChangeArrowheads="1"/>
            </p:cNvSpPr>
            <p:nvPr/>
          </p:nvSpPr>
          <p:spPr bwMode="auto">
            <a:xfrm>
              <a:off x="4495800" y="3476625"/>
              <a:ext cx="304800" cy="381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32" name="Rectangle 23"/>
            <p:cNvSpPr>
              <a:spLocks noChangeArrowheads="1"/>
            </p:cNvSpPr>
            <p:nvPr/>
          </p:nvSpPr>
          <p:spPr bwMode="auto">
            <a:xfrm>
              <a:off x="4495800" y="5534025"/>
              <a:ext cx="304800" cy="838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33" name="Line 24"/>
            <p:cNvSpPr>
              <a:spLocks noChangeShapeType="1"/>
            </p:cNvSpPr>
            <p:nvPr/>
          </p:nvSpPr>
          <p:spPr bwMode="auto">
            <a:xfrm>
              <a:off x="4648200" y="3400425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Line 25"/>
            <p:cNvSpPr>
              <a:spLocks noChangeShapeType="1"/>
            </p:cNvSpPr>
            <p:nvPr/>
          </p:nvSpPr>
          <p:spPr bwMode="auto">
            <a:xfrm>
              <a:off x="4648200" y="5534025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Line 26"/>
            <p:cNvSpPr>
              <a:spLocks noChangeShapeType="1"/>
            </p:cNvSpPr>
            <p:nvPr/>
          </p:nvSpPr>
          <p:spPr bwMode="auto">
            <a:xfrm>
              <a:off x="3810000" y="3933825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6" name="Line 27"/>
            <p:cNvSpPr>
              <a:spLocks noChangeShapeType="1"/>
            </p:cNvSpPr>
            <p:nvPr/>
          </p:nvSpPr>
          <p:spPr bwMode="auto">
            <a:xfrm>
              <a:off x="7391400" y="4162425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Line 28"/>
            <p:cNvSpPr>
              <a:spLocks noChangeShapeType="1"/>
            </p:cNvSpPr>
            <p:nvPr/>
          </p:nvSpPr>
          <p:spPr bwMode="auto">
            <a:xfrm flipH="1">
              <a:off x="1143000" y="4391025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Line 29"/>
            <p:cNvSpPr>
              <a:spLocks noChangeShapeType="1"/>
            </p:cNvSpPr>
            <p:nvPr/>
          </p:nvSpPr>
          <p:spPr bwMode="auto">
            <a:xfrm>
              <a:off x="4572000" y="3857625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739" name="Picture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438400"/>
              <a:ext cx="8547100" cy="38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0" name="Rectangle 31"/>
            <p:cNvSpPr>
              <a:spLocks noChangeArrowheads="1"/>
            </p:cNvSpPr>
            <p:nvPr/>
          </p:nvSpPr>
          <p:spPr bwMode="auto">
            <a:xfrm>
              <a:off x="990600" y="3657600"/>
              <a:ext cx="152400" cy="1676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41" name="Rectangle 32"/>
            <p:cNvSpPr>
              <a:spLocks noChangeArrowheads="1"/>
            </p:cNvSpPr>
            <p:nvPr/>
          </p:nvSpPr>
          <p:spPr bwMode="auto">
            <a:xfrm>
              <a:off x="4495800" y="3276600"/>
              <a:ext cx="304800" cy="381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42" name="Rectangle 33"/>
            <p:cNvSpPr>
              <a:spLocks noChangeArrowheads="1"/>
            </p:cNvSpPr>
            <p:nvPr/>
          </p:nvSpPr>
          <p:spPr bwMode="auto">
            <a:xfrm>
              <a:off x="4495800" y="5334000"/>
              <a:ext cx="304800" cy="838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43" name="Line 34"/>
            <p:cNvSpPr>
              <a:spLocks noChangeShapeType="1"/>
            </p:cNvSpPr>
            <p:nvPr/>
          </p:nvSpPr>
          <p:spPr bwMode="auto">
            <a:xfrm>
              <a:off x="4648200" y="3200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Line 35"/>
            <p:cNvSpPr>
              <a:spLocks noChangeShapeType="1"/>
            </p:cNvSpPr>
            <p:nvPr/>
          </p:nvSpPr>
          <p:spPr bwMode="auto">
            <a:xfrm>
              <a:off x="4648200" y="5334000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Line 39"/>
            <p:cNvSpPr>
              <a:spLocks noChangeShapeType="1"/>
            </p:cNvSpPr>
            <p:nvPr/>
          </p:nvSpPr>
          <p:spPr bwMode="auto">
            <a:xfrm>
              <a:off x="4572000" y="36576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Line 45"/>
            <p:cNvSpPr>
              <a:spLocks noChangeShapeType="1"/>
            </p:cNvSpPr>
            <p:nvPr/>
          </p:nvSpPr>
          <p:spPr bwMode="auto">
            <a:xfrm>
              <a:off x="4724400" y="3962400"/>
              <a:ext cx="3124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46"/>
            <p:cNvSpPr>
              <a:spLocks noChangeShapeType="1"/>
            </p:cNvSpPr>
            <p:nvPr/>
          </p:nvSpPr>
          <p:spPr bwMode="auto">
            <a:xfrm>
              <a:off x="1143000" y="3733800"/>
              <a:ext cx="3429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Line 47"/>
            <p:cNvSpPr>
              <a:spLocks noChangeShapeType="1"/>
            </p:cNvSpPr>
            <p:nvPr/>
          </p:nvSpPr>
          <p:spPr bwMode="auto">
            <a:xfrm flipH="1">
              <a:off x="1143000" y="4191000"/>
              <a:ext cx="6629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MS PGothic" panose="020B0600070205080204" pitchFamily="34" charset="-128"/>
              </a:rPr>
              <a:t>Components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209800" y="5257800"/>
            <a:ext cx="2286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Return value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5257800" y="3352800"/>
            <a:ext cx="1828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Method call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9373-6C5B-490F-B5A5-38FF4CFBCD5B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 panose="020B0600070205080204" pitchFamily="34" charset="-128"/>
              </a:rPr>
              <a:t>Summary - </a:t>
            </a:r>
            <a:r>
              <a:rPr lang="en-US" altLang="en-PK" dirty="0"/>
              <a:t>Sequence Diagram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800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>
                <a:ea typeface="MS PGothic" panose="020B0600070205080204" pitchFamily="34" charset="-128"/>
              </a:rPr>
              <a:t>Sequence diagrams model object interactions with an emphasis on time ordering</a:t>
            </a:r>
          </a:p>
          <a:p>
            <a:pPr eaLnBrk="1" hangingPunct="1"/>
            <a:r>
              <a:rPr lang="en-US" altLang="en-US" sz="2400">
                <a:ea typeface="MS PGothic" panose="020B0600070205080204" pitchFamily="34" charset="-128"/>
              </a:rPr>
              <a:t>Method call lines</a:t>
            </a:r>
          </a:p>
          <a:p>
            <a:pPr lvl="1" eaLnBrk="1" hangingPunct="1"/>
            <a:r>
              <a:rPr lang="en-US" altLang="en-US" sz="2000">
                <a:ea typeface="MS PGothic" panose="020B0600070205080204" pitchFamily="34" charset="-128"/>
              </a:rPr>
              <a:t>Must be horizontal! </a:t>
            </a:r>
          </a:p>
          <a:p>
            <a:pPr lvl="1" eaLnBrk="1" hangingPunct="1"/>
            <a:r>
              <a:rPr lang="en-US" altLang="en-US" sz="2000">
                <a:ea typeface="MS PGothic" panose="020B0600070205080204" pitchFamily="34" charset="-128"/>
              </a:rPr>
              <a:t>Vertical height matters! “Lower equals Later”</a:t>
            </a:r>
          </a:p>
          <a:p>
            <a:pPr lvl="1" eaLnBrk="1" hangingPunct="1"/>
            <a:r>
              <a:rPr lang="en-US" altLang="en-US" sz="2000">
                <a:ea typeface="MS PGothic" panose="020B0600070205080204" pitchFamily="34" charset="-128"/>
              </a:rPr>
              <a:t>Label the lines</a:t>
            </a:r>
          </a:p>
          <a:p>
            <a:pPr eaLnBrk="1" hangingPunct="1"/>
            <a:r>
              <a:rPr lang="en-US" altLang="en-US" sz="2400">
                <a:ea typeface="MS PGothic" panose="020B0600070205080204" pitchFamily="34" charset="-128"/>
              </a:rPr>
              <a:t>Lifeline – dotted vertical line</a:t>
            </a:r>
          </a:p>
          <a:p>
            <a:pPr eaLnBrk="1" hangingPunct="1"/>
            <a:r>
              <a:rPr lang="en-US" altLang="en-US" sz="2400">
                <a:ea typeface="MS PGothic" panose="020B0600070205080204" pitchFamily="34" charset="-128"/>
              </a:rPr>
              <a:t>Execution bar – bar around lifeline when code is running</a:t>
            </a:r>
          </a:p>
          <a:p>
            <a:pPr eaLnBrk="1" hangingPunct="1"/>
            <a:r>
              <a:rPr lang="en-US" altLang="en-US" sz="2400">
                <a:ea typeface="MS PGothic" panose="020B0600070205080204" pitchFamily="34" charset="-128"/>
              </a:rPr>
              <a:t>Arrows</a:t>
            </a:r>
          </a:p>
          <a:p>
            <a:pPr lvl="1" eaLnBrk="1" hangingPunct="1"/>
            <a:r>
              <a:rPr lang="en-US" altLang="en-US" sz="2000">
                <a:ea typeface="MS PGothic" panose="020B0600070205080204" pitchFamily="34" charset="-128"/>
              </a:rPr>
              <a:t>Synchronous call (you’re waiting for a return value) – triangle arrow-head</a:t>
            </a:r>
          </a:p>
          <a:p>
            <a:pPr lvl="1" eaLnBrk="1" hangingPunct="1"/>
            <a:r>
              <a:rPr lang="en-US" altLang="en-US" sz="2000">
                <a:ea typeface="MS PGothic" panose="020B0600070205080204" pitchFamily="34" charset="-128"/>
              </a:rPr>
              <a:t>Asynchronous call (not waiting for a return) – open arrow-head</a:t>
            </a:r>
          </a:p>
          <a:p>
            <a:pPr lvl="1" eaLnBrk="1" hangingPunct="1"/>
            <a:r>
              <a:rPr lang="en-US" altLang="en-US" sz="2000">
                <a:ea typeface="MS PGothic" panose="020B0600070205080204" pitchFamily="34" charset="-128"/>
              </a:rPr>
              <a:t>Return call – dashed 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9373-6C5B-490F-B5A5-38FF4CFBCD5B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ntity-Relationship Diagram | StarUML documentation">
            <a:extLst>
              <a:ext uri="{FF2B5EF4-FFF2-40B4-BE49-F238E27FC236}">
                <a16:creationId xmlns:a16="http://schemas.microsoft.com/office/drawing/2014/main" id="{684F9959-BC3D-470B-D593-80AC3F5A0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" b="6178"/>
          <a:stretch>
            <a:fillRect/>
          </a:stretch>
        </p:blipFill>
        <p:spPr bwMode="auto">
          <a:xfrm>
            <a:off x="1600200" y="624813"/>
            <a:ext cx="7543800" cy="611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DC50F3B-BF57-237C-BBAB-45DDE5278CC8}"/>
              </a:ext>
            </a:extLst>
          </p:cNvPr>
          <p:cNvSpPr txBox="1">
            <a:spLocks/>
          </p:cNvSpPr>
          <p:nvPr/>
        </p:nvSpPr>
        <p:spPr>
          <a:xfrm>
            <a:off x="0" y="2057400"/>
            <a:ext cx="2590800" cy="1781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en-US" altLang="en-US" sz="2800" dirty="0"/>
              <a:t>Entity 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800" dirty="0"/>
              <a:t>Relationship 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800" dirty="0"/>
              <a:t>Diagram..</a:t>
            </a:r>
            <a:endParaRPr lang="en-GB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E6957FB-0A61-ED40-7F38-2DEC2537B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7886700" cy="994172"/>
          </a:xfrm>
        </p:spPr>
        <p:txBody>
          <a:bodyPr/>
          <a:lstStyle/>
          <a:p>
            <a:r>
              <a:rPr lang="en-US" altLang="ko-KR" dirty="0"/>
              <a:t>Component Diagram</a:t>
            </a: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E5E8FFA1-93A9-7E4A-FCEA-4EB4F5EEE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2057400"/>
            <a:ext cx="8742507" cy="408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20D80-3C68-03EC-9170-F084FA869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02771"/>
            <a:ext cx="8229600" cy="990600"/>
          </a:xfrm>
        </p:spPr>
        <p:txBody>
          <a:bodyPr>
            <a:normAutofit/>
          </a:bodyPr>
          <a:lstStyle/>
          <a:p>
            <a:r>
              <a:rPr lang="en-GB" sz="3600" dirty="0"/>
              <a:t>Software Architecture Diagram</a:t>
            </a:r>
            <a:endParaRPr lang="en-PK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5218B-94E5-2A02-C337-C548D24EF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839200" cy="4876800"/>
          </a:xfrm>
        </p:spPr>
        <p:txBody>
          <a:bodyPr>
            <a:normAutofit/>
          </a:bodyPr>
          <a:lstStyle/>
          <a:p>
            <a:r>
              <a:rPr lang="en-GB" dirty="0"/>
              <a:t>Software architectural diagramming is all about creating visual maps of your software system’s parts</a:t>
            </a:r>
          </a:p>
          <a:p>
            <a:endParaRPr lang="en-GB" dirty="0"/>
          </a:p>
          <a:p>
            <a:r>
              <a:rPr lang="en-GB" dirty="0"/>
              <a:t>Software architecture diagrams </a:t>
            </a:r>
            <a:r>
              <a:rPr lang="en-GB" b="1" dirty="0"/>
              <a:t>visually represent software components, relationships, and system interactions</a:t>
            </a:r>
            <a:r>
              <a:rPr lang="en-GB" dirty="0"/>
              <a:t>.</a:t>
            </a:r>
          </a:p>
          <a:p>
            <a:endParaRPr lang="en-GB" dirty="0"/>
          </a:p>
          <a:p>
            <a:pPr lvl="1"/>
            <a:r>
              <a:rPr lang="en-P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Monilithic </a:t>
            </a:r>
          </a:p>
          <a:p>
            <a:pPr lvl="1"/>
            <a:r>
              <a:rPr lang="en-P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MicroServices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MVC </a:t>
            </a:r>
            <a:endParaRPr lang="en-P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P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Master-Slave</a:t>
            </a:r>
          </a:p>
          <a:p>
            <a:pPr lvl="1"/>
            <a:r>
              <a:rPr lang="en-PK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P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 Driven </a:t>
            </a:r>
          </a:p>
          <a:p>
            <a:pPr lvl="1"/>
            <a:r>
              <a:rPr lang="en-PK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Layered</a:t>
            </a:r>
          </a:p>
          <a:p>
            <a:pPr lvl="1"/>
            <a:endParaRPr lang="en-PK" b="1" dirty="0">
              <a:latin typeface="ACADEMY ENGRAVED LET PLAIN:1.0" panose="02000000000000000000" pitchFamily="2" charset="0"/>
            </a:endParaRPr>
          </a:p>
          <a:p>
            <a:pPr lvl="1"/>
            <a:endParaRPr lang="en-PK" b="1" dirty="0">
              <a:latin typeface="ACADEMY ENGRAVED LET PLAIN:1.0" panose="02000000000000000000" pitchFamily="2" charset="0"/>
            </a:endParaRPr>
          </a:p>
          <a:p>
            <a:pPr lvl="1"/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403755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D6919-46B0-D3CB-6A42-13DE74983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E837E31-37F6-1378-9A5B-83D43312E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4" y="1925259"/>
            <a:ext cx="9111413" cy="3758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A271B2-3438-20BD-17D3-0582E81E7660}"/>
              </a:ext>
            </a:extLst>
          </p:cNvPr>
          <p:cNvSpPr txBox="1"/>
          <p:nvPr/>
        </p:nvSpPr>
        <p:spPr>
          <a:xfrm>
            <a:off x="90965" y="1036907"/>
            <a:ext cx="44839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K" sz="2700" b="1" dirty="0">
                <a:latin typeface="ACADEMY ENGRAVED LET PLAIN:1.0" panose="02000000000000000000" pitchFamily="2" charset="0"/>
              </a:rPr>
              <a:t>Monilithic Vs MicroServices</a:t>
            </a:r>
          </a:p>
        </p:txBody>
      </p:sp>
    </p:spTree>
    <p:extLst>
      <p:ext uri="{BB962C8B-B14F-4D97-AF65-F5344CB8AC3E}">
        <p14:creationId xmlns:p14="http://schemas.microsoft.com/office/powerpoint/2010/main" val="3920965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EDDEF-62A7-215B-507D-B110CF1B3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81D0C0F-DAAD-B6CC-06F2-FFBCB286841B}"/>
              </a:ext>
            </a:extLst>
          </p:cNvPr>
          <p:cNvSpPr txBox="1"/>
          <p:nvPr/>
        </p:nvSpPr>
        <p:spPr>
          <a:xfrm>
            <a:off x="90966" y="1036907"/>
            <a:ext cx="36134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latin typeface="ACADEMY ENGRAVED LET PLAIN:1.0" panose="02000000000000000000" pitchFamily="2" charset="0"/>
              </a:rPr>
              <a:t>MVC </a:t>
            </a:r>
            <a:r>
              <a:rPr lang="en-PK" sz="2700" b="1" dirty="0">
                <a:latin typeface="ACADEMY ENGRAVED LET PLAIN:1.0" panose="02000000000000000000" pitchFamily="2" charset="0"/>
              </a:rPr>
              <a:t>Vs Master-Slave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093A3F-81C3-A9BA-9140-BD93B0146476}"/>
              </a:ext>
            </a:extLst>
          </p:cNvPr>
          <p:cNvGrpSpPr/>
          <p:nvPr/>
        </p:nvGrpSpPr>
        <p:grpSpPr>
          <a:xfrm>
            <a:off x="0" y="1981200"/>
            <a:ext cx="8984173" cy="3581400"/>
            <a:chOff x="0" y="1981200"/>
            <a:chExt cx="8984173" cy="3581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9503B57-AA07-8A5B-27D6-3FFC6A5F9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81200"/>
              <a:ext cx="8984173" cy="341352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C8C306A-4D7C-8771-36CB-2E18ACDEA81E}"/>
                </a:ext>
              </a:extLst>
            </p:cNvPr>
            <p:cNvSpPr/>
            <p:nvPr/>
          </p:nvSpPr>
          <p:spPr>
            <a:xfrm>
              <a:off x="90966" y="5105400"/>
              <a:ext cx="1661634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</p:grpSp>
    </p:spTree>
    <p:extLst>
      <p:ext uri="{BB962C8B-B14F-4D97-AF65-F5344CB8AC3E}">
        <p14:creationId xmlns:p14="http://schemas.microsoft.com/office/powerpoint/2010/main" val="3998714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D997089-CFA0-0021-B9A1-4A919E4E07C1}"/>
              </a:ext>
            </a:extLst>
          </p:cNvPr>
          <p:cNvSpPr txBox="1"/>
          <p:nvPr/>
        </p:nvSpPr>
        <p:spPr>
          <a:xfrm>
            <a:off x="90966" y="1036907"/>
            <a:ext cx="41633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K" sz="2700" b="1" dirty="0">
                <a:latin typeface="ACADEMY ENGRAVED LET PLAIN:1.0" panose="02000000000000000000" pitchFamily="2" charset="0"/>
              </a:rPr>
              <a:t>E</a:t>
            </a:r>
            <a:r>
              <a:rPr lang="en-GB" sz="2700" b="1" dirty="0">
                <a:latin typeface="ACADEMY ENGRAVED LET PLAIN:1.0" panose="02000000000000000000" pitchFamily="2" charset="0"/>
              </a:rPr>
              <a:t>e</a:t>
            </a:r>
            <a:r>
              <a:rPr lang="en-PK" sz="2700" b="1" dirty="0">
                <a:latin typeface="ACADEMY ENGRAVED LET PLAIN:1.0" panose="02000000000000000000" pitchFamily="2" charset="0"/>
              </a:rPr>
              <a:t>vent Driven Vs Layered</a:t>
            </a:r>
          </a:p>
        </p:txBody>
      </p:sp>
      <p:pic>
        <p:nvPicPr>
          <p:cNvPr id="5" name="Picture 4" descr="A diagram of a business&#10;&#10;AI-generated content may be incorrect.">
            <a:extLst>
              <a:ext uri="{FF2B5EF4-FFF2-40B4-BE49-F238E27FC236}">
                <a16:creationId xmlns:a16="http://schemas.microsoft.com/office/drawing/2014/main" id="{67531DD0-D028-A312-B6E1-F2535239B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2" y="2163958"/>
            <a:ext cx="9147912" cy="35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709CA-D081-DC17-F13B-C9B50220F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FEAB2-F5FF-CDB6-F78E-8E2C0B5E1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300" dirty="0">
                <a:solidFill>
                  <a:srgbClr val="FF0000"/>
                </a:solidFill>
              </a:rPr>
              <a:t>CASE </a:t>
            </a:r>
          </a:p>
          <a:p>
            <a:pPr marL="0" indent="0">
              <a:buNone/>
            </a:pPr>
            <a:r>
              <a:rPr lang="en-GB" sz="3300" dirty="0">
                <a:solidFill>
                  <a:srgbClr val="FF0000"/>
                </a:solidFill>
              </a:rPr>
              <a:t>(Computer-Aided Software Engineering)</a:t>
            </a:r>
          </a:p>
          <a:p>
            <a:pPr marL="0" indent="0">
              <a:buNone/>
            </a:pPr>
            <a:r>
              <a:rPr lang="en-GB" sz="3300" dirty="0">
                <a:solidFill>
                  <a:srgbClr val="FF0000"/>
                </a:solidFill>
              </a:rPr>
              <a:t>Tools</a:t>
            </a:r>
            <a:endParaRPr lang="en-PK" sz="3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30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494C180-480C-8300-7BB8-5F7B22284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03" y="533400"/>
            <a:ext cx="8936593" cy="5791200"/>
          </a:xfrm>
        </p:spPr>
      </p:pic>
    </p:spTree>
    <p:extLst>
      <p:ext uri="{BB962C8B-B14F-4D97-AF65-F5344CB8AC3E}">
        <p14:creationId xmlns:p14="http://schemas.microsoft.com/office/powerpoint/2010/main" val="24843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6" name="Rectangle 10">
            <a:extLst>
              <a:ext uri="{FF2B5EF4-FFF2-40B4-BE49-F238E27FC236}">
                <a16:creationId xmlns:a16="http://schemas.microsoft.com/office/drawing/2014/main" id="{4DD55D52-8E22-864E-35F9-89B8D4EB6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50" y="599694"/>
            <a:ext cx="7886700" cy="994172"/>
          </a:xfrm>
        </p:spPr>
        <p:txBody>
          <a:bodyPr/>
          <a:lstStyle/>
          <a:p>
            <a:r>
              <a:rPr lang="en-US" altLang="ko-KR" dirty="0">
                <a:latin typeface="Tahoma" panose="020B0604030504040204" pitchFamily="34" charset="0"/>
              </a:rPr>
              <a:t>UML Diagram Hierarchy </a:t>
            </a:r>
          </a:p>
        </p:txBody>
      </p:sp>
      <p:pic>
        <p:nvPicPr>
          <p:cNvPr id="55305" name="Picture 9">
            <a:hlinkClick r:id="rId2"/>
            <a:extLst>
              <a:ext uri="{FF2B5EF4-FFF2-40B4-BE49-F238E27FC236}">
                <a16:creationId xmlns:a16="http://schemas.microsoft.com/office/drawing/2014/main" id="{CB3587EB-D210-8329-2577-CD0853930C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" t="15152"/>
          <a:stretch>
            <a:fillRect/>
          </a:stretch>
        </p:blipFill>
        <p:spPr>
          <a:xfrm>
            <a:off x="-8467" y="1568466"/>
            <a:ext cx="9071877" cy="4527534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mputer screen shot of a diagram&#10;&#10;AI-generated content may be incorrect.">
            <a:extLst>
              <a:ext uri="{FF2B5EF4-FFF2-40B4-BE49-F238E27FC236}">
                <a16:creationId xmlns:a16="http://schemas.microsoft.com/office/drawing/2014/main" id="{A0D9B189-325C-7CFD-5DE1-73CDAD311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10987"/>
            <a:ext cx="8991600" cy="63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66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BB0962E-7562-7675-0818-473A3ADC2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8305800" cy="631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95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26DB880-036E-B3B1-A152-FA308B1DB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93455"/>
            <a:ext cx="8382000" cy="6564545"/>
          </a:xfrm>
        </p:spPr>
      </p:pic>
    </p:spTree>
    <p:extLst>
      <p:ext uri="{BB962C8B-B14F-4D97-AF65-F5344CB8AC3E}">
        <p14:creationId xmlns:p14="http://schemas.microsoft.com/office/powerpoint/2010/main" val="2829221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496381C-6562-A53F-D00F-2E43DAF6C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61996"/>
            <a:ext cx="7391400" cy="6467353"/>
          </a:xfrm>
        </p:spPr>
      </p:pic>
    </p:spTree>
    <p:extLst>
      <p:ext uri="{BB962C8B-B14F-4D97-AF65-F5344CB8AC3E}">
        <p14:creationId xmlns:p14="http://schemas.microsoft.com/office/powerpoint/2010/main" val="728575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E1A71751-8884-1E2B-16FD-40044C0E0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ahoma" panose="020B0604030504040204" pitchFamily="34" charset="0"/>
              </a:rPr>
              <a:t>References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B2910EA-66F8-44F8-905F-A1F26C868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ko-KR" sz="2000" dirty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ko-KR" sz="2000" dirty="0">
                <a:latin typeface="Tahoma" panose="020B0604030504040204" pitchFamily="34" charset="0"/>
                <a:hlinkClick r:id="rId2"/>
              </a:rPr>
              <a:t>http://www.visual-paradigm.com/VPGallery/diagrams/index.html</a:t>
            </a:r>
            <a:r>
              <a:rPr lang="en-US" altLang="ko-KR" sz="2000" dirty="0">
                <a:latin typeface="Tahoma" panose="020B060403050404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ko-KR" sz="2000" dirty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ko-KR" sz="2000" dirty="0">
                <a:latin typeface="Tahoma" panose="020B0604030504040204" pitchFamily="34" charset="0"/>
                <a:hlinkClick r:id="rId3"/>
              </a:rPr>
              <a:t>http://en.wikipedia.org/wiki/Unified_Modeling_Language</a:t>
            </a:r>
            <a:endParaRPr lang="en-US" altLang="ko-KR" sz="2000" dirty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ko-KR" sz="2000" dirty="0">
                <a:latin typeface="Tahoma" panose="020B0604030504040204" pitchFamily="34" charset="0"/>
                <a:hlinkClick r:id="rId4"/>
              </a:rPr>
              <a:t>http://pigseye.kennesaw.edu/~dbraun/csis4650/A&amp;D/UML_tutorial/index.htm</a:t>
            </a:r>
            <a:endParaRPr lang="en-US" altLang="ko-KR" sz="2000" dirty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ko-KR" sz="2000" dirty="0">
                <a:latin typeface="Tahoma" panose="020B0604030504040204" pitchFamily="34" charset="0"/>
                <a:hlinkClick r:id="rId5"/>
              </a:rPr>
              <a:t>http://www.agilemodeling.com/</a:t>
            </a:r>
            <a:endParaRPr lang="en-US" altLang="ko-KR" sz="2000" dirty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n-US" altLang="ko-KR" dirty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ko-KR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ist of information on a paper&#10;&#10;AI-generated content may be incorrect.">
            <a:extLst>
              <a:ext uri="{FF2B5EF4-FFF2-40B4-BE49-F238E27FC236}">
                <a16:creationId xmlns:a16="http://schemas.microsoft.com/office/drawing/2014/main" id="{46B7CF7F-9823-198A-0902-BFB6FBBCD5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8037"/>
          <a:stretch>
            <a:fillRect/>
          </a:stretch>
        </p:blipFill>
        <p:spPr>
          <a:xfrm>
            <a:off x="180566" y="2490245"/>
            <a:ext cx="4180401" cy="2341571"/>
          </a:xfrm>
          <a:prstGeom prst="rect">
            <a:avLst/>
          </a:prstGeom>
        </p:spPr>
      </p:pic>
      <p:pic>
        <p:nvPicPr>
          <p:cNvPr id="7" name="Picture 6" descr="A list of information with black text&#10;&#10;AI-generated content may be incorrect.">
            <a:extLst>
              <a:ext uri="{FF2B5EF4-FFF2-40B4-BE49-F238E27FC236}">
                <a16:creationId xmlns:a16="http://schemas.microsoft.com/office/drawing/2014/main" id="{46221157-2CBC-DA01-0C94-BDDFDB838B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3331"/>
          <a:stretch>
            <a:fillRect/>
          </a:stretch>
        </p:blipFill>
        <p:spPr>
          <a:xfrm>
            <a:off x="4387296" y="4325686"/>
            <a:ext cx="4308453" cy="1725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A6086A-F6F2-6A33-5234-C8D5EA062A65}"/>
              </a:ext>
            </a:extLst>
          </p:cNvPr>
          <p:cNvSpPr txBox="1"/>
          <p:nvPr/>
        </p:nvSpPr>
        <p:spPr>
          <a:xfrm>
            <a:off x="304800" y="1905000"/>
            <a:ext cx="267893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K" sz="2100" dirty="0">
                <a:solidFill>
                  <a:srgbClr val="FF0000"/>
                </a:solidFill>
              </a:rPr>
              <a:t>Development 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09294A-A88C-A729-16D6-7E26D35924B1}"/>
              </a:ext>
            </a:extLst>
          </p:cNvPr>
          <p:cNvSpPr txBox="1"/>
          <p:nvPr/>
        </p:nvSpPr>
        <p:spPr>
          <a:xfrm>
            <a:off x="4956545" y="3829801"/>
            <a:ext cx="18149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K" sz="2100" dirty="0">
                <a:solidFill>
                  <a:srgbClr val="FF0000"/>
                </a:solidFill>
              </a:rPr>
              <a:t>R &amp; D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F9693B-59FF-5380-A215-BE06B7F92FA8}"/>
              </a:ext>
            </a:extLst>
          </p:cNvPr>
          <p:cNvSpPr txBox="1"/>
          <p:nvPr/>
        </p:nvSpPr>
        <p:spPr>
          <a:xfrm>
            <a:off x="2667000" y="599236"/>
            <a:ext cx="2318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K" sz="3200" dirty="0">
                <a:solidFill>
                  <a:srgbClr val="FF0000"/>
                </a:solidFill>
              </a:rPr>
              <a:t>FYP Report</a:t>
            </a:r>
          </a:p>
        </p:txBody>
      </p:sp>
    </p:spTree>
    <p:extLst>
      <p:ext uri="{BB962C8B-B14F-4D97-AF65-F5344CB8AC3E}">
        <p14:creationId xmlns:p14="http://schemas.microsoft.com/office/powerpoint/2010/main" val="1649009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Modelling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200" dirty="0">
                <a:ea typeface="MS PGothic" panose="020B0600070205080204" pitchFamily="34" charset="-128"/>
              </a:rPr>
              <a:t>The intent of the </a:t>
            </a:r>
            <a:r>
              <a:rPr lang="en-US" altLang="en-US" sz="2200" dirty="0">
                <a:solidFill>
                  <a:srgbClr val="FF0000"/>
                </a:solidFill>
                <a:ea typeface="MS PGothic" panose="020B0600070205080204" pitchFamily="34" charset="-128"/>
              </a:rPr>
              <a:t>requirement model is to provide a description</a:t>
            </a:r>
            <a:r>
              <a:rPr lang="en-US" altLang="en-US" sz="2200" dirty="0">
                <a:ea typeface="MS PGothic" panose="020B0600070205080204" pitchFamily="34" charset="-128"/>
              </a:rPr>
              <a:t> of the required informational, functional, and behavioral domains for a computer-based system. </a:t>
            </a:r>
          </a:p>
          <a:p>
            <a:pPr eaLnBrk="1" hangingPunct="1">
              <a:lnSpc>
                <a:spcPct val="150000"/>
              </a:lnSpc>
            </a:pPr>
            <a:endParaRPr lang="en-US" altLang="en-US" sz="2200" dirty="0">
              <a:ea typeface="MS PGothic" panose="020B0600070205080204" pitchFamily="34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200" dirty="0">
                <a:ea typeface="MS PGothic" panose="020B0600070205080204" pitchFamily="34" charset="-128"/>
              </a:rPr>
              <a:t>The </a:t>
            </a:r>
            <a:r>
              <a:rPr lang="en-US" altLang="en-US" sz="2200" dirty="0">
                <a:solidFill>
                  <a:srgbClr val="FF0000"/>
                </a:solidFill>
                <a:ea typeface="MS PGothic" panose="020B0600070205080204" pitchFamily="34" charset="-128"/>
              </a:rPr>
              <a:t>model changes dynamically</a:t>
            </a:r>
            <a:r>
              <a:rPr lang="en-US" altLang="en-US" sz="2200" dirty="0">
                <a:ea typeface="MS PGothic" panose="020B0600070205080204" pitchFamily="34" charset="-128"/>
              </a:rPr>
              <a:t> as you learn more about the system to build. </a:t>
            </a:r>
          </a:p>
          <a:p>
            <a:pPr eaLnBrk="1" hangingPunct="1">
              <a:lnSpc>
                <a:spcPct val="150000"/>
              </a:lnSpc>
            </a:pPr>
            <a:endParaRPr lang="en-US" altLang="en-US" sz="2200" dirty="0">
              <a:ea typeface="MS PGothic" panose="020B0600070205080204" pitchFamily="34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200" dirty="0">
                <a:ea typeface="MS PGothic" panose="020B0600070205080204" pitchFamily="34" charset="-128"/>
              </a:rPr>
              <a:t>An approach that has a higher probability of </a:t>
            </a:r>
            <a:r>
              <a:rPr lang="en-US" altLang="en-US" sz="2200" dirty="0">
                <a:solidFill>
                  <a:srgbClr val="FF0000"/>
                </a:solidFill>
                <a:ea typeface="MS PGothic" panose="020B0600070205080204" pitchFamily="34" charset="-128"/>
              </a:rPr>
              <a:t>uncovering omissions, inconsistencies, and ambiguity</a:t>
            </a:r>
            <a:r>
              <a:rPr lang="en-US" altLang="en-US" sz="2200" dirty="0">
                <a:ea typeface="MS PGothic" panose="020B0600070205080204" pitchFamily="34" charset="-128"/>
              </a:rPr>
              <a:t>. </a:t>
            </a:r>
          </a:p>
          <a:p>
            <a:pPr eaLnBrk="1" hangingPunct="1">
              <a:lnSpc>
                <a:spcPct val="150000"/>
              </a:lnSpc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9EA1F-FAAF-A78C-CD0C-78197DA23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B68-8052-4758-A647-54338E95D837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Modelling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B68-8052-4758-A647-54338E95D837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599"/>
            <a:ext cx="7467600" cy="53766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E8410-BB7B-76AA-F494-814E0E150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B68-8052-4758-A647-54338E95D837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44398F-92B1-F345-83AB-B76A434CF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940" y="0"/>
            <a:ext cx="5022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68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155EFBAB-26AB-234F-D38E-0506EA713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540" y="427033"/>
            <a:ext cx="7886700" cy="994172"/>
          </a:xfrm>
        </p:spPr>
        <p:txBody>
          <a:bodyPr/>
          <a:lstStyle/>
          <a:p>
            <a:r>
              <a:rPr lang="en-US" altLang="en-PK" dirty="0"/>
              <a:t>Use case diagram</a:t>
            </a:r>
          </a:p>
        </p:txBody>
      </p:sp>
      <p:grpSp>
        <p:nvGrpSpPr>
          <p:cNvPr id="84013" name="Group 45">
            <a:extLst>
              <a:ext uri="{FF2B5EF4-FFF2-40B4-BE49-F238E27FC236}">
                <a16:creationId xmlns:a16="http://schemas.microsoft.com/office/drawing/2014/main" id="{EFEDC5C5-1188-C513-D390-A4E33E293A3F}"/>
              </a:ext>
            </a:extLst>
          </p:cNvPr>
          <p:cNvGrpSpPr>
            <a:grpSpLocks/>
          </p:cNvGrpSpPr>
          <p:nvPr/>
        </p:nvGrpSpPr>
        <p:grpSpPr bwMode="auto">
          <a:xfrm>
            <a:off x="1663304" y="3230168"/>
            <a:ext cx="778669" cy="834629"/>
            <a:chOff x="437" y="1993"/>
            <a:chExt cx="654" cy="701"/>
          </a:xfrm>
        </p:grpSpPr>
        <p:sp>
          <p:nvSpPr>
            <p:cNvPr id="83981" name="Freeform 13">
              <a:extLst>
                <a:ext uri="{FF2B5EF4-FFF2-40B4-BE49-F238E27FC236}">
                  <a16:creationId xmlns:a16="http://schemas.microsoft.com/office/drawing/2014/main" id="{60ABC691-4F98-31AF-4EF2-FFD2E9E2F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" y="2101"/>
              <a:ext cx="143" cy="418"/>
            </a:xfrm>
            <a:custGeom>
              <a:avLst/>
              <a:gdLst>
                <a:gd name="T0" fmla="*/ 143 w 143"/>
                <a:gd name="T1" fmla="*/ 0 h 418"/>
                <a:gd name="T2" fmla="*/ 143 w 143"/>
                <a:gd name="T3" fmla="*/ 263 h 418"/>
                <a:gd name="T4" fmla="*/ 0 w 143"/>
                <a:gd name="T5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418">
                  <a:moveTo>
                    <a:pt x="143" y="0"/>
                  </a:moveTo>
                  <a:lnTo>
                    <a:pt x="143" y="263"/>
                  </a:lnTo>
                  <a:lnTo>
                    <a:pt x="0" y="41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PK" sz="1350"/>
            </a:p>
          </p:txBody>
        </p:sp>
        <p:sp>
          <p:nvSpPr>
            <p:cNvPr id="83982" name="Line 14">
              <a:extLst>
                <a:ext uri="{FF2B5EF4-FFF2-40B4-BE49-F238E27FC236}">
                  <a16:creationId xmlns:a16="http://schemas.microsoft.com/office/drawing/2014/main" id="{B931701F-9B61-6060-E293-23E0AC2DD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" y="2364"/>
              <a:ext cx="156" cy="1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PK" sz="1350"/>
            </a:p>
          </p:txBody>
        </p:sp>
        <p:sp>
          <p:nvSpPr>
            <p:cNvPr id="83983" name="Line 15">
              <a:extLst>
                <a:ext uri="{FF2B5EF4-FFF2-40B4-BE49-F238E27FC236}">
                  <a16:creationId xmlns:a16="http://schemas.microsoft.com/office/drawing/2014/main" id="{1068D0AD-376C-BEE7-6B3C-D9575AF9C7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" y="2220"/>
              <a:ext cx="29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PK" sz="1350"/>
            </a:p>
          </p:txBody>
        </p:sp>
        <p:sp>
          <p:nvSpPr>
            <p:cNvPr id="83984" name="Oval 16">
              <a:extLst>
                <a:ext uri="{FF2B5EF4-FFF2-40B4-BE49-F238E27FC236}">
                  <a16:creationId xmlns:a16="http://schemas.microsoft.com/office/drawing/2014/main" id="{2FB8DB03-BAFD-1809-DB16-23541A10A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" y="1993"/>
              <a:ext cx="155" cy="15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K" sz="1350"/>
            </a:p>
          </p:txBody>
        </p:sp>
        <p:sp>
          <p:nvSpPr>
            <p:cNvPr id="83985" name="Rectangle 17">
              <a:extLst>
                <a:ext uri="{FF2B5EF4-FFF2-40B4-BE49-F238E27FC236}">
                  <a16:creationId xmlns:a16="http://schemas.microsoft.com/office/drawing/2014/main" id="{27B12E60-02A2-A209-3399-4DC30BB29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" y="2549"/>
              <a:ext cx="65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PK" sz="1125">
                  <a:solidFill>
                    <a:srgbClr val="000000"/>
                  </a:solidFill>
                  <a:latin typeface="Courier" panose="02070309020205020404" pitchFamily="49" charset="0"/>
                </a:rPr>
                <a:t>WatchUser</a:t>
              </a:r>
              <a:endParaRPr lang="en-US" altLang="en-PK" sz="1350"/>
            </a:p>
          </p:txBody>
        </p:sp>
      </p:grpSp>
      <p:grpSp>
        <p:nvGrpSpPr>
          <p:cNvPr id="84018" name="Group 50">
            <a:extLst>
              <a:ext uri="{FF2B5EF4-FFF2-40B4-BE49-F238E27FC236}">
                <a16:creationId xmlns:a16="http://schemas.microsoft.com/office/drawing/2014/main" id="{D9980C11-2638-9825-46A0-07AE00817B0D}"/>
              </a:ext>
            </a:extLst>
          </p:cNvPr>
          <p:cNvGrpSpPr>
            <a:grpSpLocks/>
          </p:cNvGrpSpPr>
          <p:nvPr/>
        </p:nvGrpSpPr>
        <p:grpSpPr bwMode="auto">
          <a:xfrm>
            <a:off x="6015038" y="3230168"/>
            <a:ext cx="1471613" cy="834629"/>
            <a:chOff x="4092" y="1993"/>
            <a:chExt cx="1236" cy="701"/>
          </a:xfrm>
        </p:grpSpPr>
        <p:sp>
          <p:nvSpPr>
            <p:cNvPr id="83986" name="Freeform 18">
              <a:extLst>
                <a:ext uri="{FF2B5EF4-FFF2-40B4-BE49-F238E27FC236}">
                  <a16:creationId xmlns:a16="http://schemas.microsoft.com/office/drawing/2014/main" id="{905CB91D-8B9E-0143-CE15-C2BEAE2DF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" y="2101"/>
              <a:ext cx="143" cy="418"/>
            </a:xfrm>
            <a:custGeom>
              <a:avLst/>
              <a:gdLst>
                <a:gd name="T0" fmla="*/ 143 w 143"/>
                <a:gd name="T1" fmla="*/ 0 h 418"/>
                <a:gd name="T2" fmla="*/ 143 w 143"/>
                <a:gd name="T3" fmla="*/ 263 h 418"/>
                <a:gd name="T4" fmla="*/ 0 w 143"/>
                <a:gd name="T5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418">
                  <a:moveTo>
                    <a:pt x="143" y="0"/>
                  </a:moveTo>
                  <a:lnTo>
                    <a:pt x="143" y="263"/>
                  </a:lnTo>
                  <a:lnTo>
                    <a:pt x="0" y="41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PK" sz="1350"/>
            </a:p>
          </p:txBody>
        </p:sp>
        <p:sp>
          <p:nvSpPr>
            <p:cNvPr id="83987" name="Line 19">
              <a:extLst>
                <a:ext uri="{FF2B5EF4-FFF2-40B4-BE49-F238E27FC236}">
                  <a16:creationId xmlns:a16="http://schemas.microsoft.com/office/drawing/2014/main" id="{822BC3C0-9E3D-0046-836B-A9DC922092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5" y="2364"/>
              <a:ext cx="155" cy="1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PK" sz="1350"/>
            </a:p>
          </p:txBody>
        </p:sp>
        <p:sp>
          <p:nvSpPr>
            <p:cNvPr id="83988" name="Line 20">
              <a:extLst>
                <a:ext uri="{FF2B5EF4-FFF2-40B4-BE49-F238E27FC236}">
                  <a16:creationId xmlns:a16="http://schemas.microsoft.com/office/drawing/2014/main" id="{41DB283C-F689-7309-BA04-14E933620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2" y="2220"/>
              <a:ext cx="29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PK" sz="1350"/>
            </a:p>
          </p:txBody>
        </p:sp>
        <p:sp>
          <p:nvSpPr>
            <p:cNvPr id="83989" name="Oval 21">
              <a:extLst>
                <a:ext uri="{FF2B5EF4-FFF2-40B4-BE49-F238E27FC236}">
                  <a16:creationId xmlns:a16="http://schemas.microsoft.com/office/drawing/2014/main" id="{046C4488-A3F8-5B62-87B5-7CECDDC2B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" y="1993"/>
              <a:ext cx="156" cy="15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K" sz="1350"/>
            </a:p>
          </p:txBody>
        </p:sp>
        <p:sp>
          <p:nvSpPr>
            <p:cNvPr id="83990" name="Rectangle 22">
              <a:extLst>
                <a:ext uri="{FF2B5EF4-FFF2-40B4-BE49-F238E27FC236}">
                  <a16:creationId xmlns:a16="http://schemas.microsoft.com/office/drawing/2014/main" id="{E3241489-4DAA-5ADB-DCF0-9E1AECC5B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" y="2549"/>
              <a:ext cx="12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PK" sz="1125">
                  <a:solidFill>
                    <a:srgbClr val="000000"/>
                  </a:solidFill>
                  <a:latin typeface="Courier" panose="02070309020205020404" pitchFamily="49" charset="0"/>
                </a:rPr>
                <a:t>WatchRepairPerson</a:t>
              </a:r>
              <a:endParaRPr lang="en-US" altLang="en-PK" sz="1350"/>
            </a:p>
          </p:txBody>
        </p:sp>
      </p:grpSp>
      <p:grpSp>
        <p:nvGrpSpPr>
          <p:cNvPr id="84021" name="Group 53">
            <a:extLst>
              <a:ext uri="{FF2B5EF4-FFF2-40B4-BE49-F238E27FC236}">
                <a16:creationId xmlns:a16="http://schemas.microsoft.com/office/drawing/2014/main" id="{8CD3B0D4-E233-4444-E584-093F8C5D97C4}"/>
              </a:ext>
            </a:extLst>
          </p:cNvPr>
          <p:cNvGrpSpPr>
            <a:grpSpLocks/>
          </p:cNvGrpSpPr>
          <p:nvPr/>
        </p:nvGrpSpPr>
        <p:grpSpPr bwMode="auto">
          <a:xfrm>
            <a:off x="2230041" y="2676525"/>
            <a:ext cx="2456259" cy="809625"/>
            <a:chOff x="913" y="1528"/>
            <a:chExt cx="2063" cy="680"/>
          </a:xfrm>
        </p:grpSpPr>
        <p:sp>
          <p:nvSpPr>
            <p:cNvPr id="83993" name="Rectangle 25">
              <a:extLst>
                <a:ext uri="{FF2B5EF4-FFF2-40B4-BE49-F238E27FC236}">
                  <a16:creationId xmlns:a16="http://schemas.microsoft.com/office/drawing/2014/main" id="{02766F68-A579-5270-1D70-3D90A0BE5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4" y="1868"/>
              <a:ext cx="58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PK" sz="1125">
                  <a:solidFill>
                    <a:srgbClr val="000000"/>
                  </a:solidFill>
                  <a:latin typeface="Courier" panose="02070309020205020404" pitchFamily="49" charset="0"/>
                </a:rPr>
                <a:t>ReadTime</a:t>
              </a:r>
              <a:endParaRPr lang="en-US" altLang="en-PK" sz="1350"/>
            </a:p>
          </p:txBody>
        </p:sp>
        <p:grpSp>
          <p:nvGrpSpPr>
            <p:cNvPr id="84016" name="Group 48">
              <a:extLst>
                <a:ext uri="{FF2B5EF4-FFF2-40B4-BE49-F238E27FC236}">
                  <a16:creationId xmlns:a16="http://schemas.microsoft.com/office/drawing/2014/main" id="{FF69D45C-8E5C-0DC9-9DB0-3EAE032DA0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3" y="1528"/>
              <a:ext cx="2063" cy="680"/>
              <a:chOff x="913" y="1528"/>
              <a:chExt cx="2063" cy="680"/>
            </a:xfrm>
          </p:grpSpPr>
          <p:sp>
            <p:nvSpPr>
              <p:cNvPr id="83992" name="Oval 24">
                <a:extLst>
                  <a:ext uri="{FF2B5EF4-FFF2-40B4-BE49-F238E27FC236}">
                    <a16:creationId xmlns:a16="http://schemas.microsoft.com/office/drawing/2014/main" id="{BFC6FDDD-A854-FA2A-007E-6FC2F3ABD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3" y="1528"/>
                <a:ext cx="753" cy="322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PK" sz="1350"/>
              </a:p>
            </p:txBody>
          </p:sp>
          <p:sp>
            <p:nvSpPr>
              <p:cNvPr id="83998" name="Line 30">
                <a:extLst>
                  <a:ext uri="{FF2B5EF4-FFF2-40B4-BE49-F238E27FC236}">
                    <a16:creationId xmlns:a16="http://schemas.microsoft.com/office/drawing/2014/main" id="{425385B1-E737-199F-5123-243586202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3" y="1715"/>
                <a:ext cx="1355" cy="4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PK" sz="1350"/>
              </a:p>
            </p:txBody>
          </p:sp>
        </p:grpSp>
      </p:grpSp>
      <p:grpSp>
        <p:nvGrpSpPr>
          <p:cNvPr id="84017" name="Group 49">
            <a:extLst>
              <a:ext uri="{FF2B5EF4-FFF2-40B4-BE49-F238E27FC236}">
                <a16:creationId xmlns:a16="http://schemas.microsoft.com/office/drawing/2014/main" id="{C25357DE-0E99-ADBA-4BEA-9A2D0C574A03}"/>
              </a:ext>
            </a:extLst>
          </p:cNvPr>
          <p:cNvGrpSpPr>
            <a:grpSpLocks/>
          </p:cNvGrpSpPr>
          <p:nvPr/>
        </p:nvGrpSpPr>
        <p:grpSpPr bwMode="auto">
          <a:xfrm>
            <a:off x="2496741" y="3387332"/>
            <a:ext cx="2189559" cy="577454"/>
            <a:chOff x="1137" y="2125"/>
            <a:chExt cx="1839" cy="485"/>
          </a:xfrm>
        </p:grpSpPr>
        <p:grpSp>
          <p:nvGrpSpPr>
            <p:cNvPr id="84014" name="Group 46">
              <a:extLst>
                <a:ext uri="{FF2B5EF4-FFF2-40B4-BE49-F238E27FC236}">
                  <a16:creationId xmlns:a16="http://schemas.microsoft.com/office/drawing/2014/main" id="{7F2D5288-9300-F34F-3465-5BB6A8C621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3" y="2125"/>
              <a:ext cx="753" cy="485"/>
              <a:chOff x="2223" y="2125"/>
              <a:chExt cx="753" cy="485"/>
            </a:xfrm>
          </p:grpSpPr>
          <p:sp>
            <p:nvSpPr>
              <p:cNvPr id="83994" name="Oval 26">
                <a:extLst>
                  <a:ext uri="{FF2B5EF4-FFF2-40B4-BE49-F238E27FC236}">
                    <a16:creationId xmlns:a16="http://schemas.microsoft.com/office/drawing/2014/main" id="{36269912-D699-A884-6FD0-A37CA2EB6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3" y="2125"/>
                <a:ext cx="753" cy="322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PK" sz="1350"/>
              </a:p>
            </p:txBody>
          </p:sp>
          <p:sp>
            <p:nvSpPr>
              <p:cNvPr id="83995" name="Rectangle 27">
                <a:extLst>
                  <a:ext uri="{FF2B5EF4-FFF2-40B4-BE49-F238E27FC236}">
                    <a16:creationId xmlns:a16="http://schemas.microsoft.com/office/drawing/2014/main" id="{EE25C932-52DE-0C4C-2540-26055FC21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0" y="2465"/>
                <a:ext cx="509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PK" sz="1125">
                    <a:solidFill>
                      <a:srgbClr val="000000"/>
                    </a:solidFill>
                    <a:latin typeface="Courier" panose="02070309020205020404" pitchFamily="49" charset="0"/>
                  </a:rPr>
                  <a:t>SetTime</a:t>
                </a:r>
                <a:endParaRPr lang="en-US" altLang="en-PK" sz="1350"/>
              </a:p>
            </p:txBody>
          </p:sp>
        </p:grpSp>
        <p:sp>
          <p:nvSpPr>
            <p:cNvPr id="83999" name="Line 31">
              <a:extLst>
                <a:ext uri="{FF2B5EF4-FFF2-40B4-BE49-F238E27FC236}">
                  <a16:creationId xmlns:a16="http://schemas.microsoft.com/office/drawing/2014/main" id="{31108204-B04F-56C4-8627-0A6E4D97F3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7" y="2292"/>
              <a:ext cx="991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PK" sz="1350"/>
            </a:p>
          </p:txBody>
        </p:sp>
      </p:grpSp>
      <p:grpSp>
        <p:nvGrpSpPr>
          <p:cNvPr id="84022" name="Group 54">
            <a:extLst>
              <a:ext uri="{FF2B5EF4-FFF2-40B4-BE49-F238E27FC236}">
                <a16:creationId xmlns:a16="http://schemas.microsoft.com/office/drawing/2014/main" id="{DBBF325C-F4CC-2A29-DC87-F16620928E52}"/>
              </a:ext>
            </a:extLst>
          </p:cNvPr>
          <p:cNvGrpSpPr>
            <a:grpSpLocks/>
          </p:cNvGrpSpPr>
          <p:nvPr/>
        </p:nvGrpSpPr>
        <p:grpSpPr bwMode="auto">
          <a:xfrm>
            <a:off x="3696891" y="3729041"/>
            <a:ext cx="2905125" cy="946548"/>
            <a:chOff x="2145" y="2412"/>
            <a:chExt cx="2440" cy="795"/>
          </a:xfrm>
        </p:grpSpPr>
        <p:sp>
          <p:nvSpPr>
            <p:cNvPr id="83997" name="Rectangle 29">
              <a:extLst>
                <a:ext uri="{FF2B5EF4-FFF2-40B4-BE49-F238E27FC236}">
                  <a16:creationId xmlns:a16="http://schemas.microsoft.com/office/drawing/2014/main" id="{AD7565D0-06E6-252D-DB18-BCD077777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" y="3062"/>
              <a:ext cx="94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PK" sz="1125">
                  <a:solidFill>
                    <a:srgbClr val="000000"/>
                  </a:solidFill>
                  <a:latin typeface="Courier" panose="02070309020205020404" pitchFamily="49" charset="0"/>
                </a:rPr>
                <a:t>ChangeBattery</a:t>
              </a:r>
              <a:endParaRPr lang="en-US" altLang="en-PK" sz="1350"/>
            </a:p>
          </p:txBody>
        </p:sp>
        <p:grpSp>
          <p:nvGrpSpPr>
            <p:cNvPr id="84019" name="Group 51">
              <a:extLst>
                <a:ext uri="{FF2B5EF4-FFF2-40B4-BE49-F238E27FC236}">
                  <a16:creationId xmlns:a16="http://schemas.microsoft.com/office/drawing/2014/main" id="{92AE5D6E-73E1-6200-0E04-9B37FDE41E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3" y="2412"/>
              <a:ext cx="2362" cy="632"/>
              <a:chOff x="2223" y="2412"/>
              <a:chExt cx="2362" cy="632"/>
            </a:xfrm>
          </p:grpSpPr>
          <p:sp>
            <p:nvSpPr>
              <p:cNvPr id="83996" name="Oval 28">
                <a:extLst>
                  <a:ext uri="{FF2B5EF4-FFF2-40B4-BE49-F238E27FC236}">
                    <a16:creationId xmlns:a16="http://schemas.microsoft.com/office/drawing/2014/main" id="{7E10B733-DD40-B7CB-07A9-A060F1232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3" y="2722"/>
                <a:ext cx="753" cy="322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PK" sz="1350"/>
              </a:p>
            </p:txBody>
          </p:sp>
          <p:sp>
            <p:nvSpPr>
              <p:cNvPr id="84000" name="Line 32">
                <a:extLst>
                  <a:ext uri="{FF2B5EF4-FFF2-40B4-BE49-F238E27FC236}">
                    <a16:creationId xmlns:a16="http://schemas.microsoft.com/office/drawing/2014/main" id="{1E6C0A46-1665-14F0-95CC-1A7555E3DC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1" y="2412"/>
                <a:ext cx="1614" cy="43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PK" sz="1350"/>
              </a:p>
            </p:txBody>
          </p:sp>
        </p:grpSp>
      </p:grpSp>
      <p:sp>
        <p:nvSpPr>
          <p:cNvPr id="83973" name="AutoShape 5">
            <a:extLst>
              <a:ext uri="{FF2B5EF4-FFF2-40B4-BE49-F238E27FC236}">
                <a16:creationId xmlns:a16="http://schemas.microsoft.com/office/drawing/2014/main" id="{E0829385-2C2A-B0E5-5E2C-70720CC0C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0781" y="2622947"/>
            <a:ext cx="685800" cy="457200"/>
          </a:xfrm>
          <a:prstGeom prst="wedgeRoundRectCallout">
            <a:avLst>
              <a:gd name="adj1" fmla="val -91319"/>
              <a:gd name="adj2" fmla="val 9036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PK" sz="1350" dirty="0">
                <a:solidFill>
                  <a:srgbClr val="FF0000"/>
                </a:solidFill>
              </a:rPr>
              <a:t>Actor</a:t>
            </a:r>
          </a:p>
        </p:txBody>
      </p:sp>
      <p:sp>
        <p:nvSpPr>
          <p:cNvPr id="83977" name="AutoShape 9">
            <a:extLst>
              <a:ext uri="{FF2B5EF4-FFF2-40B4-BE49-F238E27FC236}">
                <a16:creationId xmlns:a16="http://schemas.microsoft.com/office/drawing/2014/main" id="{C2088FC9-049A-9A72-FE57-58609BAF6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1150" y="1724025"/>
            <a:ext cx="1048941" cy="457200"/>
          </a:xfrm>
          <a:prstGeom prst="wedgeRoundRectCallout">
            <a:avLst>
              <a:gd name="adj1" fmla="val -140806"/>
              <a:gd name="adj2" fmla="val 15911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PK" sz="1350" dirty="0">
                <a:solidFill>
                  <a:srgbClr val="FF0000"/>
                </a:solidFill>
              </a:rPr>
              <a:t>Use case</a:t>
            </a:r>
          </a:p>
        </p:txBody>
      </p:sp>
      <p:sp>
        <p:nvSpPr>
          <p:cNvPr id="83978" name="AutoShape 10">
            <a:extLst>
              <a:ext uri="{FF2B5EF4-FFF2-40B4-BE49-F238E27FC236}">
                <a16:creationId xmlns:a16="http://schemas.microsoft.com/office/drawing/2014/main" id="{34E3F2C3-96E4-049E-155B-3F55461AA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794" y="1774031"/>
            <a:ext cx="1014413" cy="457200"/>
          </a:xfrm>
          <a:prstGeom prst="wedgeRoundRectCallout">
            <a:avLst>
              <a:gd name="adj1" fmla="val 65847"/>
              <a:gd name="adj2" fmla="val 7213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PK" sz="1350" dirty="0">
                <a:solidFill>
                  <a:srgbClr val="FF0000"/>
                </a:solidFill>
              </a:rPr>
              <a:t>Package</a:t>
            </a:r>
          </a:p>
        </p:txBody>
      </p:sp>
      <p:grpSp>
        <p:nvGrpSpPr>
          <p:cNvPr id="84020" name="Group 52">
            <a:extLst>
              <a:ext uri="{FF2B5EF4-FFF2-40B4-BE49-F238E27FC236}">
                <a16:creationId xmlns:a16="http://schemas.microsoft.com/office/drawing/2014/main" id="{41EF5872-1868-C914-6737-0615B5B887B5}"/>
              </a:ext>
            </a:extLst>
          </p:cNvPr>
          <p:cNvGrpSpPr>
            <a:grpSpLocks/>
          </p:cNvGrpSpPr>
          <p:nvPr/>
        </p:nvGrpSpPr>
        <p:grpSpPr bwMode="auto">
          <a:xfrm>
            <a:off x="3306366" y="2159794"/>
            <a:ext cx="1890713" cy="2563416"/>
            <a:chOff x="1817" y="1094"/>
            <a:chExt cx="1588" cy="2153"/>
          </a:xfrm>
        </p:grpSpPr>
        <p:sp>
          <p:nvSpPr>
            <p:cNvPr id="83991" name="Rectangle 23">
              <a:extLst>
                <a:ext uri="{FF2B5EF4-FFF2-40B4-BE49-F238E27FC236}">
                  <a16:creationId xmlns:a16="http://schemas.microsoft.com/office/drawing/2014/main" id="{AA9074FC-C670-275C-8B90-1CF0C5AB4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" y="1301"/>
              <a:ext cx="1588" cy="1946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PK" sz="1350"/>
            </a:p>
          </p:txBody>
        </p:sp>
        <p:grpSp>
          <p:nvGrpSpPr>
            <p:cNvPr id="84010" name="Group 42">
              <a:extLst>
                <a:ext uri="{FF2B5EF4-FFF2-40B4-BE49-F238E27FC236}">
                  <a16:creationId xmlns:a16="http://schemas.microsoft.com/office/drawing/2014/main" id="{C66CC1FC-1D4E-C405-301D-FC1632CE89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9" y="1106"/>
              <a:ext cx="1005" cy="183"/>
              <a:chOff x="2722" y="3694"/>
              <a:chExt cx="778" cy="277"/>
            </a:xfrm>
          </p:grpSpPr>
          <p:grpSp>
            <p:nvGrpSpPr>
              <p:cNvPr id="84006" name="Group 38">
                <a:extLst>
                  <a:ext uri="{FF2B5EF4-FFF2-40B4-BE49-F238E27FC236}">
                    <a16:creationId xmlns:a16="http://schemas.microsoft.com/office/drawing/2014/main" id="{A4BC08AD-D701-B19A-B503-E2A6F98AB3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2" y="3694"/>
                <a:ext cx="384" cy="275"/>
                <a:chOff x="2722" y="3694"/>
                <a:chExt cx="384" cy="275"/>
              </a:xfrm>
            </p:grpSpPr>
            <p:sp>
              <p:nvSpPr>
                <p:cNvPr id="84004" name="Line 36">
                  <a:extLst>
                    <a:ext uri="{FF2B5EF4-FFF2-40B4-BE49-F238E27FC236}">
                      <a16:creationId xmlns:a16="http://schemas.microsoft.com/office/drawing/2014/main" id="{D04646AF-FD6F-B0D8-9D00-3D90FC76F3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22" y="3694"/>
                  <a:ext cx="78" cy="27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PK" sz="1350"/>
                </a:p>
              </p:txBody>
            </p:sp>
            <p:sp>
              <p:nvSpPr>
                <p:cNvPr id="84005" name="Line 37">
                  <a:extLst>
                    <a:ext uri="{FF2B5EF4-FFF2-40B4-BE49-F238E27FC236}">
                      <a16:creationId xmlns:a16="http://schemas.microsoft.com/office/drawing/2014/main" id="{CEB66C67-07F8-E674-FB7E-5D7D9FD7DC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08" y="3694"/>
                  <a:ext cx="29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PK" sz="1350"/>
                </a:p>
              </p:txBody>
            </p:sp>
          </p:grpSp>
          <p:grpSp>
            <p:nvGrpSpPr>
              <p:cNvPr id="84007" name="Group 39">
                <a:extLst>
                  <a:ext uri="{FF2B5EF4-FFF2-40B4-BE49-F238E27FC236}">
                    <a16:creationId xmlns:a16="http://schemas.microsoft.com/office/drawing/2014/main" id="{82E8614B-D89F-76B2-AD23-BFF52F7BA3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116" y="3696"/>
                <a:ext cx="384" cy="275"/>
                <a:chOff x="2722" y="3694"/>
                <a:chExt cx="384" cy="275"/>
              </a:xfrm>
            </p:grpSpPr>
            <p:sp>
              <p:nvSpPr>
                <p:cNvPr id="84008" name="Line 40">
                  <a:extLst>
                    <a:ext uri="{FF2B5EF4-FFF2-40B4-BE49-F238E27FC236}">
                      <a16:creationId xmlns:a16="http://schemas.microsoft.com/office/drawing/2014/main" id="{3869F747-34B4-B45B-7DEE-54380521C3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22" y="3694"/>
                  <a:ext cx="78" cy="27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PK" sz="1350"/>
                </a:p>
              </p:txBody>
            </p:sp>
            <p:sp>
              <p:nvSpPr>
                <p:cNvPr id="84009" name="Line 41">
                  <a:extLst>
                    <a:ext uri="{FF2B5EF4-FFF2-40B4-BE49-F238E27FC236}">
                      <a16:creationId xmlns:a16="http://schemas.microsoft.com/office/drawing/2014/main" id="{80DFD154-8A99-FB73-0A60-683633A248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08" y="3694"/>
                  <a:ext cx="29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PK" sz="1350"/>
                </a:p>
              </p:txBody>
            </p:sp>
          </p:grpSp>
        </p:grpSp>
        <p:sp>
          <p:nvSpPr>
            <p:cNvPr id="84011" name="Text Box 43">
              <a:extLst>
                <a:ext uri="{FF2B5EF4-FFF2-40B4-BE49-F238E27FC236}">
                  <a16:creationId xmlns:a16="http://schemas.microsoft.com/office/drawing/2014/main" id="{5C7EC44D-274E-2FF4-20FB-3C34A914FD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9" y="1094"/>
              <a:ext cx="519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PK" sz="1125">
                  <a:solidFill>
                    <a:srgbClr val="000000"/>
                  </a:solidFill>
                  <a:latin typeface="Courier" panose="02070309020205020404" pitchFamily="49" charset="0"/>
                </a:rPr>
                <a:t>Watch</a:t>
              </a:r>
              <a:endParaRPr lang="en-US" altLang="en-PK" sz="1350"/>
            </a:p>
          </p:txBody>
        </p:sp>
      </p:grpSp>
      <p:sp>
        <p:nvSpPr>
          <p:cNvPr id="84012" name="Text Box 44">
            <a:extLst>
              <a:ext uri="{FF2B5EF4-FFF2-40B4-BE49-F238E27FC236}">
                <a16:creationId xmlns:a16="http://schemas.microsoft.com/office/drawing/2014/main" id="{028E1DF1-A8B5-EC32-D60E-741981E40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530" y="5198618"/>
            <a:ext cx="748171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PK" sz="1350" dirty="0"/>
              <a:t>Use case diagrams represent the </a:t>
            </a:r>
            <a:r>
              <a:rPr lang="en-US" altLang="en-PK" sz="1350" dirty="0">
                <a:solidFill>
                  <a:srgbClr val="FF0000"/>
                </a:solidFill>
              </a:rPr>
              <a:t>functionality of the system from user’s point of view</a:t>
            </a:r>
          </a:p>
        </p:txBody>
      </p:sp>
      <p:sp>
        <p:nvSpPr>
          <p:cNvPr id="84015" name="Line 47">
            <a:extLst>
              <a:ext uri="{FF2B5EF4-FFF2-40B4-BE49-F238E27FC236}">
                <a16:creationId xmlns:a16="http://schemas.microsoft.com/office/drawing/2014/main" id="{9FE77136-20E8-61A6-AE60-BC430D04C7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2248" y="2949179"/>
            <a:ext cx="2007394" cy="69413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K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 autoUpdateAnimBg="0"/>
      <p:bldP spid="83977" grpId="0" animBg="1" autoUpdateAnimBg="0"/>
      <p:bldP spid="8397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3400" y="533400"/>
            <a:ext cx="8458200" cy="5824538"/>
            <a:chOff x="533400" y="533400"/>
            <a:chExt cx="8458200" cy="5824538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808413" y="1296988"/>
              <a:ext cx="1525587" cy="91281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C00000"/>
                  </a:solidFill>
                </a:rPr>
                <a:t>1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C00000"/>
                  </a:solidFill>
                </a:rPr>
                <a:t>Withdraw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C00000"/>
                  </a:solidFill>
                </a:rPr>
                <a:t>Money</a:t>
              </a: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3808413" y="2438400"/>
              <a:ext cx="1525587" cy="9128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C00000"/>
                  </a:solidFill>
                </a:rPr>
                <a:t>Deposit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C00000"/>
                  </a:solidFill>
                </a:rPr>
                <a:t>Money</a:t>
              </a: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3808413" y="3581400"/>
              <a:ext cx="1525587" cy="9128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100" b="1">
                  <a:solidFill>
                    <a:srgbClr val="C00000"/>
                  </a:solidFill>
                </a:rPr>
                <a:t>3</a:t>
              </a:r>
            </a:p>
            <a:p>
              <a:pPr algn="ctr">
                <a:defRPr/>
              </a:pPr>
              <a:r>
                <a:rPr lang="en-US" sz="1100" b="1">
                  <a:solidFill>
                    <a:srgbClr val="C00000"/>
                  </a:solidFill>
                </a:rPr>
                <a:t>Transfer</a:t>
              </a:r>
            </a:p>
            <a:p>
              <a:pPr algn="ctr">
                <a:defRPr/>
              </a:pPr>
              <a:r>
                <a:rPr lang="en-US" sz="1100" b="1">
                  <a:solidFill>
                    <a:srgbClr val="C00000"/>
                  </a:solidFill>
                </a:rPr>
                <a:t>Money</a:t>
              </a: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808413" y="4725988"/>
              <a:ext cx="1525587" cy="91281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C00000"/>
                  </a:solidFill>
                </a:rPr>
                <a:t>4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C00000"/>
                  </a:solidFill>
                </a:rPr>
                <a:t>Check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C00000"/>
                  </a:solidFill>
                </a:rPr>
                <a:t>Balance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971800" y="609600"/>
              <a:ext cx="3276600" cy="5410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1100" b="1">
                <a:solidFill>
                  <a:srgbClr val="C00000"/>
                </a:solidFill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124200" y="685800"/>
              <a:ext cx="1524000" cy="261938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100" b="1">
                  <a:solidFill>
                    <a:srgbClr val="C00000"/>
                  </a:solidFill>
                </a:rPr>
                <a:t>ATM System</a:t>
              </a:r>
            </a:p>
          </p:txBody>
        </p:sp>
        <p:grpSp>
          <p:nvGrpSpPr>
            <p:cNvPr id="14" name="Group 15"/>
            <p:cNvGrpSpPr/>
            <p:nvPr/>
          </p:nvGrpSpPr>
          <p:grpSpPr bwMode="auto">
            <a:xfrm>
              <a:off x="1447800" y="1828800"/>
              <a:ext cx="358775" cy="842963"/>
              <a:chOff x="590" y="1053"/>
              <a:chExt cx="226" cy="531"/>
            </a:xfrm>
          </p:grpSpPr>
          <p:sp>
            <p:nvSpPr>
              <p:cNvPr id="49" name="Oval 10"/>
              <p:cNvSpPr>
                <a:spLocks noChangeArrowheads="1"/>
              </p:cNvSpPr>
              <p:nvPr/>
            </p:nvSpPr>
            <p:spPr bwMode="auto">
              <a:xfrm>
                <a:off x="621" y="1053"/>
                <a:ext cx="144" cy="14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100"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50" name="Line 11"/>
              <p:cNvSpPr>
                <a:spLocks noChangeShapeType="1"/>
              </p:cNvSpPr>
              <p:nvPr/>
            </p:nvSpPr>
            <p:spPr bwMode="auto">
              <a:xfrm>
                <a:off x="692" y="1200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100"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51" name="Line 12"/>
              <p:cNvSpPr>
                <a:spLocks noChangeShapeType="1"/>
              </p:cNvSpPr>
              <p:nvPr/>
            </p:nvSpPr>
            <p:spPr bwMode="auto">
              <a:xfrm>
                <a:off x="686" y="1440"/>
                <a:ext cx="13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100"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52" name="Line 13"/>
              <p:cNvSpPr>
                <a:spLocks noChangeShapeType="1"/>
              </p:cNvSpPr>
              <p:nvPr/>
            </p:nvSpPr>
            <p:spPr bwMode="auto">
              <a:xfrm flipH="1">
                <a:off x="590" y="1440"/>
                <a:ext cx="96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100"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53" name="Line 14"/>
              <p:cNvSpPr>
                <a:spLocks noChangeShapeType="1"/>
              </p:cNvSpPr>
              <p:nvPr/>
            </p:nvSpPr>
            <p:spPr bwMode="auto">
              <a:xfrm>
                <a:off x="624" y="129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100" b="1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1066800" y="2743200"/>
              <a:ext cx="1066800" cy="430213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>
                  <a:solidFill>
                    <a:srgbClr val="C00000"/>
                  </a:solidFill>
                </a:rPr>
                <a:t>Bank Customer</a:t>
              </a:r>
            </a:p>
          </p:txBody>
        </p:sp>
        <p:grpSp>
          <p:nvGrpSpPr>
            <p:cNvPr id="16" name="Group 17"/>
            <p:cNvGrpSpPr/>
            <p:nvPr/>
          </p:nvGrpSpPr>
          <p:grpSpPr bwMode="auto">
            <a:xfrm>
              <a:off x="7162800" y="2362200"/>
              <a:ext cx="358775" cy="842963"/>
              <a:chOff x="590" y="1053"/>
              <a:chExt cx="226" cy="531"/>
            </a:xfrm>
          </p:grpSpPr>
          <p:sp>
            <p:nvSpPr>
              <p:cNvPr id="44" name="Oval 18"/>
              <p:cNvSpPr>
                <a:spLocks noChangeArrowheads="1"/>
              </p:cNvSpPr>
              <p:nvPr/>
            </p:nvSpPr>
            <p:spPr bwMode="auto">
              <a:xfrm>
                <a:off x="621" y="1053"/>
                <a:ext cx="144" cy="14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100"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45" name="Line 19"/>
              <p:cNvSpPr>
                <a:spLocks noChangeShapeType="1"/>
              </p:cNvSpPr>
              <p:nvPr/>
            </p:nvSpPr>
            <p:spPr bwMode="auto">
              <a:xfrm>
                <a:off x="692" y="1200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100"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46" name="Line 20"/>
              <p:cNvSpPr>
                <a:spLocks noChangeShapeType="1"/>
              </p:cNvSpPr>
              <p:nvPr/>
            </p:nvSpPr>
            <p:spPr bwMode="auto">
              <a:xfrm>
                <a:off x="686" y="1440"/>
                <a:ext cx="13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100"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47" name="Line 21"/>
              <p:cNvSpPr>
                <a:spLocks noChangeShapeType="1"/>
              </p:cNvSpPr>
              <p:nvPr/>
            </p:nvSpPr>
            <p:spPr bwMode="auto">
              <a:xfrm flipH="1">
                <a:off x="590" y="1440"/>
                <a:ext cx="96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100"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48" name="Line 22"/>
              <p:cNvSpPr>
                <a:spLocks noChangeShapeType="1"/>
              </p:cNvSpPr>
              <p:nvPr/>
            </p:nvSpPr>
            <p:spPr bwMode="auto">
              <a:xfrm>
                <a:off x="624" y="129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100" b="1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6858000" y="3232150"/>
              <a:ext cx="990600" cy="600075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>
                  <a:solidFill>
                    <a:srgbClr val="C00000"/>
                  </a:solidFill>
                </a:rPr>
                <a:t>Customer Accounts Database</a:t>
              </a:r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 flipV="1">
              <a:off x="1981200" y="1752600"/>
              <a:ext cx="18288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1100" b="1">
                <a:solidFill>
                  <a:srgbClr val="C00000"/>
                </a:solidFill>
              </a:endParaRPr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>
              <a:off x="1981200" y="2286000"/>
              <a:ext cx="18288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1100" b="1">
                <a:solidFill>
                  <a:srgbClr val="C00000"/>
                </a:solidFill>
              </a:endParaRPr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1981200" y="2514600"/>
              <a:ext cx="1828800" cy="1524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1100" b="1">
                <a:solidFill>
                  <a:srgbClr val="C00000"/>
                </a:solidFill>
              </a:endParaRPr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>
              <a:off x="1981200" y="2743200"/>
              <a:ext cx="1828800" cy="2438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1100" b="1">
                <a:solidFill>
                  <a:srgbClr val="C00000"/>
                </a:solidFill>
              </a:endParaRPr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5334000" y="1676400"/>
              <a:ext cx="1600200" cy="914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1100" b="1">
                <a:solidFill>
                  <a:srgbClr val="C00000"/>
                </a:solidFill>
              </a:endParaRPr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 flipV="1">
              <a:off x="5334000" y="2743200"/>
              <a:ext cx="16002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1100" b="1">
                <a:solidFill>
                  <a:srgbClr val="C00000"/>
                </a:solidFill>
              </a:endParaRPr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 flipV="1">
              <a:off x="5334000" y="2895600"/>
              <a:ext cx="1600200" cy="1143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1100" b="1">
                <a:solidFill>
                  <a:srgbClr val="C00000"/>
                </a:solidFill>
              </a:endParaRP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 flipV="1">
              <a:off x="5334000" y="3124200"/>
              <a:ext cx="1600200" cy="2057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1100" b="1">
                <a:solidFill>
                  <a:srgbClr val="C00000"/>
                </a:solidFill>
              </a:endParaRPr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533400" y="1371600"/>
              <a:ext cx="1371600" cy="261938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100" b="1" dirty="0">
                  <a:solidFill>
                    <a:srgbClr val="C00000"/>
                  </a:solidFill>
                </a:rPr>
                <a:t>primary actor</a:t>
              </a:r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>
              <a:off x="990600" y="1676400"/>
              <a:ext cx="381000" cy="2286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100" b="1">
                <a:solidFill>
                  <a:srgbClr val="C00000"/>
                </a:solidFill>
              </a:endParaRPr>
            </a:p>
          </p:txBody>
        </p: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533400" y="3733800"/>
              <a:ext cx="533400" cy="261938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100" b="1">
                  <a:solidFill>
                    <a:srgbClr val="C00000"/>
                  </a:solidFill>
                </a:rPr>
                <a:t>role </a:t>
              </a:r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 flipV="1">
              <a:off x="914400" y="3276600"/>
              <a:ext cx="457200" cy="4572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100" b="1">
                <a:solidFill>
                  <a:srgbClr val="C00000"/>
                </a:solidFill>
              </a:endParaRPr>
            </a:p>
          </p:txBody>
        </p:sp>
        <p:sp>
          <p:nvSpPr>
            <p:cNvPr id="30" name="Text Box 36"/>
            <p:cNvSpPr txBox="1">
              <a:spLocks noChangeArrowheads="1"/>
            </p:cNvSpPr>
            <p:nvPr/>
          </p:nvSpPr>
          <p:spPr bwMode="auto">
            <a:xfrm>
              <a:off x="1143000" y="533400"/>
              <a:ext cx="1295400" cy="261938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100" b="1">
                  <a:solidFill>
                    <a:srgbClr val="C00000"/>
                  </a:solidFill>
                </a:rPr>
                <a:t>system name</a:t>
              </a:r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>
              <a:off x="2362200" y="685800"/>
              <a:ext cx="838200" cy="1524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100" b="1">
                <a:solidFill>
                  <a:srgbClr val="C00000"/>
                </a:solidFill>
              </a:endParaRPr>
            </a:p>
          </p:txBody>
        </p:sp>
        <p:sp>
          <p:nvSpPr>
            <p:cNvPr id="32" name="Text Box 38"/>
            <p:cNvSpPr txBox="1">
              <a:spLocks noChangeArrowheads="1"/>
            </p:cNvSpPr>
            <p:nvPr/>
          </p:nvSpPr>
          <p:spPr bwMode="auto">
            <a:xfrm>
              <a:off x="7010400" y="639763"/>
              <a:ext cx="1524000" cy="261937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100" b="1">
                  <a:solidFill>
                    <a:srgbClr val="C00000"/>
                  </a:solidFill>
                </a:rPr>
                <a:t>system boundary</a:t>
              </a:r>
            </a:p>
          </p:txBody>
        </p:sp>
        <p:sp>
          <p:nvSpPr>
            <p:cNvPr id="33" name="Line 39"/>
            <p:cNvSpPr>
              <a:spLocks noChangeShapeType="1"/>
            </p:cNvSpPr>
            <p:nvPr/>
          </p:nvSpPr>
          <p:spPr bwMode="auto">
            <a:xfrm flipH="1">
              <a:off x="6248400" y="914400"/>
              <a:ext cx="762000" cy="4572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100" b="1">
                <a:solidFill>
                  <a:srgbClr val="C00000"/>
                </a:solidFill>
              </a:endParaRPr>
            </a:p>
          </p:txBody>
        </p:sp>
        <p:sp>
          <p:nvSpPr>
            <p:cNvPr id="34" name="Text Box 40"/>
            <p:cNvSpPr txBox="1">
              <a:spLocks noChangeArrowheads="1"/>
            </p:cNvSpPr>
            <p:nvPr/>
          </p:nvSpPr>
          <p:spPr bwMode="auto">
            <a:xfrm>
              <a:off x="7543800" y="1554163"/>
              <a:ext cx="1447800" cy="261937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100" b="1">
                  <a:solidFill>
                    <a:srgbClr val="C00000"/>
                  </a:solidFill>
                </a:rPr>
                <a:t>secondary actor</a:t>
              </a:r>
            </a:p>
          </p:txBody>
        </p:sp>
        <p:sp>
          <p:nvSpPr>
            <p:cNvPr id="35" name="Line 42"/>
            <p:cNvSpPr>
              <a:spLocks noChangeShapeType="1"/>
            </p:cNvSpPr>
            <p:nvPr/>
          </p:nvSpPr>
          <p:spPr bwMode="auto">
            <a:xfrm flipH="1">
              <a:off x="7620000" y="1828800"/>
              <a:ext cx="457200" cy="6096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100" b="1">
                <a:solidFill>
                  <a:srgbClr val="C00000"/>
                </a:solidFill>
              </a:endParaRPr>
            </a:p>
          </p:txBody>
        </p:sp>
        <p:sp>
          <p:nvSpPr>
            <p:cNvPr id="36" name="Line 44"/>
            <p:cNvSpPr>
              <a:spLocks noChangeShapeType="1"/>
            </p:cNvSpPr>
            <p:nvPr/>
          </p:nvSpPr>
          <p:spPr bwMode="auto">
            <a:xfrm flipV="1">
              <a:off x="2133600" y="5334000"/>
              <a:ext cx="1600200" cy="762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100" b="1">
                <a:solidFill>
                  <a:srgbClr val="C00000"/>
                </a:solidFill>
              </a:endParaRPr>
            </a:p>
          </p:txBody>
        </p:sp>
        <p:sp>
          <p:nvSpPr>
            <p:cNvPr id="37" name="Text Box 45"/>
            <p:cNvSpPr txBox="1">
              <a:spLocks noChangeArrowheads="1"/>
            </p:cNvSpPr>
            <p:nvPr/>
          </p:nvSpPr>
          <p:spPr bwMode="auto">
            <a:xfrm>
              <a:off x="1143000" y="5257800"/>
              <a:ext cx="914400" cy="261938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100" b="1">
                  <a:solidFill>
                    <a:srgbClr val="C00000"/>
                  </a:solidFill>
                </a:rPr>
                <a:t>use case</a:t>
              </a:r>
            </a:p>
          </p:txBody>
        </p:sp>
        <p:sp>
          <p:nvSpPr>
            <p:cNvPr id="38" name="Rectangle 46"/>
            <p:cNvSpPr>
              <a:spLocks noChangeArrowheads="1"/>
            </p:cNvSpPr>
            <p:nvPr/>
          </p:nvSpPr>
          <p:spPr bwMode="auto">
            <a:xfrm>
              <a:off x="7010400" y="4648200"/>
              <a:ext cx="1447800" cy="838200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100" b="1">
                  <a:solidFill>
                    <a:srgbClr val="C00000"/>
                  </a:solidFill>
                </a:rPr>
                <a:t>&lt;&lt;Customer </a:t>
              </a:r>
            </a:p>
            <a:p>
              <a:pPr algn="ctr">
                <a:defRPr/>
              </a:pPr>
              <a:r>
                <a:rPr lang="en-US" sz="1100" b="1">
                  <a:solidFill>
                    <a:srgbClr val="C00000"/>
                  </a:solidFill>
                </a:rPr>
                <a:t>Accounts </a:t>
              </a:r>
            </a:p>
            <a:p>
              <a:pPr algn="ctr">
                <a:defRPr/>
              </a:pPr>
              <a:r>
                <a:rPr lang="en-US" sz="1100" b="1">
                  <a:solidFill>
                    <a:srgbClr val="C00000"/>
                  </a:solidFill>
                </a:rPr>
                <a:t>Database&gt;&gt;</a:t>
              </a:r>
            </a:p>
          </p:txBody>
        </p:sp>
        <p:sp>
          <p:nvSpPr>
            <p:cNvPr id="39" name="Text Box 47"/>
            <p:cNvSpPr txBox="1">
              <a:spLocks noChangeArrowheads="1"/>
            </p:cNvSpPr>
            <p:nvPr/>
          </p:nvSpPr>
          <p:spPr bwMode="auto">
            <a:xfrm>
              <a:off x="7162800" y="5562600"/>
              <a:ext cx="1295400" cy="430213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100" b="1">
                  <a:solidFill>
                    <a:srgbClr val="C00000"/>
                  </a:solidFill>
                </a:rPr>
                <a:t>alternative actor notation</a:t>
              </a:r>
            </a:p>
          </p:txBody>
        </p:sp>
        <p:sp>
          <p:nvSpPr>
            <p:cNvPr id="40" name="Text Box 48"/>
            <p:cNvSpPr txBox="1">
              <a:spLocks noChangeArrowheads="1"/>
            </p:cNvSpPr>
            <p:nvPr/>
          </p:nvSpPr>
          <p:spPr bwMode="auto">
            <a:xfrm>
              <a:off x="6019800" y="6096000"/>
              <a:ext cx="1066800" cy="261938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100" b="1">
                  <a:solidFill>
                    <a:srgbClr val="C00000"/>
                  </a:solidFill>
                </a:rPr>
                <a:t>stereotype</a:t>
              </a:r>
            </a:p>
          </p:txBody>
        </p:sp>
        <p:sp>
          <p:nvSpPr>
            <p:cNvPr id="41" name="Line 50"/>
            <p:cNvSpPr>
              <a:spLocks noChangeShapeType="1"/>
            </p:cNvSpPr>
            <p:nvPr/>
          </p:nvSpPr>
          <p:spPr bwMode="auto">
            <a:xfrm flipV="1">
              <a:off x="6477000" y="5105400"/>
              <a:ext cx="762000" cy="9906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100" b="1">
                <a:solidFill>
                  <a:srgbClr val="C00000"/>
                </a:solidFill>
              </a:endParaRPr>
            </a:p>
          </p:txBody>
        </p:sp>
        <p:sp>
          <p:nvSpPr>
            <p:cNvPr id="42" name="Text Box 51"/>
            <p:cNvSpPr txBox="1">
              <a:spLocks noChangeArrowheads="1"/>
            </p:cNvSpPr>
            <p:nvPr/>
          </p:nvSpPr>
          <p:spPr bwMode="auto">
            <a:xfrm>
              <a:off x="1143000" y="4343400"/>
              <a:ext cx="1143000" cy="261938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100" b="1">
                  <a:solidFill>
                    <a:srgbClr val="C00000"/>
                  </a:solidFill>
                </a:rPr>
                <a:t>association</a:t>
              </a:r>
            </a:p>
          </p:txBody>
        </p:sp>
        <p:sp>
          <p:nvSpPr>
            <p:cNvPr id="43" name="Line 52"/>
            <p:cNvSpPr>
              <a:spLocks noChangeShapeType="1"/>
            </p:cNvSpPr>
            <p:nvPr/>
          </p:nvSpPr>
          <p:spPr bwMode="auto">
            <a:xfrm flipV="1">
              <a:off x="1905000" y="3810000"/>
              <a:ext cx="762000" cy="5334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100" b="1">
                <a:solidFill>
                  <a:srgbClr val="C00000"/>
                </a:solidFill>
              </a:endParaRP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3733800" y="0"/>
            <a:ext cx="11353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sym typeface="+mn-ea"/>
              </a:rPr>
              <a:t>Use case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ABBC5-35F0-F187-49EF-C5D9B7858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B68-8052-4758-A647-54338E95D837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288</TotalTime>
  <Words>746</Words>
  <Application>Microsoft Macintosh PowerPoint</Application>
  <PresentationFormat>On-screen Show (4:3)</PresentationFormat>
  <Paragraphs>184</Paragraphs>
  <Slides>34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ＭＳ Ｐゴシック</vt:lpstr>
      <vt:lpstr>ACADEMY ENGRAVED LET PLAIN:1.0</vt:lpstr>
      <vt:lpstr>Arial</vt:lpstr>
      <vt:lpstr>Arial MT</vt:lpstr>
      <vt:lpstr>Calibri</vt:lpstr>
      <vt:lpstr>Courier</vt:lpstr>
      <vt:lpstr>Tahoma</vt:lpstr>
      <vt:lpstr>Times New Roman</vt:lpstr>
      <vt:lpstr>Wingdings</vt:lpstr>
      <vt:lpstr>Clarity</vt:lpstr>
      <vt:lpstr>Bitmap Image</vt:lpstr>
      <vt:lpstr>Requirements Modelling  UML  </vt:lpstr>
      <vt:lpstr>What is modeling?</vt:lpstr>
      <vt:lpstr>UML Diagram Hierarchy </vt:lpstr>
      <vt:lpstr>PowerPoint Presentation</vt:lpstr>
      <vt:lpstr>Requirement Modelling</vt:lpstr>
      <vt:lpstr>Requirement Modelling</vt:lpstr>
      <vt:lpstr>PowerPoint Presentation</vt:lpstr>
      <vt:lpstr>Use case diagram</vt:lpstr>
      <vt:lpstr>PowerPoint Presentation</vt:lpstr>
      <vt:lpstr>Activity diagram for Access camera surveillance</vt:lpstr>
      <vt:lpstr>Class-based Modelling</vt:lpstr>
      <vt:lpstr>Identifying Classes</vt:lpstr>
      <vt:lpstr>Class diagram</vt:lpstr>
      <vt:lpstr>Class Diagram – Example 2</vt:lpstr>
      <vt:lpstr>Sequence Diagrams</vt:lpstr>
      <vt:lpstr>Representing objects</vt:lpstr>
      <vt:lpstr>Messages between objects</vt:lpstr>
      <vt:lpstr>Sequence Diagram</vt:lpstr>
      <vt:lpstr>Components</vt:lpstr>
      <vt:lpstr>Components</vt:lpstr>
      <vt:lpstr>Summary - Sequence Diagram</vt:lpstr>
      <vt:lpstr>PowerPoint Presentation</vt:lpstr>
      <vt:lpstr>Component Diagram</vt:lpstr>
      <vt:lpstr>Software Architecture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“Agility”?</dc:title>
  <dc:creator>user</dc:creator>
  <cp:lastModifiedBy>Dr.Junaid Akram</cp:lastModifiedBy>
  <cp:revision>400</cp:revision>
  <cp:lastPrinted>2023-10-04T17:38:45Z</cp:lastPrinted>
  <dcterms:created xsi:type="dcterms:W3CDTF">2023-10-04T17:38:45Z</dcterms:created>
  <dcterms:modified xsi:type="dcterms:W3CDTF">2025-11-28T07:48:00Z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1033-5.1.0.7912</vt:lpwstr>
  </property>
</Properties>
</file>