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5143500" cx="9144000"/>
  <p:notesSz cx="6858000" cy="9144000"/>
  <p:embeddedFontLst>
    <p:embeddedFont>
      <p:font typeface="Raleway"/>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aleway-regular.fntdata"/><Relationship Id="rId20" Type="http://schemas.openxmlformats.org/officeDocument/2006/relationships/slide" Target="slides/slide15.xml"/><Relationship Id="rId42" Type="http://schemas.openxmlformats.org/officeDocument/2006/relationships/font" Target="fonts/Raleway-italic.fntdata"/><Relationship Id="rId41" Type="http://schemas.openxmlformats.org/officeDocument/2006/relationships/font" Target="fonts/Raleway-bold.fntdata"/><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font" Target="fonts/Raleway-bold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c6f9544c1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gc6f9544c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c6f9544c1_0_4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c6f9544c1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9741ddfd00_0_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9741ddfd0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9741ddfd00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9741ddfd0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c6f9544c1_0_4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c6f9544c1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9741ddfd00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9741ddfd00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9741ddfd00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9741ddfd00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98335db860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98335db860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98335db860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98335db86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9741ddfd00_0_6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9741ddfd00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9741ddfd00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29741ddfd00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a9b6265359_0_2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a9b6265359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98a3fb2c7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98a3fb2c7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98335db860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98335db860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a9b6265359_0_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a9b6265359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a05475342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a05475342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98a3fb2c7b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98a3fb2c7b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98a3fb2c7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298a3fb2c7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98a3fb2c7b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98a3fb2c7b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992eba1e2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992eba1e2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992eba1e29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2992eba1e29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299ad1f424c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299ad1f424c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a9b626535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a9b626535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99ad1f424c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299ad1f424c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99ad1f424c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299ad1f424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99ad1f424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299ad1f424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299ad1f424c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299ad1f424c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299ad1f424c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299ad1f424c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9741ddfd00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9741ddfd0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c6f9544c1_0_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c6f9544c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9f6e892673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9f6e89267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9741ddfd0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9741ddfd0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9f6e892673_0_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9f6e892673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c6f9544c1_0_1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c6f9544c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85875" y="264475"/>
            <a:ext cx="8183700" cy="14736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2" name="Google Shape;12;p2"/>
          <p:cNvSpPr txBox="1"/>
          <p:nvPr>
            <p:ph idx="1" type="subTitle"/>
          </p:nvPr>
        </p:nvSpPr>
        <p:spPr>
          <a:xfrm>
            <a:off x="485875" y="1738075"/>
            <a:ext cx="8183700" cy="861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1"/>
          <p:cNvSpPr txBox="1"/>
          <p:nvPr>
            <p:ph hasCustomPrompt="1" type="title"/>
          </p:nvPr>
        </p:nvSpPr>
        <p:spPr>
          <a:xfrm>
            <a:off x="311700" y="743001"/>
            <a:ext cx="8520600" cy="20064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p:nvPr>
            <p:ph idx="1" type="body"/>
          </p:nvPr>
        </p:nvSpPr>
        <p:spPr>
          <a:xfrm>
            <a:off x="311700" y="2845182"/>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ph type="title"/>
          </p:nvPr>
        </p:nvSpPr>
        <p:spPr>
          <a:xfrm>
            <a:off x="485875" y="1714500"/>
            <a:ext cx="8183700" cy="7857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7" name="Google Shape;17;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1" name="Google Shape;21;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9" name="Google Shape;29;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34" name="Shape 34"/>
        <p:cNvGrpSpPr/>
        <p:nvPr/>
      </p:nvGrpSpPr>
      <p:grpSpPr>
        <a:xfrm>
          <a:off x="0" y="0"/>
          <a:ext cx="0" cy="0"/>
          <a:chOff x="0" y="0"/>
          <a:chExt cx="0" cy="0"/>
        </a:xfrm>
      </p:grpSpPr>
      <p:sp>
        <p:nvSpPr>
          <p:cNvPr id="35" name="Google Shape;35;p8"/>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6" name="Google Shape;36;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 name="Google Shape;39;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0" name="Google Shape;40;p9"/>
          <p:cNvSpPr txBox="1"/>
          <p:nvPr>
            <p:ph type="title"/>
          </p:nvPr>
        </p:nvSpPr>
        <p:spPr>
          <a:xfrm>
            <a:off x="265500" y="1181700"/>
            <a:ext cx="4045200" cy="15336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1" name="Google Shape;41;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3" name="Google Shape;43;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46" name="Google Shape;46;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 Id="rId3" Type="http://schemas.openxmlformats.org/officeDocument/2006/relationships/hyperlink" Target="http://google.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s://docs.google.com/document/d/1fvWm7Vtn4Nc67lCm1a258CD3puvgLIJVn4RjkSiC4ns/edit?usp=sharing" TargetMode="Externa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485875" y="264475"/>
            <a:ext cx="8183700" cy="147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400"/>
              <a:t>How to Clear Your First Coding</a:t>
            </a:r>
            <a:r>
              <a:rPr lang="en" sz="3400"/>
              <a:t> </a:t>
            </a:r>
            <a:r>
              <a:rPr lang="en" sz="3400"/>
              <a:t>Interview</a:t>
            </a:r>
            <a:endParaRPr sz="3400"/>
          </a:p>
        </p:txBody>
      </p:sp>
      <p:sp>
        <p:nvSpPr>
          <p:cNvPr id="59" name="Google Shape;59;p13"/>
          <p:cNvSpPr txBox="1"/>
          <p:nvPr>
            <p:ph idx="1" type="subTitle"/>
          </p:nvPr>
        </p:nvSpPr>
        <p:spPr>
          <a:xfrm>
            <a:off x="485875" y="1738075"/>
            <a:ext cx="8183700" cy="86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Comsats University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1st Round</a:t>
            </a:r>
            <a:endParaRPr/>
          </a:p>
          <a:p>
            <a:pPr indent="0" lvl="0" marL="0" rtl="0" algn="l">
              <a:spcBef>
                <a:spcPts val="1600"/>
              </a:spcBef>
              <a:spcAft>
                <a:spcPts val="0"/>
              </a:spcAft>
              <a:buNone/>
            </a:pPr>
            <a:r>
              <a:rPr i="1" lang="en" sz="2400"/>
              <a:t>HR Call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3"/>
          <p:cNvSpPr txBox="1"/>
          <p:nvPr>
            <p:ph type="title"/>
          </p:nvPr>
        </p:nvSpPr>
        <p:spPr>
          <a:xfrm>
            <a:off x="265500" y="1678650"/>
            <a:ext cx="4045200" cy="178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HR’s Round </a:t>
            </a:r>
            <a:endParaRPr/>
          </a:p>
        </p:txBody>
      </p:sp>
      <p:sp>
        <p:nvSpPr>
          <p:cNvPr id="131" name="Google Shape;131;p23"/>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61950" lvl="0" marL="457200" rtl="0" algn="l">
              <a:spcBef>
                <a:spcPts val="0"/>
              </a:spcBef>
              <a:spcAft>
                <a:spcPts val="0"/>
              </a:spcAft>
              <a:buSzPts val="2100"/>
              <a:buChar char="●"/>
            </a:pPr>
            <a:r>
              <a:rPr lang="en" sz="2100"/>
              <a:t>Tell me about yourself </a:t>
            </a:r>
            <a:endParaRPr sz="2100"/>
          </a:p>
          <a:p>
            <a:pPr indent="-361950" lvl="0" marL="457200" rtl="0" algn="l">
              <a:spcBef>
                <a:spcPts val="0"/>
              </a:spcBef>
              <a:spcAft>
                <a:spcPts val="0"/>
              </a:spcAft>
              <a:buSzPts val="2100"/>
              <a:buChar char="●"/>
            </a:pPr>
            <a:r>
              <a:rPr lang="en" sz="2100"/>
              <a:t>What </a:t>
            </a:r>
            <a:r>
              <a:rPr lang="en" sz="2100"/>
              <a:t>stack are currently working in.</a:t>
            </a:r>
            <a:endParaRPr sz="2100"/>
          </a:p>
          <a:p>
            <a:pPr indent="-361950" lvl="0" marL="457200" rtl="0" algn="l">
              <a:spcBef>
                <a:spcPts val="0"/>
              </a:spcBef>
              <a:spcAft>
                <a:spcPts val="0"/>
              </a:spcAft>
              <a:buSzPts val="2100"/>
              <a:buChar char="●"/>
            </a:pPr>
            <a:r>
              <a:rPr lang="en" sz="2100"/>
              <a:t>Why do you want to switch (experienced fellows) </a:t>
            </a:r>
            <a:endParaRPr sz="2100"/>
          </a:p>
          <a:p>
            <a:pPr indent="-361950" lvl="0" marL="457200" rtl="0" algn="l">
              <a:spcBef>
                <a:spcPts val="0"/>
              </a:spcBef>
              <a:spcAft>
                <a:spcPts val="0"/>
              </a:spcAft>
              <a:buSzPts val="2100"/>
              <a:buChar char="●"/>
            </a:pPr>
            <a:r>
              <a:rPr lang="en" sz="2100"/>
              <a:t>Expected Salary</a:t>
            </a:r>
            <a:endParaRPr sz="2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4"/>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Tell me about yourself ? </a:t>
            </a:r>
            <a:endParaRPr/>
          </a:p>
        </p:txBody>
      </p:sp>
      <p:sp>
        <p:nvSpPr>
          <p:cNvPr id="137" name="Google Shape;137;p24"/>
          <p:cNvSpPr txBox="1"/>
          <p:nvPr/>
        </p:nvSpPr>
        <p:spPr>
          <a:xfrm>
            <a:off x="490250" y="3939575"/>
            <a:ext cx="2582400" cy="45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latin typeface="Source Sans Pro"/>
                <a:ea typeface="Source Sans Pro"/>
                <a:cs typeface="Source Sans Pro"/>
                <a:sym typeface="Source Sans Pro"/>
              </a:rPr>
              <a:t>How to </a:t>
            </a:r>
            <a:r>
              <a:rPr lang="en">
                <a:solidFill>
                  <a:schemeClr val="lt1"/>
                </a:solidFill>
                <a:latin typeface="Source Sans Pro"/>
                <a:ea typeface="Source Sans Pro"/>
                <a:cs typeface="Source Sans Pro"/>
                <a:sym typeface="Source Sans Pro"/>
              </a:rPr>
              <a:t>answer this question,</a:t>
            </a:r>
            <a:endParaRPr>
              <a:solidFill>
                <a:schemeClr val="lt1"/>
              </a:solidFill>
              <a:latin typeface="Source Sans Pro"/>
              <a:ea typeface="Source Sans Pro"/>
              <a:cs typeface="Source Sans Pro"/>
              <a:sym typeface="Source Sans Pro"/>
            </a:endParaRPr>
          </a:p>
          <a:p>
            <a:pPr indent="0" lvl="0" marL="0" rtl="0" algn="l">
              <a:spcBef>
                <a:spcPts val="0"/>
              </a:spcBef>
              <a:spcAft>
                <a:spcPts val="0"/>
              </a:spcAft>
              <a:buNone/>
            </a:pPr>
            <a:r>
              <a:rPr lang="en">
                <a:solidFill>
                  <a:schemeClr val="lt1"/>
                </a:solidFill>
                <a:latin typeface="Source Sans Pro"/>
                <a:ea typeface="Source Sans Pro"/>
                <a:cs typeface="Source Sans Pro"/>
                <a:sym typeface="Source Sans Pro"/>
              </a:rPr>
              <a:t>your point of view ?</a:t>
            </a:r>
            <a:endParaRPr>
              <a:solidFill>
                <a:schemeClr val="lt1"/>
              </a:solidFill>
              <a:latin typeface="Source Sans Pro"/>
              <a:ea typeface="Source Sans Pro"/>
              <a:cs typeface="Source Sans Pro"/>
              <a:sym typeface="Source Sans Pr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5"/>
          <p:cNvSpPr txBox="1"/>
          <p:nvPr>
            <p:ph type="title"/>
          </p:nvPr>
        </p:nvSpPr>
        <p:spPr>
          <a:xfrm>
            <a:off x="265500" y="1678650"/>
            <a:ext cx="4045200" cy="178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Elevator Pitch</a:t>
            </a:r>
            <a:endParaRPr/>
          </a:p>
        </p:txBody>
      </p:sp>
      <p:sp>
        <p:nvSpPr>
          <p:cNvPr id="143" name="Google Shape;143;p25"/>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a:t>Intro</a:t>
            </a:r>
            <a:endParaRPr b="1"/>
          </a:p>
          <a:p>
            <a:pPr indent="0" lvl="0" marL="0" rtl="0" algn="l">
              <a:spcBef>
                <a:spcPts val="0"/>
              </a:spcBef>
              <a:spcAft>
                <a:spcPts val="0"/>
              </a:spcAft>
              <a:buNone/>
            </a:pPr>
            <a:r>
              <a:rPr lang="en" sz="1500"/>
              <a:t>brief (think 30 seconds!) way of introducing yourself.</a:t>
            </a:r>
            <a:br>
              <a:rPr lang="en" sz="1500"/>
            </a:br>
            <a:r>
              <a:rPr lang="en" sz="1500"/>
              <a:t>Why it is called elevator pitch ? </a:t>
            </a:r>
            <a:endParaRPr sz="1500"/>
          </a:p>
          <a:p>
            <a:pPr indent="0" lvl="0" marL="0" rtl="0" algn="l">
              <a:spcBef>
                <a:spcPts val="1600"/>
              </a:spcBef>
              <a:spcAft>
                <a:spcPts val="0"/>
              </a:spcAft>
              <a:buNone/>
            </a:pPr>
            <a:r>
              <a:rPr b="1" lang="en"/>
              <a:t>Do’s</a:t>
            </a:r>
            <a:endParaRPr b="1"/>
          </a:p>
          <a:p>
            <a:pPr indent="0" lvl="0" marL="0" rtl="0" algn="l">
              <a:spcBef>
                <a:spcPts val="0"/>
              </a:spcBef>
              <a:spcAft>
                <a:spcPts val="0"/>
              </a:spcAft>
              <a:buNone/>
            </a:pPr>
            <a:r>
              <a:rPr lang="en" sz="1500"/>
              <a:t>Name, current job, education, goals ,  relevant hobbies</a:t>
            </a:r>
            <a:endParaRPr sz="1500"/>
          </a:p>
          <a:p>
            <a:pPr indent="0" lvl="0" marL="0" rtl="0" algn="l">
              <a:spcBef>
                <a:spcPts val="1600"/>
              </a:spcBef>
              <a:spcAft>
                <a:spcPts val="0"/>
              </a:spcAft>
              <a:buNone/>
            </a:pPr>
            <a:r>
              <a:rPr b="1" lang="en"/>
              <a:t>Don'ts</a:t>
            </a:r>
            <a:r>
              <a:rPr b="1" lang="en"/>
              <a:t> </a:t>
            </a:r>
            <a:endParaRPr b="1"/>
          </a:p>
          <a:p>
            <a:pPr indent="0" lvl="0" marL="0" rtl="0" algn="l">
              <a:spcBef>
                <a:spcPts val="0"/>
              </a:spcBef>
              <a:spcAft>
                <a:spcPts val="0"/>
              </a:spcAft>
              <a:buNone/>
            </a:pPr>
            <a:r>
              <a:rPr lang="en" sz="1500"/>
              <a:t>Irrelevant hobbies, personal information</a:t>
            </a:r>
            <a:endParaRPr sz="1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My Elevator pitch </a:t>
            </a:r>
            <a:br>
              <a:rPr lang="en"/>
            </a:br>
            <a:r>
              <a:rPr lang="en" sz="1000"/>
              <a:t>Anyone wants to share his/her pitch? </a:t>
            </a:r>
            <a:endParaRPr sz="1000"/>
          </a:p>
        </p:txBody>
      </p:sp>
      <p:sp>
        <p:nvSpPr>
          <p:cNvPr id="149" name="Google Shape;149;p26"/>
          <p:cNvSpPr txBox="1"/>
          <p:nvPr>
            <p:ph idx="1" type="body"/>
          </p:nvPr>
        </p:nvSpPr>
        <p:spPr>
          <a:xfrm>
            <a:off x="424550" y="1009975"/>
            <a:ext cx="8126700" cy="3127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“Hey, I am Saad Ali. I am a Software Engineer with 1.5 years of experience with expertise in Python Django and Rails. I have graduated from UET Lahore in 2022 with the degree of Bsc Computer Engineering. In addition to my full-time role in software engineering, I've been passionately engaged in educating students worldwide for the past two years. As an online instructor, I've had the privilege of teaching core computer science principles and coding, imparting knowledge to a diverse and global audience.”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7"/>
          <p:cNvSpPr txBox="1"/>
          <p:nvPr>
            <p:ph type="title"/>
          </p:nvPr>
        </p:nvSpPr>
        <p:spPr>
          <a:xfrm>
            <a:off x="490250" y="526350"/>
            <a:ext cx="6031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Technical Round (I)</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8"/>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Goal</a:t>
            </a:r>
            <a:endParaRPr/>
          </a:p>
        </p:txBody>
      </p:sp>
      <p:sp>
        <p:nvSpPr>
          <p:cNvPr id="160" name="Google Shape;160;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To</a:t>
            </a:r>
            <a:r>
              <a:rPr lang="en"/>
              <a:t> test your knowledge,  covered over the span of 8 semesters. </a:t>
            </a:r>
            <a:endParaRPr/>
          </a:p>
          <a:p>
            <a:pPr indent="-342900" lvl="0" marL="457200" rtl="0" algn="l">
              <a:spcBef>
                <a:spcPts val="0"/>
              </a:spcBef>
              <a:spcAft>
                <a:spcPts val="0"/>
              </a:spcAft>
              <a:buSzPts val="1800"/>
              <a:buChar char="●"/>
            </a:pPr>
            <a:r>
              <a:rPr lang="en"/>
              <a:t>Analytical reasoning </a:t>
            </a:r>
            <a:endParaRPr/>
          </a:p>
          <a:p>
            <a:pPr indent="-342900" lvl="0" marL="457200" rtl="0" algn="l">
              <a:spcBef>
                <a:spcPts val="0"/>
              </a:spcBef>
              <a:spcAft>
                <a:spcPts val="0"/>
              </a:spcAft>
              <a:buSzPts val="1800"/>
              <a:buChar char="●"/>
            </a:pPr>
            <a:r>
              <a:rPr lang="en"/>
              <a:t>Communication Skills </a:t>
            </a:r>
            <a:endParaRPr/>
          </a:p>
          <a:p>
            <a:pPr indent="-342900" lvl="0" marL="457200" rtl="0" algn="l">
              <a:spcBef>
                <a:spcPts val="0"/>
              </a:spcBef>
              <a:spcAft>
                <a:spcPts val="0"/>
              </a:spcAft>
              <a:buSzPts val="1800"/>
              <a:buChar char="●"/>
            </a:pPr>
            <a:r>
              <a:rPr lang="en"/>
              <a:t>Body language </a:t>
            </a:r>
            <a:endParaRPr/>
          </a:p>
          <a:p>
            <a:pPr indent="-342900" lvl="0" marL="457200" rtl="0" algn="l">
              <a:spcBef>
                <a:spcPts val="0"/>
              </a:spcBef>
              <a:spcAft>
                <a:spcPts val="0"/>
              </a:spcAft>
              <a:buSzPts val="1800"/>
              <a:buChar char="●"/>
            </a:pPr>
            <a:r>
              <a:rPr lang="en"/>
              <a:t>Is he/she a best fit for a team.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9"/>
          <p:cNvSpPr txBox="1"/>
          <p:nvPr>
            <p:ph type="title"/>
          </p:nvPr>
        </p:nvSpPr>
        <p:spPr>
          <a:xfrm>
            <a:off x="490250" y="526350"/>
            <a:ext cx="79590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Your Resume drives your Interview</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0"/>
          <p:cNvSpPr txBox="1"/>
          <p:nvPr>
            <p:ph type="title"/>
          </p:nvPr>
        </p:nvSpPr>
        <p:spPr>
          <a:xfrm>
            <a:off x="265500" y="1678650"/>
            <a:ext cx="4045200" cy="178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Object Oriented Programming</a:t>
            </a:r>
            <a:endParaRPr/>
          </a:p>
        </p:txBody>
      </p:sp>
      <p:sp>
        <p:nvSpPr>
          <p:cNvPr id="171" name="Google Shape;171;p30"/>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61950" lvl="0" marL="457200" rtl="0" algn="l">
              <a:spcBef>
                <a:spcPts val="0"/>
              </a:spcBef>
              <a:spcAft>
                <a:spcPts val="0"/>
              </a:spcAft>
              <a:buSzPts val="2100"/>
              <a:buChar char="●"/>
            </a:pPr>
            <a:r>
              <a:rPr lang="en" sz="2100" u="sng">
                <a:solidFill>
                  <a:schemeClr val="hlink"/>
                </a:solidFill>
                <a:hlinkClick r:id="rId3"/>
              </a:rPr>
              <a:t>Link</a:t>
            </a:r>
            <a:endParaRPr sz="2100"/>
          </a:p>
        </p:txBody>
      </p:sp>
      <p:sp>
        <p:nvSpPr>
          <p:cNvPr id="172" name="Google Shape;172;p30"/>
          <p:cNvSpPr txBox="1"/>
          <p:nvPr/>
        </p:nvSpPr>
        <p:spPr>
          <a:xfrm>
            <a:off x="975000" y="3965925"/>
            <a:ext cx="2582400" cy="453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Source Sans Pro"/>
                <a:ea typeface="Source Sans Pro"/>
                <a:cs typeface="Source Sans Pro"/>
                <a:sym typeface="Source Sans Pro"/>
              </a:rPr>
              <a:t>Theoretical</a:t>
            </a:r>
            <a:r>
              <a:rPr lang="en">
                <a:latin typeface="Source Sans Pro"/>
                <a:ea typeface="Source Sans Pro"/>
                <a:cs typeface="Source Sans Pro"/>
                <a:sym typeface="Source Sans Pro"/>
              </a:rPr>
              <a:t> Concepts</a:t>
            </a:r>
            <a:endParaRPr>
              <a:latin typeface="Source Sans Pro"/>
              <a:ea typeface="Source Sans Pro"/>
              <a:cs typeface="Source Sans Pro"/>
              <a:sym typeface="Source Sans Pr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1"/>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OOP is important</a:t>
            </a:r>
            <a:endParaRPr/>
          </a:p>
        </p:txBody>
      </p:sp>
      <p:sp>
        <p:nvSpPr>
          <p:cNvPr id="178" name="Google Shape;178;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In real-world coding, we mostly use object-oriented programming.</a:t>
            </a:r>
            <a:endParaRPr/>
          </a:p>
          <a:p>
            <a:pPr indent="-342900" lvl="0" marL="457200" rtl="0" algn="l">
              <a:spcBef>
                <a:spcPts val="0"/>
              </a:spcBef>
              <a:spcAft>
                <a:spcPts val="0"/>
              </a:spcAft>
              <a:buSzPts val="1800"/>
              <a:buChar char="●"/>
            </a:pPr>
            <a:r>
              <a:rPr lang="en"/>
              <a:t>So It is very important for a candidate to understand OOP concepts </a:t>
            </a:r>
            <a:endParaRPr/>
          </a:p>
        </p:txBody>
      </p:sp>
      <p:pic>
        <p:nvPicPr>
          <p:cNvPr id="179" name="Google Shape;179;p31"/>
          <p:cNvPicPr preferRelativeResize="0"/>
          <p:nvPr/>
        </p:nvPicPr>
        <p:blipFill>
          <a:blip r:embed="rId3">
            <a:alphaModFix/>
          </a:blip>
          <a:stretch>
            <a:fillRect/>
          </a:stretch>
        </p:blipFill>
        <p:spPr>
          <a:xfrm>
            <a:off x="823400" y="2279698"/>
            <a:ext cx="7286700" cy="2237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My Introduction</a:t>
            </a:r>
            <a:endParaRPr/>
          </a:p>
        </p:txBody>
      </p:sp>
      <p:sp>
        <p:nvSpPr>
          <p:cNvPr id="65" name="Google Shape;65;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 am Saad Ali</a:t>
            </a:r>
            <a:endParaRPr/>
          </a:p>
          <a:p>
            <a:pPr indent="-342900" lvl="0" marL="457200" rtl="0" algn="l">
              <a:spcBef>
                <a:spcPts val="0"/>
              </a:spcBef>
              <a:spcAft>
                <a:spcPts val="0"/>
              </a:spcAft>
              <a:buSzPts val="1800"/>
              <a:buChar char="●"/>
            </a:pPr>
            <a:r>
              <a:rPr lang="en"/>
              <a:t>Software Engineer @Pakwheels</a:t>
            </a:r>
            <a:r>
              <a:rPr lang="en"/>
              <a:t> </a:t>
            </a:r>
            <a:endParaRPr/>
          </a:p>
          <a:p>
            <a:pPr indent="-342900" lvl="0" marL="457200" rtl="0" algn="l">
              <a:spcBef>
                <a:spcPts val="0"/>
              </a:spcBef>
              <a:spcAft>
                <a:spcPts val="0"/>
              </a:spcAft>
              <a:buSzPts val="1800"/>
              <a:buChar char="●"/>
            </a:pPr>
            <a:r>
              <a:rPr lang="en"/>
              <a:t>BS Computer Engineering from UET Lahore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2"/>
          <p:cNvSpPr txBox="1"/>
          <p:nvPr>
            <p:ph type="title"/>
          </p:nvPr>
        </p:nvSpPr>
        <p:spPr>
          <a:xfrm>
            <a:off x="490250" y="526350"/>
            <a:ext cx="79590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Final Year Project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3"/>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Key Points</a:t>
            </a:r>
            <a:endParaRPr/>
          </a:p>
        </p:txBody>
      </p:sp>
      <p:sp>
        <p:nvSpPr>
          <p:cNvPr id="190" name="Google Shape;190;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Share your true contribution</a:t>
            </a:r>
            <a:endParaRPr/>
          </a:p>
          <a:p>
            <a:pPr indent="-342900" lvl="0" marL="457200" rtl="0" algn="l">
              <a:spcBef>
                <a:spcPts val="0"/>
              </a:spcBef>
              <a:spcAft>
                <a:spcPts val="0"/>
              </a:spcAft>
              <a:buSzPts val="1800"/>
              <a:buChar char="●"/>
            </a:pPr>
            <a:r>
              <a:rPr lang="en"/>
              <a:t>Sharing extra will add more value, is a myth</a:t>
            </a:r>
            <a:endParaRPr/>
          </a:p>
          <a:p>
            <a:pPr indent="-342900" lvl="0" marL="457200" rtl="0" algn="l">
              <a:spcBef>
                <a:spcPts val="0"/>
              </a:spcBef>
              <a:spcAft>
                <a:spcPts val="0"/>
              </a:spcAft>
              <a:buSzPts val="1800"/>
              <a:buChar char="●"/>
            </a:pPr>
            <a:r>
              <a:rPr lang="en"/>
              <a:t>Share Outcomes &amp; your achievements</a:t>
            </a:r>
            <a:endParaRPr/>
          </a:p>
          <a:p>
            <a:pPr indent="-342900" lvl="0" marL="457200" rtl="0" algn="l">
              <a:spcBef>
                <a:spcPts val="0"/>
              </a:spcBef>
              <a:spcAft>
                <a:spcPts val="0"/>
              </a:spcAft>
              <a:buSzPts val="1800"/>
              <a:buChar char="●"/>
            </a:pPr>
            <a:r>
              <a:rPr lang="en"/>
              <a:t>Only share stuff that you can justify</a:t>
            </a:r>
            <a:endParaRPr/>
          </a:p>
        </p:txBody>
      </p:sp>
      <p:pic>
        <p:nvPicPr>
          <p:cNvPr id="191" name="Google Shape;191;p33"/>
          <p:cNvPicPr preferRelativeResize="0"/>
          <p:nvPr/>
        </p:nvPicPr>
        <p:blipFill>
          <a:blip r:embed="rId3">
            <a:alphaModFix/>
          </a:blip>
          <a:stretch>
            <a:fillRect/>
          </a:stretch>
        </p:blipFill>
        <p:spPr>
          <a:xfrm>
            <a:off x="1763400" y="2841825"/>
            <a:ext cx="5376599" cy="23016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4"/>
          <p:cNvSpPr txBox="1"/>
          <p:nvPr>
            <p:ph type="title"/>
          </p:nvPr>
        </p:nvSpPr>
        <p:spPr>
          <a:xfrm>
            <a:off x="490250" y="526350"/>
            <a:ext cx="81684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0" lang="en" sz="2400"/>
              <a:t>Story time -  </a:t>
            </a:r>
            <a:r>
              <a:rPr b="0" lang="en" sz="2400">
                <a:solidFill>
                  <a:srgbClr val="FF9900"/>
                </a:solidFill>
              </a:rPr>
              <a:t>Atif</a:t>
            </a:r>
            <a:r>
              <a:rPr b="0" lang="en" sz="2400"/>
              <a:t>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5"/>
          <p:cNvSpPr txBox="1"/>
          <p:nvPr>
            <p:ph type="title"/>
          </p:nvPr>
        </p:nvSpPr>
        <p:spPr>
          <a:xfrm>
            <a:off x="490250" y="526350"/>
            <a:ext cx="69684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Market yourself is equally important to </a:t>
            </a:r>
            <a:r>
              <a:rPr lang="en">
                <a:solidFill>
                  <a:schemeClr val="accent6"/>
                </a:solidFill>
              </a:rPr>
              <a:t>mastering</a:t>
            </a:r>
            <a:r>
              <a:rPr lang="en"/>
              <a:t> a skill</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6"/>
          <p:cNvSpPr txBox="1"/>
          <p:nvPr>
            <p:ph type="title"/>
          </p:nvPr>
        </p:nvSpPr>
        <p:spPr>
          <a:xfrm>
            <a:off x="490250" y="526350"/>
            <a:ext cx="79590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Problem Solving</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7"/>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Problem Solving </a:t>
            </a:r>
            <a:endParaRPr/>
          </a:p>
        </p:txBody>
      </p:sp>
      <p:sp>
        <p:nvSpPr>
          <p:cNvPr id="212" name="Google Shape;212;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Practice, practice and practice </a:t>
            </a:r>
            <a:endParaRPr/>
          </a:p>
          <a:p>
            <a:pPr indent="-342900" lvl="0" marL="457200" rtl="0" algn="l">
              <a:spcBef>
                <a:spcPts val="0"/>
              </a:spcBef>
              <a:spcAft>
                <a:spcPts val="0"/>
              </a:spcAft>
              <a:buSzPts val="1800"/>
              <a:buChar char="●"/>
            </a:pPr>
            <a:r>
              <a:rPr lang="en"/>
              <a:t>It's</a:t>
            </a:r>
            <a:r>
              <a:rPr lang="en"/>
              <a:t> not about how many problems you solve, </a:t>
            </a:r>
            <a:r>
              <a:rPr lang="en"/>
              <a:t>it's</a:t>
            </a:r>
            <a:r>
              <a:rPr lang="en"/>
              <a:t> about how many good problems you solve</a:t>
            </a:r>
            <a:endParaRPr/>
          </a:p>
          <a:p>
            <a:pPr indent="-342900" lvl="0" marL="457200" rtl="0" algn="l">
              <a:spcBef>
                <a:spcPts val="0"/>
              </a:spcBef>
              <a:spcAft>
                <a:spcPts val="0"/>
              </a:spcAft>
              <a:buSzPts val="1800"/>
              <a:buChar char="●"/>
            </a:pPr>
            <a:r>
              <a:rPr lang="en"/>
              <a:t>It’s all about mapping a problem onto base method</a:t>
            </a:r>
            <a:endParaRPr/>
          </a:p>
        </p:txBody>
      </p:sp>
      <p:pic>
        <p:nvPicPr>
          <p:cNvPr id="213" name="Google Shape;213;p37"/>
          <p:cNvPicPr preferRelativeResize="0"/>
          <p:nvPr/>
        </p:nvPicPr>
        <p:blipFill>
          <a:blip r:embed="rId3">
            <a:alphaModFix/>
          </a:blip>
          <a:stretch>
            <a:fillRect/>
          </a:stretch>
        </p:blipFill>
        <p:spPr>
          <a:xfrm>
            <a:off x="1195625" y="2605726"/>
            <a:ext cx="6998126" cy="253777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38"/>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Myths</a:t>
            </a:r>
            <a:endParaRPr/>
          </a:p>
        </p:txBody>
      </p:sp>
      <p:sp>
        <p:nvSpPr>
          <p:cNvPr id="219" name="Google Shape;219;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Asking a lot of questions will put bad </a:t>
            </a:r>
            <a:r>
              <a:rPr lang="en"/>
              <a:t>impression</a:t>
            </a:r>
            <a:r>
              <a:rPr lang="en"/>
              <a:t> on interviewer</a:t>
            </a:r>
            <a:endParaRPr/>
          </a:p>
          <a:p>
            <a:pPr indent="-342900" lvl="0" marL="457200" rtl="0" algn="l">
              <a:spcBef>
                <a:spcPts val="0"/>
              </a:spcBef>
              <a:spcAft>
                <a:spcPts val="0"/>
              </a:spcAft>
              <a:buSzPts val="1800"/>
              <a:buChar char="●"/>
            </a:pPr>
            <a:r>
              <a:rPr lang="en"/>
              <a:t>Not selecting a coding language according to companies stack</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9"/>
          <p:cNvSpPr txBox="1"/>
          <p:nvPr>
            <p:ph type="title"/>
          </p:nvPr>
        </p:nvSpPr>
        <p:spPr>
          <a:xfrm>
            <a:off x="490250" y="526350"/>
            <a:ext cx="79590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Databases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40"/>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Database</a:t>
            </a:r>
            <a:endParaRPr/>
          </a:p>
        </p:txBody>
      </p:sp>
      <p:sp>
        <p:nvSpPr>
          <p:cNvPr id="230" name="Google Shape;230;p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Queries</a:t>
            </a:r>
            <a:endParaRPr/>
          </a:p>
          <a:p>
            <a:pPr indent="-342900" lvl="0" marL="457200" rtl="0" algn="l">
              <a:spcBef>
                <a:spcPts val="0"/>
              </a:spcBef>
              <a:spcAft>
                <a:spcPts val="0"/>
              </a:spcAft>
              <a:buSzPts val="1800"/>
              <a:buChar char="●"/>
            </a:pPr>
            <a:r>
              <a:rPr lang="en"/>
              <a:t>System Design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41"/>
          <p:cNvSpPr txBox="1"/>
          <p:nvPr>
            <p:ph type="title"/>
          </p:nvPr>
        </p:nvSpPr>
        <p:spPr>
          <a:xfrm>
            <a:off x="490250" y="526350"/>
            <a:ext cx="79590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Analytical Reasoning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490250" y="526350"/>
            <a:ext cx="74733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solidFill>
                  <a:srgbClr val="FFFFFF"/>
                </a:solidFill>
              </a:rPr>
              <a:t>Interview Process</a:t>
            </a:r>
            <a:endParaRPr>
              <a:solidFill>
                <a:srgbClr val="FFFFFF"/>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en"/>
              <a:t>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42"/>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the point</a:t>
            </a:r>
            <a:endParaRPr/>
          </a:p>
        </p:txBody>
      </p:sp>
      <p:sp>
        <p:nvSpPr>
          <p:cNvPr id="241" name="Google Shape;241;p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Practice </a:t>
            </a:r>
            <a:endParaRPr/>
          </a:p>
        </p:txBody>
      </p:sp>
      <p:sp>
        <p:nvSpPr>
          <p:cNvPr id="242" name="Google Shape;242;p42"/>
          <p:cNvSpPr txBox="1"/>
          <p:nvPr/>
        </p:nvSpPr>
        <p:spPr>
          <a:xfrm>
            <a:off x="428650" y="1770900"/>
            <a:ext cx="1793400" cy="43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u="sng">
                <a:solidFill>
                  <a:schemeClr val="hlink"/>
                </a:solidFill>
                <a:latin typeface="Source Sans Pro"/>
                <a:ea typeface="Source Sans Pro"/>
                <a:cs typeface="Source Sans Pro"/>
                <a:sym typeface="Source Sans Pro"/>
                <a:hlinkClick r:id="rId3"/>
              </a:rPr>
              <a:t>Problems</a:t>
            </a:r>
            <a:endParaRPr sz="1800">
              <a:solidFill>
                <a:schemeClr val="lt2"/>
              </a:solidFill>
              <a:latin typeface="Source Sans Pro"/>
              <a:ea typeface="Source Sans Pro"/>
              <a:cs typeface="Source Sans Pro"/>
              <a:sym typeface="Source Sans Pro"/>
            </a:endParaRPr>
          </a:p>
        </p:txBody>
      </p:sp>
      <p:pic>
        <p:nvPicPr>
          <p:cNvPr id="243" name="Google Shape;243;p42"/>
          <p:cNvPicPr preferRelativeResize="0"/>
          <p:nvPr/>
        </p:nvPicPr>
        <p:blipFill>
          <a:blip r:embed="rId4">
            <a:alphaModFix/>
          </a:blip>
          <a:stretch>
            <a:fillRect/>
          </a:stretch>
        </p:blipFill>
        <p:spPr>
          <a:xfrm>
            <a:off x="1970862" y="1911775"/>
            <a:ext cx="5202276" cy="317532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43"/>
          <p:cNvSpPr txBox="1"/>
          <p:nvPr>
            <p:ph type="title"/>
          </p:nvPr>
        </p:nvSpPr>
        <p:spPr>
          <a:xfrm>
            <a:off x="490250" y="526350"/>
            <a:ext cx="79590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Things to consider before accepting offer</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4"/>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Points </a:t>
            </a:r>
            <a:r>
              <a:rPr lang="en"/>
              <a:t> </a:t>
            </a:r>
            <a:endParaRPr/>
          </a:p>
        </p:txBody>
      </p:sp>
      <p:sp>
        <p:nvSpPr>
          <p:cNvPr id="254" name="Google Shape;254;p4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No contracts </a:t>
            </a:r>
            <a:endParaRPr/>
          </a:p>
          <a:p>
            <a:pPr indent="-342900" lvl="0" marL="457200" rtl="0" algn="l">
              <a:spcBef>
                <a:spcPts val="0"/>
              </a:spcBef>
              <a:spcAft>
                <a:spcPts val="0"/>
              </a:spcAft>
              <a:buSzPts val="1800"/>
              <a:buChar char="●"/>
            </a:pPr>
            <a:r>
              <a:rPr lang="en"/>
              <a:t>In demand technologies</a:t>
            </a:r>
            <a:endParaRPr/>
          </a:p>
          <a:p>
            <a:pPr indent="-342900" lvl="0" marL="457200" rtl="0" algn="l">
              <a:spcBef>
                <a:spcPts val="0"/>
              </a:spcBef>
              <a:spcAft>
                <a:spcPts val="0"/>
              </a:spcAft>
              <a:buSzPts val="1800"/>
              <a:buChar char="●"/>
            </a:pPr>
            <a:r>
              <a:rPr lang="en"/>
              <a:t>Perks ( independent of base salary)</a:t>
            </a:r>
            <a:endParaRPr/>
          </a:p>
          <a:p>
            <a:pPr indent="-342900" lvl="0" marL="457200" rtl="0" algn="l">
              <a:spcBef>
                <a:spcPts val="0"/>
              </a:spcBef>
              <a:spcAft>
                <a:spcPts val="0"/>
              </a:spcAft>
              <a:buSzPts val="1800"/>
              <a:buChar char="●"/>
            </a:pPr>
            <a:r>
              <a:rPr lang="en"/>
              <a:t>Notice period conditions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5"/>
          <p:cNvSpPr txBox="1"/>
          <p:nvPr>
            <p:ph type="title"/>
          </p:nvPr>
        </p:nvSpPr>
        <p:spPr>
          <a:xfrm>
            <a:off x="490250" y="526350"/>
            <a:ext cx="79590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Good luck with your interviews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6"/>
          <p:cNvSpPr txBox="1"/>
          <p:nvPr>
            <p:ph type="title"/>
          </p:nvPr>
        </p:nvSpPr>
        <p:spPr>
          <a:xfrm>
            <a:off x="490250" y="526350"/>
            <a:ext cx="79590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QnA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490250" y="526350"/>
            <a:ext cx="74733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solidFill>
                  <a:schemeClr val="accent6"/>
                </a:solidFill>
              </a:rPr>
              <a:t>Resume Shortlisting…</a:t>
            </a:r>
            <a:endParaRPr>
              <a:solidFill>
                <a:schemeClr val="accent6"/>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en"/>
              <a:t> </a:t>
            </a:r>
            <a:endParaRPr/>
          </a:p>
        </p:txBody>
      </p:sp>
      <p:sp>
        <p:nvSpPr>
          <p:cNvPr id="76" name="Google Shape;76;p16"/>
          <p:cNvSpPr txBox="1"/>
          <p:nvPr/>
        </p:nvSpPr>
        <p:spPr>
          <a:xfrm>
            <a:off x="591775" y="2707100"/>
            <a:ext cx="3519300" cy="25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lt2"/>
                </a:solidFill>
                <a:latin typeface="Source Sans Pro"/>
                <a:ea typeface="Source Sans Pro"/>
                <a:cs typeface="Source Sans Pro"/>
                <a:sym typeface="Source Sans Pro"/>
              </a:rPr>
              <a:t>Hundreds of CVs</a:t>
            </a:r>
            <a:endParaRPr sz="1800">
              <a:solidFill>
                <a:schemeClr val="lt2"/>
              </a:solidFill>
              <a:latin typeface="Source Sans Pro"/>
              <a:ea typeface="Source Sans Pro"/>
              <a:cs typeface="Source Sans Pro"/>
              <a:sym typeface="Source Sans Pr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265500" y="1678650"/>
            <a:ext cx="4045200" cy="178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How to get a call for an Interview ?</a:t>
            </a:r>
            <a:endParaRPr/>
          </a:p>
        </p:txBody>
      </p:sp>
      <p:sp>
        <p:nvSpPr>
          <p:cNvPr id="82" name="Google Shape;82;p17"/>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61950" lvl="0" marL="457200" rtl="0" algn="l">
              <a:spcBef>
                <a:spcPts val="0"/>
              </a:spcBef>
              <a:spcAft>
                <a:spcPts val="0"/>
              </a:spcAft>
              <a:buSzPts val="2100"/>
              <a:buChar char="●"/>
            </a:pPr>
            <a:r>
              <a:rPr lang="en" sz="2100"/>
              <a:t>Education </a:t>
            </a:r>
            <a:endParaRPr sz="2100"/>
          </a:p>
          <a:p>
            <a:pPr indent="-361950" lvl="0" marL="457200" rtl="0" algn="l">
              <a:spcBef>
                <a:spcPts val="0"/>
              </a:spcBef>
              <a:spcAft>
                <a:spcPts val="0"/>
              </a:spcAft>
              <a:buSzPts val="2100"/>
              <a:buChar char="●"/>
            </a:pPr>
            <a:r>
              <a:rPr lang="en" sz="2100"/>
              <a:t>Projects </a:t>
            </a:r>
            <a:endParaRPr sz="2100"/>
          </a:p>
          <a:p>
            <a:pPr indent="-361950" lvl="0" marL="457200" rtl="0" algn="l">
              <a:spcBef>
                <a:spcPts val="0"/>
              </a:spcBef>
              <a:spcAft>
                <a:spcPts val="0"/>
              </a:spcAft>
              <a:buSzPts val="2100"/>
              <a:buChar char="●"/>
            </a:pPr>
            <a:r>
              <a:rPr lang="en" sz="2100"/>
              <a:t>Certifications </a:t>
            </a:r>
            <a:endParaRPr sz="2100"/>
          </a:p>
          <a:p>
            <a:pPr indent="-361950" lvl="0" marL="457200" rtl="0" algn="l">
              <a:spcBef>
                <a:spcPts val="0"/>
              </a:spcBef>
              <a:spcAft>
                <a:spcPts val="0"/>
              </a:spcAft>
              <a:buSzPts val="2100"/>
              <a:buChar char="●"/>
            </a:pPr>
            <a:r>
              <a:rPr lang="en" sz="2100"/>
              <a:t>CGPA greater than 3 </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490250" y="526350"/>
            <a:ext cx="81684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0" lang="en" sz="2400"/>
              <a:t>What</a:t>
            </a:r>
            <a:r>
              <a:rPr b="0" lang="en" sz="2400"/>
              <a:t> if i have shortlisted 10 candidates, all of them have above qualities ? and I only have 1 position available </a:t>
            </a:r>
            <a:r>
              <a:rPr i="1" lang="en" sz="2400"/>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700"/>
              <a:t>How to ask someone to refer / recommend you ? </a:t>
            </a:r>
            <a:endParaRPr sz="2700"/>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Find someone from your </a:t>
            </a:r>
            <a:r>
              <a:rPr lang="en"/>
              <a:t>alumnus [recommend]</a:t>
            </a:r>
            <a:endParaRPr/>
          </a:p>
          <a:p>
            <a:pPr indent="-342900" lvl="0" marL="457200" rtl="0" algn="l">
              <a:spcBef>
                <a:spcPts val="0"/>
              </a:spcBef>
              <a:spcAft>
                <a:spcPts val="0"/>
              </a:spcAft>
              <a:buSzPts val="1800"/>
              <a:buChar char="●"/>
            </a:pPr>
            <a:r>
              <a:rPr lang="en"/>
              <a:t>Approach someone on Linkedin [referral]</a:t>
            </a:r>
            <a:endParaRPr/>
          </a:p>
          <a:p>
            <a:pPr indent="-342900" lvl="0" marL="457200" rtl="0" algn="l">
              <a:spcBef>
                <a:spcPts val="0"/>
              </a:spcBef>
              <a:spcAft>
                <a:spcPts val="0"/>
              </a:spcAft>
              <a:buSzPts val="1800"/>
              <a:buChar char="●"/>
            </a:pPr>
            <a:r>
              <a:rPr lang="en"/>
              <a:t>Be humble to ask for referral or recommendation even your resume is super cool</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490250" y="526350"/>
            <a:ext cx="81684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0" lang="en" sz="2400"/>
              <a:t>My story of being myself that results me failing an interview</a:t>
            </a:r>
            <a:r>
              <a:rPr i="1" lang="en" sz="2400"/>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Coding Interview Cycle</a:t>
            </a:r>
            <a:endParaRPr/>
          </a:p>
        </p:txBody>
      </p:sp>
      <p:cxnSp>
        <p:nvCxnSpPr>
          <p:cNvPr id="104" name="Google Shape;104;p21"/>
          <p:cNvCxnSpPr/>
          <p:nvPr/>
        </p:nvCxnSpPr>
        <p:spPr>
          <a:xfrm>
            <a:off x="420075" y="2790116"/>
            <a:ext cx="8336100" cy="0"/>
          </a:xfrm>
          <a:prstGeom prst="straightConnector1">
            <a:avLst/>
          </a:prstGeom>
          <a:noFill/>
          <a:ln cap="flat" cmpd="sng" w="19050">
            <a:solidFill>
              <a:schemeClr val="dk1"/>
            </a:solidFill>
            <a:prstDash val="dot"/>
            <a:round/>
            <a:headEnd len="sm" w="sm" type="none"/>
            <a:tailEnd len="sm" w="sm" type="none"/>
          </a:ln>
        </p:spPr>
      </p:cxnSp>
      <p:grpSp>
        <p:nvGrpSpPr>
          <p:cNvPr id="105" name="Google Shape;105;p21"/>
          <p:cNvGrpSpPr/>
          <p:nvPr/>
        </p:nvGrpSpPr>
        <p:grpSpPr>
          <a:xfrm>
            <a:off x="648675" y="1581271"/>
            <a:ext cx="196200" cy="1306800"/>
            <a:chOff x="648675" y="1657471"/>
            <a:chExt cx="196200" cy="1306800"/>
          </a:xfrm>
        </p:grpSpPr>
        <p:sp>
          <p:nvSpPr>
            <p:cNvPr id="106" name="Google Shape;106;p21"/>
            <p:cNvSpPr/>
            <p:nvPr/>
          </p:nvSpPr>
          <p:spPr>
            <a:xfrm>
              <a:off x="648675" y="2768371"/>
              <a:ext cx="196200" cy="1959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07" name="Google Shape;107;p21"/>
            <p:cNvCxnSpPr>
              <a:stCxn id="106" idx="0"/>
            </p:cNvCxnSpPr>
            <p:nvPr/>
          </p:nvCxnSpPr>
          <p:spPr>
            <a:xfrm rot="10800000">
              <a:off x="746775" y="1657471"/>
              <a:ext cx="0" cy="1110900"/>
            </a:xfrm>
            <a:prstGeom prst="straightConnector1">
              <a:avLst/>
            </a:prstGeom>
            <a:noFill/>
            <a:ln cap="flat" cmpd="sng" w="19050">
              <a:solidFill>
                <a:schemeClr val="accent5"/>
              </a:solidFill>
              <a:prstDash val="solid"/>
              <a:round/>
              <a:headEnd len="sm" w="sm" type="none"/>
              <a:tailEnd len="med" w="med" type="oval"/>
            </a:ln>
          </p:spPr>
        </p:cxnSp>
      </p:grpSp>
      <p:sp>
        <p:nvSpPr>
          <p:cNvPr id="108" name="Google Shape;108;p21"/>
          <p:cNvSpPr txBox="1"/>
          <p:nvPr>
            <p:ph idx="4294967295" type="body"/>
          </p:nvPr>
        </p:nvSpPr>
        <p:spPr>
          <a:xfrm>
            <a:off x="823805" y="1299975"/>
            <a:ext cx="2662200" cy="97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rPr>
              <a:t>Phone Call Interview</a:t>
            </a:r>
            <a:endParaRPr b="1">
              <a:solidFill>
                <a:schemeClr val="dk2"/>
              </a:solidFill>
            </a:endParaRPr>
          </a:p>
          <a:p>
            <a:pPr indent="0" lvl="0" marL="0" rtl="0" algn="l">
              <a:spcBef>
                <a:spcPts val="0"/>
              </a:spcBef>
              <a:spcAft>
                <a:spcPts val="1600"/>
              </a:spcAft>
              <a:buNone/>
            </a:pPr>
            <a:r>
              <a:rPr lang="en" sz="1400"/>
              <a:t>With  an HR</a:t>
            </a:r>
            <a:endParaRPr sz="1400"/>
          </a:p>
        </p:txBody>
      </p:sp>
      <p:grpSp>
        <p:nvGrpSpPr>
          <p:cNvPr id="109" name="Google Shape;109;p21"/>
          <p:cNvGrpSpPr/>
          <p:nvPr/>
        </p:nvGrpSpPr>
        <p:grpSpPr>
          <a:xfrm>
            <a:off x="2512925" y="2692171"/>
            <a:ext cx="196200" cy="1404905"/>
            <a:chOff x="2512925" y="2768371"/>
            <a:chExt cx="196200" cy="1404905"/>
          </a:xfrm>
        </p:grpSpPr>
        <p:cxnSp>
          <p:nvCxnSpPr>
            <p:cNvPr id="110" name="Google Shape;110;p21"/>
            <p:cNvCxnSpPr/>
            <p:nvPr/>
          </p:nvCxnSpPr>
          <p:spPr>
            <a:xfrm>
              <a:off x="2611025" y="2964276"/>
              <a:ext cx="0" cy="1209000"/>
            </a:xfrm>
            <a:prstGeom prst="straightConnector1">
              <a:avLst/>
            </a:prstGeom>
            <a:noFill/>
            <a:ln cap="flat" cmpd="sng" w="19050">
              <a:solidFill>
                <a:schemeClr val="accent5"/>
              </a:solidFill>
              <a:prstDash val="solid"/>
              <a:round/>
              <a:headEnd len="sm" w="sm" type="none"/>
              <a:tailEnd len="med" w="med" type="oval"/>
            </a:ln>
          </p:spPr>
        </p:cxnSp>
        <p:sp>
          <p:nvSpPr>
            <p:cNvPr id="111" name="Google Shape;111;p21"/>
            <p:cNvSpPr/>
            <p:nvPr/>
          </p:nvSpPr>
          <p:spPr>
            <a:xfrm>
              <a:off x="2512925" y="2768371"/>
              <a:ext cx="196200" cy="1959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2" name="Google Shape;112;p21"/>
          <p:cNvSpPr txBox="1"/>
          <p:nvPr>
            <p:ph idx="4294967295" type="body"/>
          </p:nvPr>
        </p:nvSpPr>
        <p:spPr>
          <a:xfrm>
            <a:off x="2693150" y="3854675"/>
            <a:ext cx="2662200" cy="97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rPr>
              <a:t>Technical</a:t>
            </a:r>
            <a:r>
              <a:rPr b="1" lang="en">
                <a:solidFill>
                  <a:schemeClr val="dk2"/>
                </a:solidFill>
              </a:rPr>
              <a:t> Round</a:t>
            </a:r>
            <a:r>
              <a:rPr b="1" lang="en">
                <a:solidFill>
                  <a:schemeClr val="dk2"/>
                </a:solidFill>
              </a:rPr>
              <a:t> 1</a:t>
            </a:r>
            <a:endParaRPr b="1">
              <a:solidFill>
                <a:schemeClr val="dk2"/>
              </a:solidFill>
            </a:endParaRPr>
          </a:p>
          <a:p>
            <a:pPr indent="0" lvl="0" marL="0" rtl="0" algn="l">
              <a:spcBef>
                <a:spcPts val="0"/>
              </a:spcBef>
              <a:spcAft>
                <a:spcPts val="0"/>
              </a:spcAft>
              <a:buNone/>
            </a:pPr>
            <a:r>
              <a:rPr lang="en" sz="1400"/>
              <a:t>2 </a:t>
            </a:r>
            <a:r>
              <a:rPr lang="en" sz="1400"/>
              <a:t>years</a:t>
            </a:r>
            <a:r>
              <a:rPr lang="en" sz="1400"/>
              <a:t> experience software engineer</a:t>
            </a:r>
            <a:endParaRPr sz="1400"/>
          </a:p>
        </p:txBody>
      </p:sp>
      <p:grpSp>
        <p:nvGrpSpPr>
          <p:cNvPr id="113" name="Google Shape;113;p21"/>
          <p:cNvGrpSpPr/>
          <p:nvPr/>
        </p:nvGrpSpPr>
        <p:grpSpPr>
          <a:xfrm>
            <a:off x="4279200" y="1483171"/>
            <a:ext cx="196200" cy="1404900"/>
            <a:chOff x="4279200" y="1559371"/>
            <a:chExt cx="196200" cy="1404900"/>
          </a:xfrm>
        </p:grpSpPr>
        <p:cxnSp>
          <p:nvCxnSpPr>
            <p:cNvPr id="114" name="Google Shape;114;p21"/>
            <p:cNvCxnSpPr>
              <a:stCxn id="115" idx="0"/>
            </p:cNvCxnSpPr>
            <p:nvPr/>
          </p:nvCxnSpPr>
          <p:spPr>
            <a:xfrm rot="10800000">
              <a:off x="4377300" y="1559371"/>
              <a:ext cx="0" cy="1209000"/>
            </a:xfrm>
            <a:prstGeom prst="straightConnector1">
              <a:avLst/>
            </a:prstGeom>
            <a:noFill/>
            <a:ln cap="flat" cmpd="sng" w="19050">
              <a:solidFill>
                <a:schemeClr val="accent5"/>
              </a:solidFill>
              <a:prstDash val="solid"/>
              <a:round/>
              <a:headEnd len="sm" w="sm" type="none"/>
              <a:tailEnd len="med" w="med" type="oval"/>
            </a:ln>
          </p:spPr>
        </p:cxnSp>
        <p:sp>
          <p:nvSpPr>
            <p:cNvPr id="115" name="Google Shape;115;p21"/>
            <p:cNvSpPr/>
            <p:nvPr/>
          </p:nvSpPr>
          <p:spPr>
            <a:xfrm>
              <a:off x="4279200" y="2768371"/>
              <a:ext cx="196200" cy="1959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6" name="Google Shape;116;p21"/>
          <p:cNvSpPr txBox="1"/>
          <p:nvPr>
            <p:ph idx="4294967295" type="body"/>
          </p:nvPr>
        </p:nvSpPr>
        <p:spPr>
          <a:xfrm>
            <a:off x="4454449" y="1299975"/>
            <a:ext cx="2662200" cy="97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rPr>
              <a:t>Technical Round 2</a:t>
            </a:r>
            <a:endParaRPr b="1">
              <a:solidFill>
                <a:schemeClr val="dk2"/>
              </a:solidFill>
            </a:endParaRPr>
          </a:p>
          <a:p>
            <a:pPr indent="0" lvl="0" marL="0" rtl="0" algn="l">
              <a:spcBef>
                <a:spcPts val="0"/>
              </a:spcBef>
              <a:spcAft>
                <a:spcPts val="0"/>
              </a:spcAft>
              <a:buNone/>
            </a:pPr>
            <a:r>
              <a:rPr lang="en" sz="1400"/>
              <a:t>Project manager or Team Lead</a:t>
            </a:r>
            <a:endParaRPr/>
          </a:p>
        </p:txBody>
      </p:sp>
      <p:grpSp>
        <p:nvGrpSpPr>
          <p:cNvPr id="117" name="Google Shape;117;p21"/>
          <p:cNvGrpSpPr/>
          <p:nvPr/>
        </p:nvGrpSpPr>
        <p:grpSpPr>
          <a:xfrm>
            <a:off x="6045475" y="2692171"/>
            <a:ext cx="196200" cy="1404905"/>
            <a:chOff x="6045475" y="2768371"/>
            <a:chExt cx="196200" cy="1404905"/>
          </a:xfrm>
        </p:grpSpPr>
        <p:cxnSp>
          <p:nvCxnSpPr>
            <p:cNvPr id="118" name="Google Shape;118;p21"/>
            <p:cNvCxnSpPr/>
            <p:nvPr/>
          </p:nvCxnSpPr>
          <p:spPr>
            <a:xfrm>
              <a:off x="6143575" y="2964276"/>
              <a:ext cx="0" cy="1209000"/>
            </a:xfrm>
            <a:prstGeom prst="straightConnector1">
              <a:avLst/>
            </a:prstGeom>
            <a:noFill/>
            <a:ln cap="flat" cmpd="sng" w="19050">
              <a:solidFill>
                <a:schemeClr val="accent5"/>
              </a:solidFill>
              <a:prstDash val="solid"/>
              <a:round/>
              <a:headEnd len="sm" w="sm" type="none"/>
              <a:tailEnd len="med" w="med" type="oval"/>
            </a:ln>
          </p:spPr>
        </p:cxnSp>
        <p:sp>
          <p:nvSpPr>
            <p:cNvPr id="119" name="Google Shape;119;p21"/>
            <p:cNvSpPr/>
            <p:nvPr/>
          </p:nvSpPr>
          <p:spPr>
            <a:xfrm>
              <a:off x="6045475" y="2768371"/>
              <a:ext cx="196200" cy="1959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0" name="Google Shape;120;p21"/>
          <p:cNvSpPr txBox="1"/>
          <p:nvPr>
            <p:ph idx="4294967295" type="body"/>
          </p:nvPr>
        </p:nvSpPr>
        <p:spPr>
          <a:xfrm>
            <a:off x="6225720" y="3854675"/>
            <a:ext cx="2662200" cy="97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rPr>
              <a:t>Offer Letter</a:t>
            </a:r>
            <a:endParaRPr b="1">
              <a:solidFill>
                <a:schemeClr val="dk2"/>
              </a:solidFill>
            </a:endParaRPr>
          </a:p>
          <a:p>
            <a:pPr indent="0" lvl="0" marL="0" rtl="0" algn="l">
              <a:spcBef>
                <a:spcPts val="0"/>
              </a:spcBef>
              <a:spcAft>
                <a:spcPts val="1600"/>
              </a:spcAft>
              <a:buNone/>
            </a:pPr>
            <a:r>
              <a:rPr lang="en" sz="1400"/>
              <a:t>Salary Negotiation with an HR</a:t>
            </a:r>
            <a:endParaRPr sz="1400"/>
          </a:p>
        </p:txBody>
      </p:sp>
    </p:spTree>
  </p:cSld>
  <p:clrMapOvr>
    <a:masterClrMapping/>
  </p:clrMapOvr>
</p:sld>
</file>

<file path=ppt/theme/theme1.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