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38"/>
  </p:notesMasterIdLst>
  <p:handoutMasterIdLst>
    <p:handoutMasterId r:id="rId39"/>
  </p:handoutMasterIdLst>
  <p:sldIdLst>
    <p:sldId id="257" r:id="rId3"/>
    <p:sldId id="258" r:id="rId4"/>
    <p:sldId id="290" r:id="rId5"/>
    <p:sldId id="259" r:id="rId6"/>
    <p:sldId id="264" r:id="rId7"/>
    <p:sldId id="292" r:id="rId8"/>
    <p:sldId id="265" r:id="rId9"/>
    <p:sldId id="266" r:id="rId10"/>
    <p:sldId id="295" r:id="rId11"/>
    <p:sldId id="299" r:id="rId12"/>
    <p:sldId id="298" r:id="rId13"/>
    <p:sldId id="301" r:id="rId14"/>
    <p:sldId id="302" r:id="rId15"/>
    <p:sldId id="303" r:id="rId16"/>
    <p:sldId id="304" r:id="rId17"/>
    <p:sldId id="305" r:id="rId18"/>
    <p:sldId id="307" r:id="rId19"/>
    <p:sldId id="308" r:id="rId20"/>
    <p:sldId id="309" r:id="rId21"/>
    <p:sldId id="310" r:id="rId22"/>
    <p:sldId id="271" r:id="rId23"/>
    <p:sldId id="272" r:id="rId24"/>
    <p:sldId id="291" r:id="rId25"/>
    <p:sldId id="281" r:id="rId26"/>
    <p:sldId id="282" r:id="rId27"/>
    <p:sldId id="313" r:id="rId28"/>
    <p:sldId id="289" r:id="rId29"/>
    <p:sldId id="274" r:id="rId30"/>
    <p:sldId id="275" r:id="rId31"/>
    <p:sldId id="276" r:id="rId32"/>
    <p:sldId id="315" r:id="rId33"/>
    <p:sldId id="316" r:id="rId34"/>
    <p:sldId id="314" r:id="rId35"/>
    <p:sldId id="317" r:id="rId36"/>
    <p:sldId id="318" r:id="rId37"/>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3792">
          <p15:clr>
            <a:srgbClr val="A4A3A4"/>
          </p15:clr>
        </p15:guide>
        <p15:guide id="4" orient="horz" pos="336">
          <p15:clr>
            <a:srgbClr val="A4A3A4"/>
          </p15:clr>
        </p15:guide>
        <p15:guide id="5" orient="horz" pos="1920">
          <p15:clr>
            <a:srgbClr val="A4A3A4"/>
          </p15:clr>
        </p15:guide>
        <p15:guide id="6" orient="horz" pos="3984">
          <p15:clr>
            <a:srgbClr val="A4A3A4"/>
          </p15:clr>
        </p15:guide>
        <p15:guide id="7" orient="horz" pos="1152">
          <p15:clr>
            <a:srgbClr val="A4A3A4"/>
          </p15:clr>
        </p15:guide>
        <p15:guide id="8" pos="3839">
          <p15:clr>
            <a:srgbClr val="A4A3A4"/>
          </p15:clr>
        </p15:guide>
        <p15:guide id="9" pos="671">
          <p15:clr>
            <a:srgbClr val="A4A3A4"/>
          </p15:clr>
        </p15:guide>
        <p15:guide id="10" pos="7007">
          <p15:clr>
            <a:srgbClr val="A4A3A4"/>
          </p15:clr>
        </p15:guide>
        <p15:guide id="11" pos="6143">
          <p15:clr>
            <a:srgbClr val="A4A3A4"/>
          </p15:clr>
        </p15:guide>
        <p15:guide id="12" pos="3263">
          <p15:clr>
            <a:srgbClr val="A4A3A4"/>
          </p15:clr>
        </p15:guide>
        <p15:guide id="13" pos="7391">
          <p15:clr>
            <a:srgbClr val="A4A3A4"/>
          </p15:clr>
        </p15:guide>
        <p15:guide id="14" pos="3695">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74" autoAdjust="0"/>
    <p:restoredTop sz="94533" autoAdjust="0"/>
  </p:normalViewPr>
  <p:slideViewPr>
    <p:cSldViewPr showGuides="1">
      <p:cViewPr varScale="1">
        <p:scale>
          <a:sx n="72" d="100"/>
          <a:sy n="72" d="100"/>
        </p:scale>
        <p:origin x="756" y="54"/>
      </p:cViewPr>
      <p:guideLst>
        <p:guide orient="horz" pos="2160"/>
        <p:guide orient="horz" pos="1008"/>
        <p:guide orient="horz" pos="3792"/>
        <p:guide orient="horz" pos="336"/>
        <p:guide orient="horz" pos="1920"/>
        <p:guide orient="horz" pos="3984"/>
        <p:guide orient="horz" pos="1152"/>
        <p:guide pos="3839"/>
        <p:guide pos="671"/>
        <p:guide pos="7007"/>
        <p:guide pos="6143"/>
        <p:guide pos="3263"/>
        <p:guide pos="7391"/>
        <p:guide pos="3695"/>
      </p:guideLst>
    </p:cSldViewPr>
  </p:slideViewPr>
  <p:outlineViewPr>
    <p:cViewPr>
      <p:scale>
        <a:sx n="33" d="100"/>
        <a:sy n="33" d="100"/>
      </p:scale>
      <p:origin x="0" y="0"/>
    </p:cViewPr>
  </p:outlineViewPr>
  <p:notesTextViewPr>
    <p:cViewPr>
      <p:scale>
        <a:sx n="1" d="1"/>
        <a:sy n="1" d="1"/>
      </p:scale>
      <p:origin x="0" y="0"/>
    </p:cViewPr>
  </p:notesTextViewPr>
  <p:sorterViewPr>
    <p:cViewPr>
      <p:scale>
        <a:sx n="33" d="100"/>
        <a:sy n="33" d="100"/>
      </p:scale>
      <p:origin x="0" y="0"/>
    </p:cViewPr>
  </p:sorterViewPr>
  <p:notesViewPr>
    <p:cSldViewPr showGuides="1">
      <p:cViewPr varScale="1">
        <p:scale>
          <a:sx n="76" d="100"/>
          <a:sy n="76" d="100"/>
        </p:scale>
        <p:origin x="1680"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handoutMaster" Target="handoutMasters/handoutMaster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BAE8A6-3658-44B0-9FC2-A6D7D7C6556C}" type="doc">
      <dgm:prSet loTypeId="urn:microsoft.com/office/officeart/2005/8/layout/radial4" loCatId="relationship" qsTypeId="urn:microsoft.com/office/officeart/2005/8/quickstyle/simple1" qsCatId="simple" csTypeId="urn:microsoft.com/office/officeart/2005/8/colors/colorful1#1" csCatId="colorful" phldr="1"/>
      <dgm:spPr/>
      <dgm:t>
        <a:bodyPr/>
        <a:lstStyle/>
        <a:p>
          <a:endParaRPr lang="en-GB"/>
        </a:p>
      </dgm:t>
    </dgm:pt>
    <dgm:pt modelId="{A66AE4A1-6AB1-4427-8B85-869983307E94}">
      <dgm:prSet phldrT="[Text]"/>
      <dgm:spPr/>
      <dgm:t>
        <a:bodyPr/>
        <a:lstStyle/>
        <a:p>
          <a:r>
            <a:rPr lang="en-US" dirty="0" smtClean="0"/>
            <a:t>Financial Transaction</a:t>
          </a:r>
          <a:endParaRPr lang="en-GB" dirty="0"/>
        </a:p>
      </dgm:t>
    </dgm:pt>
    <dgm:pt modelId="{22AA9E72-AFF8-497E-BB8E-7B080E1DAE91}" type="parTrans" cxnId="{7DC6A7C8-49F6-47BF-9182-0B9A88824775}">
      <dgm:prSet/>
      <dgm:spPr/>
      <dgm:t>
        <a:bodyPr/>
        <a:lstStyle/>
        <a:p>
          <a:endParaRPr lang="en-GB"/>
        </a:p>
      </dgm:t>
    </dgm:pt>
    <dgm:pt modelId="{611828D0-4536-4262-8D27-98A891CA4C3D}" type="sibTrans" cxnId="{7DC6A7C8-49F6-47BF-9182-0B9A88824775}">
      <dgm:prSet/>
      <dgm:spPr/>
      <dgm:t>
        <a:bodyPr/>
        <a:lstStyle/>
        <a:p>
          <a:endParaRPr lang="en-GB"/>
        </a:p>
      </dgm:t>
    </dgm:pt>
    <dgm:pt modelId="{C40EE969-7FE8-49F0-A08D-F761CEBDA815}">
      <dgm:prSet phldrT="[Text]" custT="1"/>
      <dgm:spPr/>
      <dgm:t>
        <a:bodyPr/>
        <a:lstStyle/>
        <a:p>
          <a:r>
            <a:rPr lang="en-US" sz="2400" dirty="0" smtClean="0"/>
            <a:t>Contractual Form of the Transaction – </a:t>
          </a:r>
          <a:r>
            <a:rPr lang="en-US" sz="2000" i="1" dirty="0" smtClean="0"/>
            <a:t>Underlying Shariah contract</a:t>
          </a:r>
          <a:endParaRPr lang="en-GB" sz="2000" i="1" dirty="0"/>
        </a:p>
      </dgm:t>
    </dgm:pt>
    <dgm:pt modelId="{1E3A2523-490A-4494-8C0C-5EBBCFC10399}" type="parTrans" cxnId="{3AEF5352-1796-4CE2-95CF-1797AAF8975D}">
      <dgm:prSet/>
      <dgm:spPr/>
      <dgm:t>
        <a:bodyPr/>
        <a:lstStyle/>
        <a:p>
          <a:endParaRPr lang="en-GB"/>
        </a:p>
      </dgm:t>
    </dgm:pt>
    <dgm:pt modelId="{155845CC-CF47-4164-A661-850BAC8D38F7}" type="sibTrans" cxnId="{3AEF5352-1796-4CE2-95CF-1797AAF8975D}">
      <dgm:prSet/>
      <dgm:spPr/>
      <dgm:t>
        <a:bodyPr/>
        <a:lstStyle/>
        <a:p>
          <a:endParaRPr lang="en-GB"/>
        </a:p>
      </dgm:t>
    </dgm:pt>
    <dgm:pt modelId="{D85352C7-CA23-436A-88CE-AE9667B98D2D}">
      <dgm:prSet phldrT="[Text]"/>
      <dgm:spPr/>
      <dgm:t>
        <a:bodyPr/>
        <a:lstStyle/>
        <a:p>
          <a:r>
            <a:rPr lang="en-US" dirty="0" smtClean="0"/>
            <a:t>Legal Documentation </a:t>
          </a:r>
          <a:endParaRPr lang="en-GB" dirty="0"/>
        </a:p>
      </dgm:t>
    </dgm:pt>
    <dgm:pt modelId="{698C074D-CBFE-47D8-A1A5-D3A8C424A554}" type="parTrans" cxnId="{6054392C-2D5F-43CB-88A7-4C1B1260C4DF}">
      <dgm:prSet/>
      <dgm:spPr/>
      <dgm:t>
        <a:bodyPr/>
        <a:lstStyle/>
        <a:p>
          <a:endParaRPr lang="en-GB"/>
        </a:p>
      </dgm:t>
    </dgm:pt>
    <dgm:pt modelId="{BC393837-C466-445C-AFBC-DECE9C336E86}" type="sibTrans" cxnId="{6054392C-2D5F-43CB-88A7-4C1B1260C4DF}">
      <dgm:prSet/>
      <dgm:spPr/>
      <dgm:t>
        <a:bodyPr/>
        <a:lstStyle/>
        <a:p>
          <a:endParaRPr lang="en-GB"/>
        </a:p>
      </dgm:t>
    </dgm:pt>
    <dgm:pt modelId="{AC9879A8-5552-4377-AF19-C122A2F576E2}" type="pres">
      <dgm:prSet presAssocID="{B2BAE8A6-3658-44B0-9FC2-A6D7D7C6556C}" presName="cycle" presStyleCnt="0">
        <dgm:presLayoutVars>
          <dgm:chMax val="1"/>
          <dgm:dir/>
          <dgm:animLvl val="ctr"/>
          <dgm:resizeHandles val="exact"/>
        </dgm:presLayoutVars>
      </dgm:prSet>
      <dgm:spPr/>
      <dgm:t>
        <a:bodyPr/>
        <a:lstStyle/>
        <a:p>
          <a:endParaRPr lang="en-US"/>
        </a:p>
      </dgm:t>
    </dgm:pt>
    <dgm:pt modelId="{6B4A8956-1651-4E4C-8656-A5C8317DB4FB}" type="pres">
      <dgm:prSet presAssocID="{A66AE4A1-6AB1-4427-8B85-869983307E94}" presName="centerShape" presStyleLbl="node0" presStyleIdx="0" presStyleCnt="1"/>
      <dgm:spPr/>
      <dgm:t>
        <a:bodyPr/>
        <a:lstStyle/>
        <a:p>
          <a:endParaRPr lang="en-GB"/>
        </a:p>
      </dgm:t>
    </dgm:pt>
    <dgm:pt modelId="{8DB4593F-4226-463F-B341-CDB0728EB04E}" type="pres">
      <dgm:prSet presAssocID="{1E3A2523-490A-4494-8C0C-5EBBCFC10399}" presName="parTrans" presStyleLbl="bgSibTrans2D1" presStyleIdx="0" presStyleCnt="2"/>
      <dgm:spPr/>
      <dgm:t>
        <a:bodyPr/>
        <a:lstStyle/>
        <a:p>
          <a:endParaRPr lang="en-US"/>
        </a:p>
      </dgm:t>
    </dgm:pt>
    <dgm:pt modelId="{8786492B-BD8E-4645-8660-077F33C835C5}" type="pres">
      <dgm:prSet presAssocID="{C40EE969-7FE8-49F0-A08D-F761CEBDA815}" presName="node" presStyleLbl="node1" presStyleIdx="0" presStyleCnt="2">
        <dgm:presLayoutVars>
          <dgm:bulletEnabled val="1"/>
        </dgm:presLayoutVars>
      </dgm:prSet>
      <dgm:spPr/>
      <dgm:t>
        <a:bodyPr/>
        <a:lstStyle/>
        <a:p>
          <a:endParaRPr lang="en-GB"/>
        </a:p>
      </dgm:t>
    </dgm:pt>
    <dgm:pt modelId="{29AD02F9-E548-448A-B15E-125FA8A10925}" type="pres">
      <dgm:prSet presAssocID="{698C074D-CBFE-47D8-A1A5-D3A8C424A554}" presName="parTrans" presStyleLbl="bgSibTrans2D1" presStyleIdx="1" presStyleCnt="2"/>
      <dgm:spPr/>
      <dgm:t>
        <a:bodyPr/>
        <a:lstStyle/>
        <a:p>
          <a:endParaRPr lang="en-US"/>
        </a:p>
      </dgm:t>
    </dgm:pt>
    <dgm:pt modelId="{19934D1C-F5F0-4E1E-8BAA-152E73F663FE}" type="pres">
      <dgm:prSet presAssocID="{D85352C7-CA23-436A-88CE-AE9667B98D2D}" presName="node" presStyleLbl="node1" presStyleIdx="1" presStyleCnt="2">
        <dgm:presLayoutVars>
          <dgm:bulletEnabled val="1"/>
        </dgm:presLayoutVars>
      </dgm:prSet>
      <dgm:spPr/>
      <dgm:t>
        <a:bodyPr/>
        <a:lstStyle/>
        <a:p>
          <a:endParaRPr lang="en-GB"/>
        </a:p>
      </dgm:t>
    </dgm:pt>
  </dgm:ptLst>
  <dgm:cxnLst>
    <dgm:cxn modelId="{7DC6A7C8-49F6-47BF-9182-0B9A88824775}" srcId="{B2BAE8A6-3658-44B0-9FC2-A6D7D7C6556C}" destId="{A66AE4A1-6AB1-4427-8B85-869983307E94}" srcOrd="0" destOrd="0" parTransId="{22AA9E72-AFF8-497E-BB8E-7B080E1DAE91}" sibTransId="{611828D0-4536-4262-8D27-98A891CA4C3D}"/>
    <dgm:cxn modelId="{35BCE07D-DFD6-4F8B-BD74-927F4A4BB8BD}" type="presOf" srcId="{D85352C7-CA23-436A-88CE-AE9667B98D2D}" destId="{19934D1C-F5F0-4E1E-8BAA-152E73F663FE}" srcOrd="0" destOrd="0" presId="urn:microsoft.com/office/officeart/2005/8/layout/radial4"/>
    <dgm:cxn modelId="{6054392C-2D5F-43CB-88A7-4C1B1260C4DF}" srcId="{A66AE4A1-6AB1-4427-8B85-869983307E94}" destId="{D85352C7-CA23-436A-88CE-AE9667B98D2D}" srcOrd="1" destOrd="0" parTransId="{698C074D-CBFE-47D8-A1A5-D3A8C424A554}" sibTransId="{BC393837-C466-445C-AFBC-DECE9C336E86}"/>
    <dgm:cxn modelId="{36C319D7-B063-4920-BB6D-DD03CC49C5D4}" type="presOf" srcId="{A66AE4A1-6AB1-4427-8B85-869983307E94}" destId="{6B4A8956-1651-4E4C-8656-A5C8317DB4FB}" srcOrd="0" destOrd="0" presId="urn:microsoft.com/office/officeart/2005/8/layout/radial4"/>
    <dgm:cxn modelId="{3AEF5352-1796-4CE2-95CF-1797AAF8975D}" srcId="{A66AE4A1-6AB1-4427-8B85-869983307E94}" destId="{C40EE969-7FE8-49F0-A08D-F761CEBDA815}" srcOrd="0" destOrd="0" parTransId="{1E3A2523-490A-4494-8C0C-5EBBCFC10399}" sibTransId="{155845CC-CF47-4164-A661-850BAC8D38F7}"/>
    <dgm:cxn modelId="{C2A34BB4-7953-4ECE-9545-77D155286CDD}" type="presOf" srcId="{B2BAE8A6-3658-44B0-9FC2-A6D7D7C6556C}" destId="{AC9879A8-5552-4377-AF19-C122A2F576E2}" srcOrd="0" destOrd="0" presId="urn:microsoft.com/office/officeart/2005/8/layout/radial4"/>
    <dgm:cxn modelId="{565DD743-27BA-44AF-A08F-826CBC2DF272}" type="presOf" srcId="{698C074D-CBFE-47D8-A1A5-D3A8C424A554}" destId="{29AD02F9-E548-448A-B15E-125FA8A10925}" srcOrd="0" destOrd="0" presId="urn:microsoft.com/office/officeart/2005/8/layout/radial4"/>
    <dgm:cxn modelId="{2666EC29-96C8-4EA8-983B-3244B109AF66}" type="presOf" srcId="{1E3A2523-490A-4494-8C0C-5EBBCFC10399}" destId="{8DB4593F-4226-463F-B341-CDB0728EB04E}" srcOrd="0" destOrd="0" presId="urn:microsoft.com/office/officeart/2005/8/layout/radial4"/>
    <dgm:cxn modelId="{0E3DD7FF-8FB0-4B68-9886-ED7C49814C32}" type="presOf" srcId="{C40EE969-7FE8-49F0-A08D-F761CEBDA815}" destId="{8786492B-BD8E-4645-8660-077F33C835C5}" srcOrd="0" destOrd="0" presId="urn:microsoft.com/office/officeart/2005/8/layout/radial4"/>
    <dgm:cxn modelId="{060C2564-BD7B-4323-851F-29EF6CDD21F9}" type="presParOf" srcId="{AC9879A8-5552-4377-AF19-C122A2F576E2}" destId="{6B4A8956-1651-4E4C-8656-A5C8317DB4FB}" srcOrd="0" destOrd="0" presId="urn:microsoft.com/office/officeart/2005/8/layout/radial4"/>
    <dgm:cxn modelId="{9A75668D-8BA3-4F83-8B8B-C46461D02362}" type="presParOf" srcId="{AC9879A8-5552-4377-AF19-C122A2F576E2}" destId="{8DB4593F-4226-463F-B341-CDB0728EB04E}" srcOrd="1" destOrd="0" presId="urn:microsoft.com/office/officeart/2005/8/layout/radial4"/>
    <dgm:cxn modelId="{3F148D75-9E9B-4C3E-9283-B448F35E4A70}" type="presParOf" srcId="{AC9879A8-5552-4377-AF19-C122A2F576E2}" destId="{8786492B-BD8E-4645-8660-077F33C835C5}" srcOrd="2" destOrd="0" presId="urn:microsoft.com/office/officeart/2005/8/layout/radial4"/>
    <dgm:cxn modelId="{11C9BF76-772B-4746-8B7B-3A6520094A76}" type="presParOf" srcId="{AC9879A8-5552-4377-AF19-C122A2F576E2}" destId="{29AD02F9-E548-448A-B15E-125FA8A10925}" srcOrd="3" destOrd="0" presId="urn:microsoft.com/office/officeart/2005/8/layout/radial4"/>
    <dgm:cxn modelId="{4D9A20BA-9D45-45DF-B560-DBEFC3D68416}" type="presParOf" srcId="{AC9879A8-5552-4377-AF19-C122A2F576E2}" destId="{19934D1C-F5F0-4E1E-8BAA-152E73F663FE}" srcOrd="4"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8443588-B92A-48A5-812B-0B81C254F59D}"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en-GB"/>
        </a:p>
      </dgm:t>
    </dgm:pt>
    <dgm:pt modelId="{118E7208-7DAF-40FE-AF1C-38E7FF115E67}">
      <dgm:prSet phldrT="[Text]">
        <dgm:style>
          <a:lnRef idx="3">
            <a:schemeClr val="lt1"/>
          </a:lnRef>
          <a:fillRef idx="1">
            <a:schemeClr val="accent3"/>
          </a:fillRef>
          <a:effectRef idx="1">
            <a:schemeClr val="accent3"/>
          </a:effectRef>
          <a:fontRef idx="minor">
            <a:schemeClr val="lt1"/>
          </a:fontRef>
        </dgm:style>
      </dgm:prSet>
      <dgm:spPr>
        <a:xfrm>
          <a:off x="2701379" y="1092"/>
          <a:ext cx="1749697" cy="1137303"/>
        </a:xfrm>
        <a:prstGeom prst="roundRect">
          <a:avLst/>
        </a:prstGeom>
        <a:solidFill>
          <a:srgbClr val="A5A5A5"/>
        </a:solidFill>
        <a:ln w="19050" cap="flat" cmpd="sng" algn="ctr">
          <a:solidFill>
            <a:sysClr val="window" lastClr="FFFFFF"/>
          </a:solidFill>
          <a:prstDash val="solid"/>
          <a:miter lim="800000"/>
        </a:ln>
        <a:effectLst/>
      </dgm:spPr>
      <dgm:t>
        <a:bodyPr/>
        <a:lstStyle/>
        <a:p>
          <a:r>
            <a:rPr lang="en-GB" dirty="0" smtClean="0">
              <a:solidFill>
                <a:sysClr val="window" lastClr="FFFFFF"/>
              </a:solidFill>
              <a:latin typeface="Calibri" panose="020F0502020204030204"/>
              <a:ea typeface="+mn-ea"/>
              <a:cs typeface="+mn-cs"/>
            </a:rPr>
            <a:t>Identification</a:t>
          </a:r>
          <a:endParaRPr lang="en-GB" dirty="0">
            <a:solidFill>
              <a:sysClr val="window" lastClr="FFFFFF"/>
            </a:solidFill>
            <a:latin typeface="Calibri" panose="020F0502020204030204"/>
            <a:ea typeface="+mn-ea"/>
            <a:cs typeface="+mn-cs"/>
          </a:endParaRPr>
        </a:p>
      </dgm:t>
    </dgm:pt>
    <dgm:pt modelId="{03CEE716-7A02-4D7F-91D4-94284D6D64AB}" type="parTrans" cxnId="{CA0CDD94-5AF8-4F9D-9FDC-005E0AFA9EF3}">
      <dgm:prSet/>
      <dgm:spPr/>
      <dgm:t>
        <a:bodyPr/>
        <a:lstStyle/>
        <a:p>
          <a:endParaRPr lang="en-GB"/>
        </a:p>
      </dgm:t>
    </dgm:pt>
    <dgm:pt modelId="{05A0C80C-C0FC-4495-8BB9-0347CCC98D0F}" type="sibTrans" cxnId="{CA0CDD94-5AF8-4F9D-9FDC-005E0AFA9EF3}">
      <dgm:prSet/>
      <dgm:spPr>
        <a:xfrm>
          <a:off x="1697916" y="569858"/>
          <a:ext cx="3757055" cy="3757055"/>
        </a:xfrm>
        <a:custGeom>
          <a:avLst/>
          <a:gdLst/>
          <a:ahLst/>
          <a:cxnLst/>
          <a:rect l="0" t="0" r="0" b="0"/>
          <a:pathLst>
            <a:path>
              <a:moveTo>
                <a:pt x="2765531" y="222601"/>
              </a:moveTo>
              <a:arcTo wR="1878527" hR="1878527" stAng="17890555" swAng="2575358"/>
            </a:path>
          </a:pathLst>
        </a:custGeom>
        <a:noFill/>
        <a:ln w="6350" cap="flat" cmpd="sng" algn="ctr">
          <a:solidFill>
            <a:srgbClr val="5B9BD5">
              <a:hueOff val="0"/>
              <a:satOff val="0"/>
              <a:lumOff val="0"/>
              <a:alphaOff val="0"/>
            </a:srgbClr>
          </a:solidFill>
          <a:prstDash val="solid"/>
          <a:miter lim="800000"/>
        </a:ln>
        <a:effectLst/>
      </dgm:spPr>
      <dgm:t>
        <a:bodyPr/>
        <a:lstStyle/>
        <a:p>
          <a:endParaRPr lang="en-GB"/>
        </a:p>
      </dgm:t>
    </dgm:pt>
    <dgm:pt modelId="{107EA4F4-BE95-43F3-BCE4-683BF1B36C6B}">
      <dgm:prSet phldrT="[Text]">
        <dgm:style>
          <a:lnRef idx="3">
            <a:schemeClr val="lt1"/>
          </a:lnRef>
          <a:fillRef idx="1">
            <a:schemeClr val="accent3"/>
          </a:fillRef>
          <a:effectRef idx="1">
            <a:schemeClr val="accent3"/>
          </a:effectRef>
          <a:fontRef idx="minor">
            <a:schemeClr val="lt1"/>
          </a:fontRef>
        </dgm:style>
      </dgm:prSet>
      <dgm:spPr>
        <a:xfrm>
          <a:off x="4579889" y="1853120"/>
          <a:ext cx="1749697" cy="1137303"/>
        </a:xfrm>
        <a:prstGeom prst="roundRect">
          <a:avLst/>
        </a:prstGeom>
        <a:solidFill>
          <a:srgbClr val="A5A5A5"/>
        </a:solidFill>
        <a:ln w="19050" cap="flat" cmpd="sng" algn="ctr">
          <a:solidFill>
            <a:sysClr val="window" lastClr="FFFFFF"/>
          </a:solidFill>
          <a:prstDash val="solid"/>
          <a:miter lim="800000"/>
        </a:ln>
        <a:effectLst/>
      </dgm:spPr>
      <dgm:t>
        <a:bodyPr/>
        <a:lstStyle/>
        <a:p>
          <a:r>
            <a:rPr lang="en-GB" dirty="0" smtClean="0">
              <a:solidFill>
                <a:sysClr val="window" lastClr="FFFFFF"/>
              </a:solidFill>
              <a:latin typeface="Calibri" panose="020F0502020204030204"/>
              <a:ea typeface="+mn-ea"/>
              <a:cs typeface="+mn-cs"/>
            </a:rPr>
            <a:t>Assessment</a:t>
          </a:r>
        </a:p>
      </dgm:t>
    </dgm:pt>
    <dgm:pt modelId="{D6F9C14F-2BBF-4407-89BD-F82603518908}" type="parTrans" cxnId="{00CB1BA2-E532-489B-8818-518A168B45F5}">
      <dgm:prSet/>
      <dgm:spPr/>
      <dgm:t>
        <a:bodyPr/>
        <a:lstStyle/>
        <a:p>
          <a:endParaRPr lang="en-GB"/>
        </a:p>
      </dgm:t>
    </dgm:pt>
    <dgm:pt modelId="{7481E68F-D80A-406A-88B8-105F0BB555E3}" type="sibTrans" cxnId="{00CB1BA2-E532-489B-8818-518A168B45F5}">
      <dgm:prSet/>
      <dgm:spPr>
        <a:xfrm>
          <a:off x="1697910" y="569633"/>
          <a:ext cx="3757055" cy="3757055"/>
        </a:xfrm>
        <a:custGeom>
          <a:avLst/>
          <a:gdLst/>
          <a:ahLst/>
          <a:cxnLst/>
          <a:rect l="0" t="0" r="0" b="0"/>
          <a:pathLst>
            <a:path>
              <a:moveTo>
                <a:pt x="3672842" y="2434676"/>
              </a:moveTo>
              <a:arcTo wR="1878527" hR="1878527" stAng="1033251" swAng="2675239"/>
            </a:path>
          </a:pathLst>
        </a:custGeom>
        <a:noFill/>
        <a:ln w="6350" cap="flat" cmpd="sng" algn="ctr">
          <a:solidFill>
            <a:srgbClr val="5B9BD5">
              <a:hueOff val="0"/>
              <a:satOff val="0"/>
              <a:lumOff val="0"/>
              <a:alphaOff val="0"/>
            </a:srgbClr>
          </a:solidFill>
          <a:prstDash val="solid"/>
          <a:miter lim="800000"/>
        </a:ln>
        <a:effectLst/>
      </dgm:spPr>
      <dgm:t>
        <a:bodyPr/>
        <a:lstStyle/>
        <a:p>
          <a:endParaRPr lang="en-GB"/>
        </a:p>
      </dgm:t>
    </dgm:pt>
    <dgm:pt modelId="{5A8181D0-172A-4A88-B9F4-6590DD8DA1F3}">
      <dgm:prSet phldrT="[Text]">
        <dgm:style>
          <a:lnRef idx="3">
            <a:schemeClr val="lt1"/>
          </a:lnRef>
          <a:fillRef idx="1">
            <a:schemeClr val="accent3"/>
          </a:fillRef>
          <a:effectRef idx="1">
            <a:schemeClr val="accent3"/>
          </a:effectRef>
          <a:fontRef idx="minor">
            <a:schemeClr val="lt1"/>
          </a:fontRef>
        </dgm:style>
      </dgm:prSet>
      <dgm:spPr>
        <a:xfrm>
          <a:off x="2701379" y="3758147"/>
          <a:ext cx="1749697" cy="1137303"/>
        </a:xfrm>
        <a:prstGeom prst="roundRect">
          <a:avLst/>
        </a:prstGeom>
        <a:solidFill>
          <a:srgbClr val="A5A5A5"/>
        </a:solidFill>
        <a:ln w="19050" cap="flat" cmpd="sng" algn="ctr">
          <a:solidFill>
            <a:sysClr val="window" lastClr="FFFFFF"/>
          </a:solidFill>
          <a:prstDash val="solid"/>
          <a:miter lim="800000"/>
        </a:ln>
        <a:effectLst/>
      </dgm:spPr>
      <dgm:t>
        <a:bodyPr/>
        <a:lstStyle/>
        <a:p>
          <a:r>
            <a:rPr lang="en-GB" dirty="0" smtClean="0">
              <a:solidFill>
                <a:sysClr val="window" lastClr="FFFFFF"/>
              </a:solidFill>
              <a:latin typeface="Calibri" panose="020F0502020204030204"/>
              <a:ea typeface="+mn-ea"/>
              <a:cs typeface="+mn-cs"/>
            </a:rPr>
            <a:t>Management</a:t>
          </a:r>
          <a:endParaRPr lang="en-GB" dirty="0">
            <a:solidFill>
              <a:sysClr val="window" lastClr="FFFFFF"/>
            </a:solidFill>
            <a:latin typeface="Calibri" panose="020F0502020204030204"/>
            <a:ea typeface="+mn-ea"/>
            <a:cs typeface="+mn-cs"/>
          </a:endParaRPr>
        </a:p>
      </dgm:t>
    </dgm:pt>
    <dgm:pt modelId="{A4B9D5A6-A054-4C56-B5E3-21530766DCDB}" type="parTrans" cxnId="{E828ADE0-F3F3-4521-BD02-54CBEB0DAB6B}">
      <dgm:prSet/>
      <dgm:spPr/>
      <dgm:t>
        <a:bodyPr/>
        <a:lstStyle/>
        <a:p>
          <a:endParaRPr lang="en-GB"/>
        </a:p>
      </dgm:t>
    </dgm:pt>
    <dgm:pt modelId="{D4C59498-727F-4EDE-BC7D-7A662898DB0F}" type="sibTrans" cxnId="{E828ADE0-F3F3-4521-BD02-54CBEB0DAB6B}">
      <dgm:prSet/>
      <dgm:spPr>
        <a:xfrm>
          <a:off x="1697700" y="569744"/>
          <a:ext cx="3757055" cy="3757055"/>
        </a:xfrm>
        <a:custGeom>
          <a:avLst/>
          <a:gdLst/>
          <a:ahLst/>
          <a:cxnLst/>
          <a:rect l="0" t="0" r="0" b="0"/>
          <a:pathLst>
            <a:path>
              <a:moveTo>
                <a:pt x="991081" y="3534216"/>
              </a:moveTo>
              <a:arcTo wR="1878527" hR="1878527" stAng="7091473" swAng="2625193"/>
            </a:path>
          </a:pathLst>
        </a:custGeom>
        <a:noFill/>
        <a:ln w="6350" cap="flat" cmpd="sng" algn="ctr">
          <a:solidFill>
            <a:srgbClr val="5B9BD5">
              <a:hueOff val="0"/>
              <a:satOff val="0"/>
              <a:lumOff val="0"/>
              <a:alphaOff val="0"/>
            </a:srgbClr>
          </a:solidFill>
          <a:prstDash val="solid"/>
          <a:miter lim="800000"/>
        </a:ln>
        <a:effectLst/>
      </dgm:spPr>
      <dgm:t>
        <a:bodyPr/>
        <a:lstStyle/>
        <a:p>
          <a:endParaRPr lang="en-GB"/>
        </a:p>
      </dgm:t>
    </dgm:pt>
    <dgm:pt modelId="{56D5A78E-070F-41CE-8BD1-32929065DB10}">
      <dgm:prSet phldrT="[Text]">
        <dgm:style>
          <a:lnRef idx="3">
            <a:schemeClr val="lt1"/>
          </a:lnRef>
          <a:fillRef idx="1">
            <a:schemeClr val="accent3"/>
          </a:fillRef>
          <a:effectRef idx="1">
            <a:schemeClr val="accent3"/>
          </a:effectRef>
          <a:fontRef idx="minor">
            <a:schemeClr val="lt1"/>
          </a:fontRef>
        </dgm:style>
      </dgm:prSet>
      <dgm:spPr>
        <a:xfrm>
          <a:off x="822851" y="1879620"/>
          <a:ext cx="1749697" cy="1137303"/>
        </a:xfrm>
        <a:prstGeom prst="roundRect">
          <a:avLst/>
        </a:prstGeom>
        <a:solidFill>
          <a:srgbClr val="A5A5A5"/>
        </a:solidFill>
        <a:ln w="19050" cap="flat" cmpd="sng" algn="ctr">
          <a:solidFill>
            <a:sysClr val="window" lastClr="FFFFFF"/>
          </a:solidFill>
          <a:prstDash val="solid"/>
          <a:miter lim="800000"/>
        </a:ln>
        <a:effectLst/>
      </dgm:spPr>
      <dgm:t>
        <a:bodyPr/>
        <a:lstStyle/>
        <a:p>
          <a:r>
            <a:rPr lang="en-GB" dirty="0" smtClean="0">
              <a:solidFill>
                <a:sysClr val="window" lastClr="FFFFFF"/>
              </a:solidFill>
              <a:latin typeface="Calibri" panose="020F0502020204030204"/>
              <a:ea typeface="+mn-ea"/>
              <a:cs typeface="+mn-cs"/>
            </a:rPr>
            <a:t>Review</a:t>
          </a:r>
          <a:endParaRPr lang="en-GB" dirty="0">
            <a:solidFill>
              <a:sysClr val="window" lastClr="FFFFFF"/>
            </a:solidFill>
            <a:latin typeface="Calibri" panose="020F0502020204030204"/>
            <a:ea typeface="+mn-ea"/>
            <a:cs typeface="+mn-cs"/>
          </a:endParaRPr>
        </a:p>
      </dgm:t>
    </dgm:pt>
    <dgm:pt modelId="{2FD8CF31-E4D8-49AF-91AA-EC00DF260DD1}" type="parTrans" cxnId="{7B4A1A5A-72B0-411C-8C74-AA3987D45F23}">
      <dgm:prSet/>
      <dgm:spPr/>
      <dgm:t>
        <a:bodyPr/>
        <a:lstStyle/>
        <a:p>
          <a:endParaRPr lang="en-GB"/>
        </a:p>
      </dgm:t>
    </dgm:pt>
    <dgm:pt modelId="{2BC2E326-7566-4BDC-AEF0-96B723CCD605}" type="sibTrans" cxnId="{7B4A1A5A-72B0-411C-8C74-AA3987D45F23}">
      <dgm:prSet/>
      <dgm:spPr>
        <a:xfrm>
          <a:off x="1697700" y="569744"/>
          <a:ext cx="3757055" cy="3757055"/>
        </a:xfrm>
        <a:custGeom>
          <a:avLst/>
          <a:gdLst/>
          <a:ahLst/>
          <a:cxnLst/>
          <a:rect l="0" t="0" r="0" b="0"/>
          <a:pathLst>
            <a:path>
              <a:moveTo>
                <a:pt x="92505" y="1296298"/>
              </a:moveTo>
              <a:arcTo wR="1878527" hR="1878527" stAng="11883334" swAng="2625193"/>
            </a:path>
          </a:pathLst>
        </a:custGeom>
        <a:noFill/>
        <a:ln w="6350" cap="flat" cmpd="sng" algn="ctr">
          <a:solidFill>
            <a:srgbClr val="5B9BD5">
              <a:hueOff val="0"/>
              <a:satOff val="0"/>
              <a:lumOff val="0"/>
              <a:alphaOff val="0"/>
            </a:srgbClr>
          </a:solidFill>
          <a:prstDash val="solid"/>
          <a:miter lim="800000"/>
        </a:ln>
        <a:effectLst/>
      </dgm:spPr>
      <dgm:t>
        <a:bodyPr/>
        <a:lstStyle/>
        <a:p>
          <a:endParaRPr lang="en-GB"/>
        </a:p>
      </dgm:t>
    </dgm:pt>
    <dgm:pt modelId="{5BBD996D-9AB0-47DA-AF06-2DFB6886DB07}" type="pres">
      <dgm:prSet presAssocID="{48443588-B92A-48A5-812B-0B81C254F59D}" presName="cycle" presStyleCnt="0">
        <dgm:presLayoutVars>
          <dgm:dir/>
          <dgm:resizeHandles val="exact"/>
        </dgm:presLayoutVars>
      </dgm:prSet>
      <dgm:spPr/>
      <dgm:t>
        <a:bodyPr/>
        <a:lstStyle/>
        <a:p>
          <a:endParaRPr lang="en-GB"/>
        </a:p>
      </dgm:t>
    </dgm:pt>
    <dgm:pt modelId="{3FC11EEF-B21C-4921-A2E9-74890A2C2BA5}" type="pres">
      <dgm:prSet presAssocID="{118E7208-7DAF-40FE-AF1C-38E7FF115E67}" presName="node" presStyleLbl="node1" presStyleIdx="0" presStyleCnt="4">
        <dgm:presLayoutVars>
          <dgm:bulletEnabled val="1"/>
        </dgm:presLayoutVars>
      </dgm:prSet>
      <dgm:spPr/>
      <dgm:t>
        <a:bodyPr/>
        <a:lstStyle/>
        <a:p>
          <a:endParaRPr lang="en-GB"/>
        </a:p>
      </dgm:t>
    </dgm:pt>
    <dgm:pt modelId="{C47E08FF-CB98-454C-A4BD-182E081BA301}" type="pres">
      <dgm:prSet presAssocID="{118E7208-7DAF-40FE-AF1C-38E7FF115E67}" presName="spNode" presStyleCnt="0"/>
      <dgm:spPr/>
    </dgm:pt>
    <dgm:pt modelId="{61A3628F-1C5E-40A8-AE8A-2684612F8C4F}" type="pres">
      <dgm:prSet presAssocID="{05A0C80C-C0FC-4495-8BB9-0347CCC98D0F}" presName="sibTrans" presStyleLbl="sibTrans1D1" presStyleIdx="0" presStyleCnt="4"/>
      <dgm:spPr/>
      <dgm:t>
        <a:bodyPr/>
        <a:lstStyle/>
        <a:p>
          <a:endParaRPr lang="en-GB"/>
        </a:p>
      </dgm:t>
    </dgm:pt>
    <dgm:pt modelId="{DBAFC486-FC7D-4CE8-BBD0-320D38E48073}" type="pres">
      <dgm:prSet presAssocID="{107EA4F4-BE95-43F3-BCE4-683BF1B36C6B}" presName="node" presStyleLbl="node1" presStyleIdx="1" presStyleCnt="4" custRadScaleRad="100009" custRadScaleInc="-2694">
        <dgm:presLayoutVars>
          <dgm:bulletEnabled val="1"/>
        </dgm:presLayoutVars>
      </dgm:prSet>
      <dgm:spPr/>
      <dgm:t>
        <a:bodyPr/>
        <a:lstStyle/>
        <a:p>
          <a:endParaRPr lang="en-GB"/>
        </a:p>
      </dgm:t>
    </dgm:pt>
    <dgm:pt modelId="{95677816-C772-4369-8196-DB232F6C594E}" type="pres">
      <dgm:prSet presAssocID="{107EA4F4-BE95-43F3-BCE4-683BF1B36C6B}" presName="spNode" presStyleCnt="0"/>
      <dgm:spPr/>
    </dgm:pt>
    <dgm:pt modelId="{D100CDDF-F6ED-4972-8AA7-42E10F49DD4F}" type="pres">
      <dgm:prSet presAssocID="{7481E68F-D80A-406A-88B8-105F0BB555E3}" presName="sibTrans" presStyleLbl="sibTrans1D1" presStyleIdx="1" presStyleCnt="4"/>
      <dgm:spPr/>
      <dgm:t>
        <a:bodyPr/>
        <a:lstStyle/>
        <a:p>
          <a:endParaRPr lang="en-GB"/>
        </a:p>
      </dgm:t>
    </dgm:pt>
    <dgm:pt modelId="{C16B1F4E-A7B6-4E0A-9177-61E8451C9B31}" type="pres">
      <dgm:prSet presAssocID="{5A8181D0-172A-4A88-B9F4-6590DD8DA1F3}" presName="node" presStyleLbl="node1" presStyleIdx="2" presStyleCnt="4">
        <dgm:presLayoutVars>
          <dgm:bulletEnabled val="1"/>
        </dgm:presLayoutVars>
      </dgm:prSet>
      <dgm:spPr/>
      <dgm:t>
        <a:bodyPr/>
        <a:lstStyle/>
        <a:p>
          <a:endParaRPr lang="en-GB"/>
        </a:p>
      </dgm:t>
    </dgm:pt>
    <dgm:pt modelId="{39A448D1-027B-4AD5-8EC0-D87BFE23F819}" type="pres">
      <dgm:prSet presAssocID="{5A8181D0-172A-4A88-B9F4-6590DD8DA1F3}" presName="spNode" presStyleCnt="0"/>
      <dgm:spPr/>
    </dgm:pt>
    <dgm:pt modelId="{8812BC83-659D-4368-B99B-E72BBD4E5316}" type="pres">
      <dgm:prSet presAssocID="{D4C59498-727F-4EDE-BC7D-7A662898DB0F}" presName="sibTrans" presStyleLbl="sibTrans1D1" presStyleIdx="2" presStyleCnt="4"/>
      <dgm:spPr/>
      <dgm:t>
        <a:bodyPr/>
        <a:lstStyle/>
        <a:p>
          <a:endParaRPr lang="en-GB"/>
        </a:p>
      </dgm:t>
    </dgm:pt>
    <dgm:pt modelId="{A516A956-0ED9-4E35-8CD1-7DC3EF3DC781}" type="pres">
      <dgm:prSet presAssocID="{56D5A78E-070F-41CE-8BD1-32929065DB10}" presName="node" presStyleLbl="node1" presStyleIdx="3" presStyleCnt="4">
        <dgm:presLayoutVars>
          <dgm:bulletEnabled val="1"/>
        </dgm:presLayoutVars>
      </dgm:prSet>
      <dgm:spPr/>
      <dgm:t>
        <a:bodyPr/>
        <a:lstStyle/>
        <a:p>
          <a:endParaRPr lang="en-GB"/>
        </a:p>
      </dgm:t>
    </dgm:pt>
    <dgm:pt modelId="{DAA53E0B-1B85-4DC0-AC38-51AB9C2D4A0E}" type="pres">
      <dgm:prSet presAssocID="{56D5A78E-070F-41CE-8BD1-32929065DB10}" presName="spNode" presStyleCnt="0"/>
      <dgm:spPr/>
    </dgm:pt>
    <dgm:pt modelId="{B01557C5-6309-4C2E-A550-9EFB51064960}" type="pres">
      <dgm:prSet presAssocID="{2BC2E326-7566-4BDC-AEF0-96B723CCD605}" presName="sibTrans" presStyleLbl="sibTrans1D1" presStyleIdx="3" presStyleCnt="4"/>
      <dgm:spPr/>
      <dgm:t>
        <a:bodyPr/>
        <a:lstStyle/>
        <a:p>
          <a:endParaRPr lang="en-GB"/>
        </a:p>
      </dgm:t>
    </dgm:pt>
  </dgm:ptLst>
  <dgm:cxnLst>
    <dgm:cxn modelId="{ABEF2411-5E8C-4EC4-B290-D80E573D74F1}" type="presOf" srcId="{D4C59498-727F-4EDE-BC7D-7A662898DB0F}" destId="{8812BC83-659D-4368-B99B-E72BBD4E5316}" srcOrd="0" destOrd="0" presId="urn:microsoft.com/office/officeart/2005/8/layout/cycle6"/>
    <dgm:cxn modelId="{A281706D-84EB-4288-B608-27BCFF16C8ED}" type="presOf" srcId="{5A8181D0-172A-4A88-B9F4-6590DD8DA1F3}" destId="{C16B1F4E-A7B6-4E0A-9177-61E8451C9B31}" srcOrd="0" destOrd="0" presId="urn:microsoft.com/office/officeart/2005/8/layout/cycle6"/>
    <dgm:cxn modelId="{4276BE3D-ECDC-4C2E-B065-78465194B3BA}" type="presOf" srcId="{05A0C80C-C0FC-4495-8BB9-0347CCC98D0F}" destId="{61A3628F-1C5E-40A8-AE8A-2684612F8C4F}" srcOrd="0" destOrd="0" presId="urn:microsoft.com/office/officeart/2005/8/layout/cycle6"/>
    <dgm:cxn modelId="{00CB1BA2-E532-489B-8818-518A168B45F5}" srcId="{48443588-B92A-48A5-812B-0B81C254F59D}" destId="{107EA4F4-BE95-43F3-BCE4-683BF1B36C6B}" srcOrd="1" destOrd="0" parTransId="{D6F9C14F-2BBF-4407-89BD-F82603518908}" sibTransId="{7481E68F-D80A-406A-88B8-105F0BB555E3}"/>
    <dgm:cxn modelId="{3CD67836-7862-4204-B7B4-75E3EE2B2A63}" type="presOf" srcId="{48443588-B92A-48A5-812B-0B81C254F59D}" destId="{5BBD996D-9AB0-47DA-AF06-2DFB6886DB07}" srcOrd="0" destOrd="0" presId="urn:microsoft.com/office/officeart/2005/8/layout/cycle6"/>
    <dgm:cxn modelId="{4D85FF36-5EE2-423D-8BFD-791C45417EF8}" type="presOf" srcId="{2BC2E326-7566-4BDC-AEF0-96B723CCD605}" destId="{B01557C5-6309-4C2E-A550-9EFB51064960}" srcOrd="0" destOrd="0" presId="urn:microsoft.com/office/officeart/2005/8/layout/cycle6"/>
    <dgm:cxn modelId="{CE1DF116-39A7-4934-9B8F-A8E373DC3AA3}" type="presOf" srcId="{118E7208-7DAF-40FE-AF1C-38E7FF115E67}" destId="{3FC11EEF-B21C-4921-A2E9-74890A2C2BA5}" srcOrd="0" destOrd="0" presId="urn:microsoft.com/office/officeart/2005/8/layout/cycle6"/>
    <dgm:cxn modelId="{CA0CDD94-5AF8-4F9D-9FDC-005E0AFA9EF3}" srcId="{48443588-B92A-48A5-812B-0B81C254F59D}" destId="{118E7208-7DAF-40FE-AF1C-38E7FF115E67}" srcOrd="0" destOrd="0" parTransId="{03CEE716-7A02-4D7F-91D4-94284D6D64AB}" sibTransId="{05A0C80C-C0FC-4495-8BB9-0347CCC98D0F}"/>
    <dgm:cxn modelId="{26A7EB89-852A-48B1-B61D-6816BD22F889}" type="presOf" srcId="{56D5A78E-070F-41CE-8BD1-32929065DB10}" destId="{A516A956-0ED9-4E35-8CD1-7DC3EF3DC781}" srcOrd="0" destOrd="0" presId="urn:microsoft.com/office/officeart/2005/8/layout/cycle6"/>
    <dgm:cxn modelId="{E828ADE0-F3F3-4521-BD02-54CBEB0DAB6B}" srcId="{48443588-B92A-48A5-812B-0B81C254F59D}" destId="{5A8181D0-172A-4A88-B9F4-6590DD8DA1F3}" srcOrd="2" destOrd="0" parTransId="{A4B9D5A6-A054-4C56-B5E3-21530766DCDB}" sibTransId="{D4C59498-727F-4EDE-BC7D-7A662898DB0F}"/>
    <dgm:cxn modelId="{4B9EF6EC-50EA-4C84-A5C8-7F8498631F30}" type="presOf" srcId="{7481E68F-D80A-406A-88B8-105F0BB555E3}" destId="{D100CDDF-F6ED-4972-8AA7-42E10F49DD4F}" srcOrd="0" destOrd="0" presId="urn:microsoft.com/office/officeart/2005/8/layout/cycle6"/>
    <dgm:cxn modelId="{7B4A1A5A-72B0-411C-8C74-AA3987D45F23}" srcId="{48443588-B92A-48A5-812B-0B81C254F59D}" destId="{56D5A78E-070F-41CE-8BD1-32929065DB10}" srcOrd="3" destOrd="0" parTransId="{2FD8CF31-E4D8-49AF-91AA-EC00DF260DD1}" sibTransId="{2BC2E326-7566-4BDC-AEF0-96B723CCD605}"/>
    <dgm:cxn modelId="{CDB63CD3-FDAC-4319-8927-7DD421B3CC20}" type="presOf" srcId="{107EA4F4-BE95-43F3-BCE4-683BF1B36C6B}" destId="{DBAFC486-FC7D-4CE8-BBD0-320D38E48073}" srcOrd="0" destOrd="0" presId="urn:microsoft.com/office/officeart/2005/8/layout/cycle6"/>
    <dgm:cxn modelId="{07863BA4-07E1-489D-95A9-83E691A2D038}" type="presParOf" srcId="{5BBD996D-9AB0-47DA-AF06-2DFB6886DB07}" destId="{3FC11EEF-B21C-4921-A2E9-74890A2C2BA5}" srcOrd="0" destOrd="0" presId="urn:microsoft.com/office/officeart/2005/8/layout/cycle6"/>
    <dgm:cxn modelId="{EFEACF6C-6F5E-4F36-95F7-16AB930E6A18}" type="presParOf" srcId="{5BBD996D-9AB0-47DA-AF06-2DFB6886DB07}" destId="{C47E08FF-CB98-454C-A4BD-182E081BA301}" srcOrd="1" destOrd="0" presId="urn:microsoft.com/office/officeart/2005/8/layout/cycle6"/>
    <dgm:cxn modelId="{39A5731A-0D3C-4283-AB88-14DD10BEF173}" type="presParOf" srcId="{5BBD996D-9AB0-47DA-AF06-2DFB6886DB07}" destId="{61A3628F-1C5E-40A8-AE8A-2684612F8C4F}" srcOrd="2" destOrd="0" presId="urn:microsoft.com/office/officeart/2005/8/layout/cycle6"/>
    <dgm:cxn modelId="{6CEE9BBE-B228-4C09-8B26-C6BA5EAFB209}" type="presParOf" srcId="{5BBD996D-9AB0-47DA-AF06-2DFB6886DB07}" destId="{DBAFC486-FC7D-4CE8-BBD0-320D38E48073}" srcOrd="3" destOrd="0" presId="urn:microsoft.com/office/officeart/2005/8/layout/cycle6"/>
    <dgm:cxn modelId="{7A2ADDA3-C441-4729-B64F-5669F5C01C61}" type="presParOf" srcId="{5BBD996D-9AB0-47DA-AF06-2DFB6886DB07}" destId="{95677816-C772-4369-8196-DB232F6C594E}" srcOrd="4" destOrd="0" presId="urn:microsoft.com/office/officeart/2005/8/layout/cycle6"/>
    <dgm:cxn modelId="{A6FC3436-8CF6-487E-A024-E78C9F803DBD}" type="presParOf" srcId="{5BBD996D-9AB0-47DA-AF06-2DFB6886DB07}" destId="{D100CDDF-F6ED-4972-8AA7-42E10F49DD4F}" srcOrd="5" destOrd="0" presId="urn:microsoft.com/office/officeart/2005/8/layout/cycle6"/>
    <dgm:cxn modelId="{AD380287-53A6-4858-B1BC-4E4D0EF35C70}" type="presParOf" srcId="{5BBD996D-9AB0-47DA-AF06-2DFB6886DB07}" destId="{C16B1F4E-A7B6-4E0A-9177-61E8451C9B31}" srcOrd="6" destOrd="0" presId="urn:microsoft.com/office/officeart/2005/8/layout/cycle6"/>
    <dgm:cxn modelId="{4755620D-1768-424F-B356-8DD75CF4DA3D}" type="presParOf" srcId="{5BBD996D-9AB0-47DA-AF06-2DFB6886DB07}" destId="{39A448D1-027B-4AD5-8EC0-D87BFE23F819}" srcOrd="7" destOrd="0" presId="urn:microsoft.com/office/officeart/2005/8/layout/cycle6"/>
    <dgm:cxn modelId="{4F043F54-A908-4C72-BDE0-4342568656A1}" type="presParOf" srcId="{5BBD996D-9AB0-47DA-AF06-2DFB6886DB07}" destId="{8812BC83-659D-4368-B99B-E72BBD4E5316}" srcOrd="8" destOrd="0" presId="urn:microsoft.com/office/officeart/2005/8/layout/cycle6"/>
    <dgm:cxn modelId="{30BB72D4-9385-4D35-A0CD-F78C60B73CC5}" type="presParOf" srcId="{5BBD996D-9AB0-47DA-AF06-2DFB6886DB07}" destId="{A516A956-0ED9-4E35-8CD1-7DC3EF3DC781}" srcOrd="9" destOrd="0" presId="urn:microsoft.com/office/officeart/2005/8/layout/cycle6"/>
    <dgm:cxn modelId="{2A533F24-F1FC-4CAD-92C7-02C21AF54D6B}" type="presParOf" srcId="{5BBD996D-9AB0-47DA-AF06-2DFB6886DB07}" destId="{DAA53E0B-1B85-4DC0-AC38-51AB9C2D4A0E}" srcOrd="10" destOrd="0" presId="urn:microsoft.com/office/officeart/2005/8/layout/cycle6"/>
    <dgm:cxn modelId="{874E8095-F250-42AF-9AC6-0ADFB829FF81}" type="presParOf" srcId="{5BBD996D-9AB0-47DA-AF06-2DFB6886DB07}" destId="{B01557C5-6309-4C2E-A550-9EFB51064960}" srcOrd="11"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4A8956-1651-4E4C-8656-A5C8317DB4FB}">
      <dsp:nvSpPr>
        <dsp:cNvPr id="0" name=""/>
        <dsp:cNvSpPr/>
      </dsp:nvSpPr>
      <dsp:spPr>
        <a:xfrm>
          <a:off x="3227870" y="2009487"/>
          <a:ext cx="2977305" cy="297730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en-US" sz="3100" kern="1200" dirty="0" smtClean="0"/>
            <a:t>Financial Transaction</a:t>
          </a:r>
          <a:endParaRPr lang="en-GB" sz="3100" kern="1200" dirty="0"/>
        </a:p>
      </dsp:txBody>
      <dsp:txXfrm>
        <a:off x="3663886" y="2445503"/>
        <a:ext cx="2105273" cy="2105273"/>
      </dsp:txXfrm>
    </dsp:sp>
    <dsp:sp modelId="{8DB4593F-4226-463F-B341-CDB0728EB04E}">
      <dsp:nvSpPr>
        <dsp:cNvPr id="0" name=""/>
        <dsp:cNvSpPr/>
      </dsp:nvSpPr>
      <dsp:spPr>
        <a:xfrm rot="12900000">
          <a:off x="1199185" y="1451440"/>
          <a:ext cx="2400523" cy="848532"/>
        </a:xfrm>
        <a:prstGeom prst="lef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786492B-BD8E-4645-8660-077F33C835C5}">
      <dsp:nvSpPr>
        <dsp:cNvPr id="0" name=""/>
        <dsp:cNvSpPr/>
      </dsp:nvSpPr>
      <dsp:spPr>
        <a:xfrm>
          <a:off x="2030" y="55888"/>
          <a:ext cx="2828440" cy="2262752"/>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kern="1200" dirty="0" smtClean="0"/>
            <a:t>Contractual Form of the Transaction – </a:t>
          </a:r>
          <a:r>
            <a:rPr lang="en-US" sz="2000" i="1" kern="1200" dirty="0" smtClean="0"/>
            <a:t>Underlying Shariah contract</a:t>
          </a:r>
          <a:endParaRPr lang="en-GB" sz="2000" i="1" kern="1200" dirty="0"/>
        </a:p>
      </dsp:txBody>
      <dsp:txXfrm>
        <a:off x="68304" y="122162"/>
        <a:ext cx="2695892" cy="2130204"/>
      </dsp:txXfrm>
    </dsp:sp>
    <dsp:sp modelId="{29AD02F9-E548-448A-B15E-125FA8A10925}">
      <dsp:nvSpPr>
        <dsp:cNvPr id="0" name=""/>
        <dsp:cNvSpPr/>
      </dsp:nvSpPr>
      <dsp:spPr>
        <a:xfrm rot="19500000">
          <a:off x="5833337" y="1451440"/>
          <a:ext cx="2400523" cy="848532"/>
        </a:xfrm>
        <a:prstGeom prst="lef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9934D1C-F5F0-4E1E-8BAA-152E73F663FE}">
      <dsp:nvSpPr>
        <dsp:cNvPr id="0" name=""/>
        <dsp:cNvSpPr/>
      </dsp:nvSpPr>
      <dsp:spPr>
        <a:xfrm>
          <a:off x="6602576" y="55888"/>
          <a:ext cx="2828440" cy="2262752"/>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55245" rIns="55245" bIns="55245" numCol="1" spcCol="1270" anchor="ctr" anchorCtr="0">
          <a:noAutofit/>
        </a:bodyPr>
        <a:lstStyle/>
        <a:p>
          <a:pPr lvl="0" algn="ctr" defTabSz="1289050">
            <a:lnSpc>
              <a:spcPct val="90000"/>
            </a:lnSpc>
            <a:spcBef>
              <a:spcPct val="0"/>
            </a:spcBef>
            <a:spcAft>
              <a:spcPct val="35000"/>
            </a:spcAft>
          </a:pPr>
          <a:r>
            <a:rPr lang="en-US" sz="2900" kern="1200" dirty="0" smtClean="0"/>
            <a:t>Legal Documentation </a:t>
          </a:r>
          <a:endParaRPr lang="en-GB" sz="2900" kern="1200" dirty="0"/>
        </a:p>
      </dsp:txBody>
      <dsp:txXfrm>
        <a:off x="6668850" y="122162"/>
        <a:ext cx="2695892" cy="21302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C11EEF-B21C-4921-A2E9-74890A2C2BA5}">
      <dsp:nvSpPr>
        <dsp:cNvPr id="0" name=""/>
        <dsp:cNvSpPr/>
      </dsp:nvSpPr>
      <dsp:spPr>
        <a:xfrm>
          <a:off x="2701379" y="1092"/>
          <a:ext cx="1749697" cy="1137303"/>
        </a:xfrm>
        <a:prstGeom prst="roundRect">
          <a:avLst/>
        </a:prstGeom>
        <a:solidFill>
          <a:srgbClr val="A5A5A5"/>
        </a:solidFill>
        <a:ln w="19050" cap="flat" cmpd="sng" algn="ctr">
          <a:solidFill>
            <a:sysClr val="window" lastClr="FFFFFF"/>
          </a:solidFill>
          <a:prstDash val="solid"/>
          <a:miter lim="800000"/>
        </a:ln>
        <a:effectLst/>
      </dsp:spPr>
      <dsp:style>
        <a:lnRef idx="3">
          <a:schemeClr val="lt1"/>
        </a:lnRef>
        <a:fillRef idx="1">
          <a:schemeClr val="accent3"/>
        </a:fillRef>
        <a:effectRef idx="1">
          <a:schemeClr val="accent3"/>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GB" sz="2100" kern="1200" dirty="0" smtClean="0">
              <a:solidFill>
                <a:sysClr val="window" lastClr="FFFFFF"/>
              </a:solidFill>
              <a:latin typeface="Calibri" panose="020F0502020204030204"/>
              <a:ea typeface="+mn-ea"/>
              <a:cs typeface="+mn-cs"/>
            </a:rPr>
            <a:t>Identification</a:t>
          </a:r>
          <a:endParaRPr lang="en-GB" sz="2100" kern="1200" dirty="0">
            <a:solidFill>
              <a:sysClr val="window" lastClr="FFFFFF"/>
            </a:solidFill>
            <a:latin typeface="Calibri" panose="020F0502020204030204"/>
            <a:ea typeface="+mn-ea"/>
            <a:cs typeface="+mn-cs"/>
          </a:endParaRPr>
        </a:p>
      </dsp:txBody>
      <dsp:txXfrm>
        <a:off x="2756898" y="56611"/>
        <a:ext cx="1638659" cy="1026265"/>
      </dsp:txXfrm>
    </dsp:sp>
    <dsp:sp modelId="{61A3628F-1C5E-40A8-AE8A-2684612F8C4F}">
      <dsp:nvSpPr>
        <dsp:cNvPr id="0" name=""/>
        <dsp:cNvSpPr/>
      </dsp:nvSpPr>
      <dsp:spPr>
        <a:xfrm>
          <a:off x="1697916" y="569858"/>
          <a:ext cx="3757055" cy="3757055"/>
        </a:xfrm>
        <a:custGeom>
          <a:avLst/>
          <a:gdLst/>
          <a:ahLst/>
          <a:cxnLst/>
          <a:rect l="0" t="0" r="0" b="0"/>
          <a:pathLst>
            <a:path>
              <a:moveTo>
                <a:pt x="2765531" y="222601"/>
              </a:moveTo>
              <a:arcTo wR="1878527" hR="1878527" stAng="17890555" swAng="2575358"/>
            </a:path>
          </a:pathLst>
        </a:custGeom>
        <a:noFill/>
        <a:ln w="6350" cap="flat" cmpd="sng" algn="ctr">
          <a:solidFill>
            <a:srgbClr val="5B9BD5">
              <a:hueOff val="0"/>
              <a:satOff val="0"/>
              <a:lumOff val="0"/>
              <a:alphaOff val="0"/>
            </a:srgbClr>
          </a:solidFill>
          <a:prstDash val="solid"/>
          <a:miter lim="800000"/>
        </a:ln>
        <a:effectLst/>
      </dsp:spPr>
      <dsp:style>
        <a:lnRef idx="1">
          <a:scrgbClr r="0" g="0" b="0"/>
        </a:lnRef>
        <a:fillRef idx="0">
          <a:scrgbClr r="0" g="0" b="0"/>
        </a:fillRef>
        <a:effectRef idx="0">
          <a:scrgbClr r="0" g="0" b="0"/>
        </a:effectRef>
        <a:fontRef idx="minor"/>
      </dsp:style>
    </dsp:sp>
    <dsp:sp modelId="{DBAFC486-FC7D-4CE8-BBD0-320D38E48073}">
      <dsp:nvSpPr>
        <dsp:cNvPr id="0" name=""/>
        <dsp:cNvSpPr/>
      </dsp:nvSpPr>
      <dsp:spPr>
        <a:xfrm>
          <a:off x="4579889" y="1853120"/>
          <a:ext cx="1749697" cy="1137303"/>
        </a:xfrm>
        <a:prstGeom prst="roundRect">
          <a:avLst/>
        </a:prstGeom>
        <a:solidFill>
          <a:srgbClr val="A5A5A5"/>
        </a:solidFill>
        <a:ln w="19050" cap="flat" cmpd="sng" algn="ctr">
          <a:solidFill>
            <a:sysClr val="window" lastClr="FFFFFF"/>
          </a:solidFill>
          <a:prstDash val="solid"/>
          <a:miter lim="800000"/>
        </a:ln>
        <a:effectLst/>
      </dsp:spPr>
      <dsp:style>
        <a:lnRef idx="3">
          <a:schemeClr val="lt1"/>
        </a:lnRef>
        <a:fillRef idx="1">
          <a:schemeClr val="accent3"/>
        </a:fillRef>
        <a:effectRef idx="1">
          <a:schemeClr val="accent3"/>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GB" sz="2100" kern="1200" dirty="0" smtClean="0">
              <a:solidFill>
                <a:sysClr val="window" lastClr="FFFFFF"/>
              </a:solidFill>
              <a:latin typeface="Calibri" panose="020F0502020204030204"/>
              <a:ea typeface="+mn-ea"/>
              <a:cs typeface="+mn-cs"/>
            </a:rPr>
            <a:t>Assessment</a:t>
          </a:r>
        </a:p>
      </dsp:txBody>
      <dsp:txXfrm>
        <a:off x="4635408" y="1908639"/>
        <a:ext cx="1638659" cy="1026265"/>
      </dsp:txXfrm>
    </dsp:sp>
    <dsp:sp modelId="{D100CDDF-F6ED-4972-8AA7-42E10F49DD4F}">
      <dsp:nvSpPr>
        <dsp:cNvPr id="0" name=""/>
        <dsp:cNvSpPr/>
      </dsp:nvSpPr>
      <dsp:spPr>
        <a:xfrm>
          <a:off x="1697910" y="569633"/>
          <a:ext cx="3757055" cy="3757055"/>
        </a:xfrm>
        <a:custGeom>
          <a:avLst/>
          <a:gdLst/>
          <a:ahLst/>
          <a:cxnLst/>
          <a:rect l="0" t="0" r="0" b="0"/>
          <a:pathLst>
            <a:path>
              <a:moveTo>
                <a:pt x="3672842" y="2434676"/>
              </a:moveTo>
              <a:arcTo wR="1878527" hR="1878527" stAng="1033251" swAng="2675239"/>
            </a:path>
          </a:pathLst>
        </a:custGeom>
        <a:noFill/>
        <a:ln w="6350" cap="flat" cmpd="sng" algn="ctr">
          <a:solidFill>
            <a:srgbClr val="5B9BD5">
              <a:hueOff val="0"/>
              <a:satOff val="0"/>
              <a:lumOff val="0"/>
              <a:alphaOff val="0"/>
            </a:srgbClr>
          </a:solidFill>
          <a:prstDash val="solid"/>
          <a:miter lim="800000"/>
        </a:ln>
        <a:effectLst/>
      </dsp:spPr>
      <dsp:style>
        <a:lnRef idx="1">
          <a:scrgbClr r="0" g="0" b="0"/>
        </a:lnRef>
        <a:fillRef idx="0">
          <a:scrgbClr r="0" g="0" b="0"/>
        </a:fillRef>
        <a:effectRef idx="0">
          <a:scrgbClr r="0" g="0" b="0"/>
        </a:effectRef>
        <a:fontRef idx="minor"/>
      </dsp:style>
    </dsp:sp>
    <dsp:sp modelId="{C16B1F4E-A7B6-4E0A-9177-61E8451C9B31}">
      <dsp:nvSpPr>
        <dsp:cNvPr id="0" name=""/>
        <dsp:cNvSpPr/>
      </dsp:nvSpPr>
      <dsp:spPr>
        <a:xfrm>
          <a:off x="2701379" y="3758147"/>
          <a:ext cx="1749697" cy="1137303"/>
        </a:xfrm>
        <a:prstGeom prst="roundRect">
          <a:avLst/>
        </a:prstGeom>
        <a:solidFill>
          <a:srgbClr val="A5A5A5"/>
        </a:solidFill>
        <a:ln w="19050" cap="flat" cmpd="sng" algn="ctr">
          <a:solidFill>
            <a:sysClr val="window" lastClr="FFFFFF"/>
          </a:solidFill>
          <a:prstDash val="solid"/>
          <a:miter lim="800000"/>
        </a:ln>
        <a:effectLst/>
      </dsp:spPr>
      <dsp:style>
        <a:lnRef idx="3">
          <a:schemeClr val="lt1"/>
        </a:lnRef>
        <a:fillRef idx="1">
          <a:schemeClr val="accent3"/>
        </a:fillRef>
        <a:effectRef idx="1">
          <a:schemeClr val="accent3"/>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GB" sz="2100" kern="1200" dirty="0" smtClean="0">
              <a:solidFill>
                <a:sysClr val="window" lastClr="FFFFFF"/>
              </a:solidFill>
              <a:latin typeface="Calibri" panose="020F0502020204030204"/>
              <a:ea typeface="+mn-ea"/>
              <a:cs typeface="+mn-cs"/>
            </a:rPr>
            <a:t>Management</a:t>
          </a:r>
          <a:endParaRPr lang="en-GB" sz="2100" kern="1200" dirty="0">
            <a:solidFill>
              <a:sysClr val="window" lastClr="FFFFFF"/>
            </a:solidFill>
            <a:latin typeface="Calibri" panose="020F0502020204030204"/>
            <a:ea typeface="+mn-ea"/>
            <a:cs typeface="+mn-cs"/>
          </a:endParaRPr>
        </a:p>
      </dsp:txBody>
      <dsp:txXfrm>
        <a:off x="2756898" y="3813666"/>
        <a:ext cx="1638659" cy="1026265"/>
      </dsp:txXfrm>
    </dsp:sp>
    <dsp:sp modelId="{8812BC83-659D-4368-B99B-E72BBD4E5316}">
      <dsp:nvSpPr>
        <dsp:cNvPr id="0" name=""/>
        <dsp:cNvSpPr/>
      </dsp:nvSpPr>
      <dsp:spPr>
        <a:xfrm>
          <a:off x="1697700" y="569744"/>
          <a:ext cx="3757055" cy="3757055"/>
        </a:xfrm>
        <a:custGeom>
          <a:avLst/>
          <a:gdLst/>
          <a:ahLst/>
          <a:cxnLst/>
          <a:rect l="0" t="0" r="0" b="0"/>
          <a:pathLst>
            <a:path>
              <a:moveTo>
                <a:pt x="991081" y="3534216"/>
              </a:moveTo>
              <a:arcTo wR="1878527" hR="1878527" stAng="7091473" swAng="2625193"/>
            </a:path>
          </a:pathLst>
        </a:custGeom>
        <a:noFill/>
        <a:ln w="6350" cap="flat" cmpd="sng" algn="ctr">
          <a:solidFill>
            <a:srgbClr val="5B9BD5">
              <a:hueOff val="0"/>
              <a:satOff val="0"/>
              <a:lumOff val="0"/>
              <a:alphaOff val="0"/>
            </a:srgbClr>
          </a:solidFill>
          <a:prstDash val="solid"/>
          <a:miter lim="800000"/>
        </a:ln>
        <a:effectLst/>
      </dsp:spPr>
      <dsp:style>
        <a:lnRef idx="1">
          <a:scrgbClr r="0" g="0" b="0"/>
        </a:lnRef>
        <a:fillRef idx="0">
          <a:scrgbClr r="0" g="0" b="0"/>
        </a:fillRef>
        <a:effectRef idx="0">
          <a:scrgbClr r="0" g="0" b="0"/>
        </a:effectRef>
        <a:fontRef idx="minor"/>
      </dsp:style>
    </dsp:sp>
    <dsp:sp modelId="{A516A956-0ED9-4E35-8CD1-7DC3EF3DC781}">
      <dsp:nvSpPr>
        <dsp:cNvPr id="0" name=""/>
        <dsp:cNvSpPr/>
      </dsp:nvSpPr>
      <dsp:spPr>
        <a:xfrm>
          <a:off x="822851" y="1879620"/>
          <a:ext cx="1749697" cy="1137303"/>
        </a:xfrm>
        <a:prstGeom prst="roundRect">
          <a:avLst/>
        </a:prstGeom>
        <a:solidFill>
          <a:srgbClr val="A5A5A5"/>
        </a:solidFill>
        <a:ln w="19050" cap="flat" cmpd="sng" algn="ctr">
          <a:solidFill>
            <a:sysClr val="window" lastClr="FFFFFF"/>
          </a:solidFill>
          <a:prstDash val="solid"/>
          <a:miter lim="800000"/>
        </a:ln>
        <a:effectLst/>
      </dsp:spPr>
      <dsp:style>
        <a:lnRef idx="3">
          <a:schemeClr val="lt1"/>
        </a:lnRef>
        <a:fillRef idx="1">
          <a:schemeClr val="accent3"/>
        </a:fillRef>
        <a:effectRef idx="1">
          <a:schemeClr val="accent3"/>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GB" sz="2100" kern="1200" dirty="0" smtClean="0">
              <a:solidFill>
                <a:sysClr val="window" lastClr="FFFFFF"/>
              </a:solidFill>
              <a:latin typeface="Calibri" panose="020F0502020204030204"/>
              <a:ea typeface="+mn-ea"/>
              <a:cs typeface="+mn-cs"/>
            </a:rPr>
            <a:t>Review</a:t>
          </a:r>
          <a:endParaRPr lang="en-GB" sz="2100" kern="1200" dirty="0">
            <a:solidFill>
              <a:sysClr val="window" lastClr="FFFFFF"/>
            </a:solidFill>
            <a:latin typeface="Calibri" panose="020F0502020204030204"/>
            <a:ea typeface="+mn-ea"/>
            <a:cs typeface="+mn-cs"/>
          </a:endParaRPr>
        </a:p>
      </dsp:txBody>
      <dsp:txXfrm>
        <a:off x="878370" y="1935139"/>
        <a:ext cx="1638659" cy="1026265"/>
      </dsp:txXfrm>
    </dsp:sp>
    <dsp:sp modelId="{B01557C5-6309-4C2E-A550-9EFB51064960}">
      <dsp:nvSpPr>
        <dsp:cNvPr id="0" name=""/>
        <dsp:cNvSpPr/>
      </dsp:nvSpPr>
      <dsp:spPr>
        <a:xfrm>
          <a:off x="1697700" y="569744"/>
          <a:ext cx="3757055" cy="3757055"/>
        </a:xfrm>
        <a:custGeom>
          <a:avLst/>
          <a:gdLst/>
          <a:ahLst/>
          <a:cxnLst/>
          <a:rect l="0" t="0" r="0" b="0"/>
          <a:pathLst>
            <a:path>
              <a:moveTo>
                <a:pt x="92505" y="1296298"/>
              </a:moveTo>
              <a:arcTo wR="1878527" hR="1878527" stAng="11883334" swAng="2625193"/>
            </a:path>
          </a:pathLst>
        </a:custGeom>
        <a:noFill/>
        <a:ln w="6350" cap="flat" cmpd="sng" algn="ctr">
          <a:solidFill>
            <a:srgbClr val="5B9BD5">
              <a:hueOff val="0"/>
              <a:satOff val="0"/>
              <a:lumOff val="0"/>
              <a:alphaOff val="0"/>
            </a:srgb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4CE221E-83ED-4F6C-BA5F-3F9E6FDB6953}" type="datetimeFigureOut">
              <a:rPr lang="en-US"/>
              <a:pPr/>
              <a:t>9/17/2014</a:t>
            </a:fld>
            <a:endParaRPr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A4CBEF8-5CDE-472B-839B-B8BB0C881006}" type="slidenum">
              <a:rPr/>
              <a:pPr/>
              <a:t>‹#›</a:t>
            </a:fld>
            <a:endParaRPr dirty="0"/>
          </a:p>
        </p:txBody>
      </p:sp>
    </p:spTree>
    <p:extLst>
      <p:ext uri="{BB962C8B-B14F-4D97-AF65-F5344CB8AC3E}">
        <p14:creationId xmlns:p14="http://schemas.microsoft.com/office/powerpoint/2010/main" val="42632892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853E5F-CE67-483C-A264-F17AC70E9CA2}" type="datetimeFigureOut">
              <a:rPr lang="en-US"/>
              <a:pPr/>
              <a:t>9/17/2014</a:t>
            </a:fld>
            <a:endParaRPr dirty="0"/>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B98AFB-CB0D-4DFE-87B9-B4B0D0DE73CD}" type="slidenum">
              <a:rPr/>
              <a:pPr/>
              <a:t>‹#›</a:t>
            </a:fld>
            <a:endParaRPr dirty="0"/>
          </a:p>
        </p:txBody>
      </p:sp>
    </p:spTree>
    <p:extLst>
      <p:ext uri="{BB962C8B-B14F-4D97-AF65-F5344CB8AC3E}">
        <p14:creationId xmlns:p14="http://schemas.microsoft.com/office/powerpoint/2010/main" val="2512805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B98AFB-CB0D-4DFE-87B9-B4B0D0DE73CD}" type="slidenum">
              <a:rPr lang="en-US" smtClean="0"/>
              <a:pPr/>
              <a:t>1</a:t>
            </a:fld>
            <a:endParaRPr lang="en-US" dirty="0"/>
          </a:p>
        </p:txBody>
      </p:sp>
    </p:spTree>
    <p:extLst>
      <p:ext uri="{BB962C8B-B14F-4D97-AF65-F5344CB8AC3E}">
        <p14:creationId xmlns:p14="http://schemas.microsoft.com/office/powerpoint/2010/main" val="28640147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BB98AFB-CB0D-4DFE-87B9-B4B0D0DE73CD}" type="slidenum">
              <a:rPr lang="en-GB" smtClean="0"/>
              <a:pPr/>
              <a:t>9</a:t>
            </a:fld>
            <a:endParaRPr lang="en-GB" dirty="0"/>
          </a:p>
        </p:txBody>
      </p:sp>
    </p:spTree>
    <p:extLst>
      <p:ext uri="{BB962C8B-B14F-4D97-AF65-F5344CB8AC3E}">
        <p14:creationId xmlns:p14="http://schemas.microsoft.com/office/powerpoint/2010/main" val="10670927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B98AFB-CB0D-4DFE-87B9-B4B0D0DE73CD}" type="slidenum">
              <a:rPr lang="en-GB" smtClean="0"/>
              <a:pPr/>
              <a:t>31</a:t>
            </a:fld>
            <a:endParaRPr lang="en-GB" dirty="0"/>
          </a:p>
        </p:txBody>
      </p:sp>
    </p:spTree>
    <p:extLst>
      <p:ext uri="{BB962C8B-B14F-4D97-AF65-F5344CB8AC3E}">
        <p14:creationId xmlns:p14="http://schemas.microsoft.com/office/powerpoint/2010/main" val="14021782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B98AFB-CB0D-4DFE-87B9-B4B0D0DE73CD}" type="slidenum">
              <a:rPr lang="en-GB" smtClean="0"/>
              <a:pPr/>
              <a:t>33</a:t>
            </a:fld>
            <a:endParaRPr lang="en-GB" dirty="0"/>
          </a:p>
        </p:txBody>
      </p:sp>
    </p:spTree>
    <p:extLst>
      <p:ext uri="{BB962C8B-B14F-4D97-AF65-F5344CB8AC3E}">
        <p14:creationId xmlns:p14="http://schemas.microsoft.com/office/powerpoint/2010/main" val="1924964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932612" y="6432551"/>
            <a:ext cx="1371600" cy="273049"/>
          </a:xfrm>
        </p:spPr>
        <p:txBody>
          <a:bodyPr/>
          <a:lstStyle/>
          <a:p>
            <a:fld id="{3E0FA9E5-6744-4841-888F-9E7CC0C2B7EC}" type="datetimeFigureOut">
              <a:rPr lang="en-US" smtClean="0"/>
              <a:pPr/>
              <a:t>9/17/2014</a:t>
            </a:fld>
            <a:endParaRPr lang="en-US" dirty="0"/>
          </a:p>
        </p:txBody>
      </p:sp>
      <p:sp>
        <p:nvSpPr>
          <p:cNvPr id="5" name="Footer Placeholder 4"/>
          <p:cNvSpPr>
            <a:spLocks noGrp="1"/>
          </p:cNvSpPr>
          <p:nvPr>
            <p:ph type="ftr" sz="quarter" idx="11"/>
          </p:nvPr>
        </p:nvSpPr>
        <p:spPr>
          <a:xfrm>
            <a:off x="1065213" y="6432551"/>
            <a:ext cx="5653087" cy="273049"/>
          </a:xfrm>
        </p:spPr>
        <p:txBody>
          <a:bodyPr/>
          <a:lstStyle/>
          <a:p>
            <a:endParaRPr lang="en-US" dirty="0"/>
          </a:p>
        </p:txBody>
      </p:sp>
      <p:sp>
        <p:nvSpPr>
          <p:cNvPr id="6" name="Slide Number Placeholder 5"/>
          <p:cNvSpPr>
            <a:spLocks noGrp="1"/>
          </p:cNvSpPr>
          <p:nvPr>
            <p:ph type="sldNum" sz="quarter" idx="12"/>
          </p:nvPr>
        </p:nvSpPr>
        <p:spPr>
          <a:xfrm>
            <a:off x="8532812" y="6432551"/>
            <a:ext cx="1219201" cy="273049"/>
          </a:xfrm>
        </p:spPr>
        <p:txBody>
          <a:bodyPr/>
          <a:lstStyle/>
          <a:p>
            <a:fld id="{AAEAE4A8-A6E5-453E-B946-FB774B73F48C}" type="slidenum">
              <a:rPr lang="en-US" smtClean="0"/>
              <a:pPr/>
              <a:t>‹#›</a:t>
            </a:fld>
            <a:endParaRPr lang="en-US" dirty="0"/>
          </a:p>
        </p:txBody>
      </p:sp>
      <p:sp>
        <p:nvSpPr>
          <p:cNvPr id="3" name="Subtitle 2"/>
          <p:cNvSpPr>
            <a:spLocks noGrp="1"/>
          </p:cNvSpPr>
          <p:nvPr>
            <p:ph type="subTitle" idx="1"/>
          </p:nvPr>
        </p:nvSpPr>
        <p:spPr>
          <a:xfrm>
            <a:off x="1065212" y="3403600"/>
            <a:ext cx="5029201" cy="1397000"/>
          </a:xfrm>
        </p:spPr>
        <p:txBody>
          <a:bodyPr>
            <a:normAutofit/>
          </a:bodyPr>
          <a:lstStyle>
            <a:lvl1pPr marL="0" indent="0" algn="l">
              <a:spcBef>
                <a:spcPts val="600"/>
              </a:spcBef>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2" name="Title 1"/>
          <p:cNvSpPr>
            <a:spLocks noGrp="1"/>
          </p:cNvSpPr>
          <p:nvPr>
            <p:ph type="ctrTitle"/>
          </p:nvPr>
        </p:nvSpPr>
        <p:spPr>
          <a:xfrm>
            <a:off x="1065214" y="533400"/>
            <a:ext cx="5029200" cy="2514601"/>
          </a:xfrm>
        </p:spPr>
        <p:txBody>
          <a:bodyPr>
            <a:normAutofit/>
          </a:bodyPr>
          <a:lstStyle>
            <a:lvl1pPr>
              <a:defRPr sz="4000">
                <a:solidFill>
                  <a:schemeClr val="accent1"/>
                </a:solidFill>
              </a:defRPr>
            </a:lvl1pPr>
          </a:lstStyle>
          <a:p>
            <a:r>
              <a:rPr lang="en-US" smtClean="0"/>
              <a:t>Click to edit Master title style</a:t>
            </a:r>
            <a:endParaRPr/>
          </a:p>
        </p:txBody>
      </p:sp>
    </p:spTree>
    <p:extLst>
      <p:ext uri="{BB962C8B-B14F-4D97-AF65-F5344CB8AC3E}">
        <p14:creationId xmlns:p14="http://schemas.microsoft.com/office/powerpoint/2010/main" val="290237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E0FA9E5-6744-4841-888F-9E7CC0C2B7EC}" type="datetimeFigureOut">
              <a:rPr lang="en-US" smtClean="0"/>
              <a:pPr/>
              <a:t>9/17/2014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AE4A8-A6E5-453E-B946-FB774B73F48C}" type="slidenum">
              <a:rPr lang="en-US" smtClean="0"/>
              <a:pPr/>
              <a:t>‹#›</a:t>
            </a:fld>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2841477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E0FA9E5-6744-4841-888F-9E7CC0C2B7EC}" type="datetimeFigureOut">
              <a:rPr lang="en-US" smtClean="0"/>
              <a:pPr/>
              <a:t>9/17/2014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AE4A8-A6E5-453E-B946-FB774B73F48C}" type="slidenum">
              <a:rPr lang="en-US" smtClean="0"/>
              <a:pPr/>
              <a:t>‹#›</a:t>
            </a:fld>
            <a:endParaRPr lang="en-US" dirty="0"/>
          </a:p>
        </p:txBody>
      </p:sp>
      <p:sp>
        <p:nvSpPr>
          <p:cNvPr id="3" name="Vertical Text Placeholder 2"/>
          <p:cNvSpPr>
            <a:spLocks noGrp="1"/>
          </p:cNvSpPr>
          <p:nvPr>
            <p:ph type="body" orient="vert" idx="1"/>
          </p:nvPr>
        </p:nvSpPr>
        <p:spPr>
          <a:xfrm>
            <a:off x="1065213" y="533400"/>
            <a:ext cx="7467599"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Vertical Title 1"/>
          <p:cNvSpPr>
            <a:spLocks noGrp="1"/>
          </p:cNvSpPr>
          <p:nvPr>
            <p:ph type="title" orient="vert"/>
          </p:nvPr>
        </p:nvSpPr>
        <p:spPr>
          <a:xfrm>
            <a:off x="8761412" y="533400"/>
            <a:ext cx="2362201" cy="5486400"/>
          </a:xfrm>
        </p:spPr>
        <p:txBody>
          <a:bodyPr vert="eaVert"/>
          <a:lstStyle/>
          <a:p>
            <a:r>
              <a:rPr lang="en-US" smtClean="0"/>
              <a:t>Click to edit Master title style</a:t>
            </a:r>
            <a:endParaRPr/>
          </a:p>
        </p:txBody>
      </p:sp>
    </p:spTree>
    <p:extLst>
      <p:ext uri="{BB962C8B-B14F-4D97-AF65-F5344CB8AC3E}">
        <p14:creationId xmlns:p14="http://schemas.microsoft.com/office/powerpoint/2010/main" val="2135436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E0FA9E5-6744-4841-888F-9E7CC0C2B7EC}" type="datetimeFigureOut">
              <a:rPr lang="en-US" smtClean="0"/>
              <a:pPr/>
              <a:t>9/17/2014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AE4A8-A6E5-453E-B946-FB774B73F48C}" type="slidenum">
              <a:rPr lang="en-US" smtClean="0"/>
              <a:pPr/>
              <a:t>‹#›</a:t>
            </a:fld>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2" name="Title 1"/>
          <p:cNvSpPr>
            <a:spLocks noGrp="1"/>
          </p:cNvSpPr>
          <p:nvPr>
            <p:ph type="title"/>
          </p:nvPr>
        </p:nvSpPr>
        <p:spPr/>
        <p:txBody>
          <a:bodyPr/>
          <a:lstStyle/>
          <a:p>
            <a:r>
              <a:rPr lang="en-US" smtClean="0"/>
              <a:t>Click to edit Master title style</a:t>
            </a:r>
            <a:endParaRPr dirty="0"/>
          </a:p>
        </p:txBody>
      </p:sp>
    </p:spTree>
    <p:extLst>
      <p:ext uri="{BB962C8B-B14F-4D97-AF65-F5344CB8AC3E}">
        <p14:creationId xmlns:p14="http://schemas.microsoft.com/office/powerpoint/2010/main" val="35067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E0FA9E5-6744-4841-888F-9E7CC0C2B7EC}" type="datetimeFigureOut">
              <a:rPr lang="en-US" smtClean="0"/>
              <a:pPr/>
              <a:t>9/17/2014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AE4A8-A6E5-453E-B946-FB774B73F48C}" type="slidenum">
              <a:rPr lang="en-US" smtClean="0"/>
              <a:pPr/>
              <a:t>‹#›</a:t>
            </a:fld>
            <a:endParaRPr lang="en-US" dirty="0"/>
          </a:p>
        </p:txBody>
      </p:sp>
      <p:sp>
        <p:nvSpPr>
          <p:cNvPr id="3" name="Text Placeholder 2"/>
          <p:cNvSpPr>
            <a:spLocks noGrp="1"/>
          </p:cNvSpPr>
          <p:nvPr>
            <p:ph type="body" idx="1"/>
          </p:nvPr>
        </p:nvSpPr>
        <p:spPr>
          <a:xfrm>
            <a:off x="1065214" y="3124200"/>
            <a:ext cx="8686800" cy="1371600"/>
          </a:xfrm>
        </p:spPr>
        <p:txBody>
          <a:bodyPr anchor="t">
            <a:normAutofit/>
          </a:bodyPr>
          <a:lstStyle>
            <a:lvl1pPr marL="0" indent="0">
              <a:spcBef>
                <a:spcPts val="600"/>
              </a:spcBef>
              <a:buNone/>
              <a:defRPr sz="24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1065214" y="533400"/>
            <a:ext cx="8686800" cy="2286000"/>
          </a:xfrm>
        </p:spPr>
        <p:txBody>
          <a:bodyPr anchor="b">
            <a:normAutofit/>
          </a:bodyPr>
          <a:lstStyle>
            <a:lvl1pPr algn="l">
              <a:defRPr sz="5400" b="1" cap="none" baseline="0"/>
            </a:lvl1pPr>
          </a:lstStyle>
          <a:p>
            <a:r>
              <a:rPr lang="en-US" smtClean="0"/>
              <a:t>Click to edit Master title style</a:t>
            </a:r>
            <a:endParaRPr/>
          </a:p>
        </p:txBody>
      </p:sp>
    </p:spTree>
    <p:extLst>
      <p:ext uri="{BB962C8B-B14F-4D97-AF65-F5344CB8AC3E}">
        <p14:creationId xmlns:p14="http://schemas.microsoft.com/office/powerpoint/2010/main" val="2925637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E0FA9E5-6744-4841-888F-9E7CC0C2B7EC}" type="datetimeFigureOut">
              <a:rPr lang="en-US" smtClean="0"/>
              <a:pPr/>
              <a:t>9/17/2014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AE4A8-A6E5-453E-B946-FB774B73F48C}" type="slidenum">
              <a:rPr lang="en-US" smtClean="0"/>
              <a:pPr/>
              <a:t>‹#›</a:t>
            </a:fld>
            <a:endParaRPr lang="en-US" dirty="0"/>
          </a:p>
        </p:txBody>
      </p:sp>
      <p:sp>
        <p:nvSpPr>
          <p:cNvPr id="4" name="Content Placeholder 3"/>
          <p:cNvSpPr>
            <a:spLocks noGrp="1"/>
          </p:cNvSpPr>
          <p:nvPr>
            <p:ph sz="half" idx="2"/>
          </p:nvPr>
        </p:nvSpPr>
        <p:spPr>
          <a:xfrm>
            <a:off x="5464598" y="1828800"/>
            <a:ext cx="4251960" cy="4191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Content Placeholder 2"/>
          <p:cNvSpPr>
            <a:spLocks noGrp="1"/>
          </p:cNvSpPr>
          <p:nvPr>
            <p:ph sz="half" idx="1"/>
          </p:nvPr>
        </p:nvSpPr>
        <p:spPr>
          <a:xfrm>
            <a:off x="1065212" y="1828800"/>
            <a:ext cx="4251960" cy="4191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1240504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3E0FA9E5-6744-4841-888F-9E7CC0C2B7EC}" type="datetimeFigureOut">
              <a:rPr lang="en-US" smtClean="0"/>
              <a:pPr/>
              <a:t>9/17/2014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AE4A8-A6E5-453E-B946-FB774B73F48C}" type="slidenum">
              <a:rPr lang="en-US" smtClean="0"/>
              <a:pPr/>
              <a:t>‹#›</a:t>
            </a:fld>
            <a:endParaRPr lang="en-US" dirty="0"/>
          </a:p>
        </p:txBody>
      </p:sp>
      <p:sp>
        <p:nvSpPr>
          <p:cNvPr id="6" name="Content Placeholder 5"/>
          <p:cNvSpPr>
            <a:spLocks noGrp="1"/>
          </p:cNvSpPr>
          <p:nvPr>
            <p:ph sz="quarter" idx="4"/>
          </p:nvPr>
        </p:nvSpPr>
        <p:spPr>
          <a:xfrm>
            <a:off x="5500053" y="2590800"/>
            <a:ext cx="4251960" cy="3429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5500053" y="1828799"/>
            <a:ext cx="4251960" cy="685801"/>
          </a:xfrm>
        </p:spPr>
        <p:txBody>
          <a:bodyPr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5213" y="2590800"/>
            <a:ext cx="4251960" cy="3429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Text Placeholder 2"/>
          <p:cNvSpPr>
            <a:spLocks noGrp="1"/>
          </p:cNvSpPr>
          <p:nvPr>
            <p:ph type="body" idx="1"/>
          </p:nvPr>
        </p:nvSpPr>
        <p:spPr>
          <a:xfrm>
            <a:off x="1065213" y="1828799"/>
            <a:ext cx="4251960" cy="685801"/>
          </a:xfrm>
        </p:spPr>
        <p:txBody>
          <a:bodyPr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 name="Title 1"/>
          <p:cNvSpPr>
            <a:spLocks noGrp="1"/>
          </p:cNvSpPr>
          <p:nvPr>
            <p:ph type="title"/>
          </p:nvPr>
        </p:nvSpPr>
        <p:spPr>
          <a:xfrm>
            <a:off x="1065211" y="533400"/>
            <a:ext cx="8686802" cy="1066800"/>
          </a:xfrm>
        </p:spPr>
        <p:txBody>
          <a:bodyPr/>
          <a:lstStyle>
            <a:lvl1pPr>
              <a:defRPr/>
            </a:lvl1pPr>
          </a:lstStyle>
          <a:p>
            <a:r>
              <a:rPr lang="en-US" smtClean="0"/>
              <a:t>Click to edit Master title style</a:t>
            </a:r>
            <a:endParaRPr/>
          </a:p>
        </p:txBody>
      </p:sp>
    </p:spTree>
    <p:extLst>
      <p:ext uri="{BB962C8B-B14F-4D97-AF65-F5344CB8AC3E}">
        <p14:creationId xmlns:p14="http://schemas.microsoft.com/office/powerpoint/2010/main" val="3301549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E0FA9E5-6744-4841-888F-9E7CC0C2B7EC}" type="datetimeFigureOut">
              <a:rPr lang="en-US" smtClean="0"/>
              <a:pPr/>
              <a:t>9/17/2014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AE4A8-A6E5-453E-B946-FB774B73F48C}" type="slidenum">
              <a:rPr lang="en-US" smtClean="0"/>
              <a:pPr/>
              <a:t>‹#›</a:t>
            </a:fld>
            <a:endParaRPr lang="en-US" dirty="0"/>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1370301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0FA9E5-6744-4841-888F-9E7CC0C2B7EC}" type="datetimeFigureOut">
              <a:rPr lang="en-US" smtClean="0"/>
              <a:pPr/>
              <a:t>9/17/2014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AE4A8-A6E5-453E-B946-FB774B73F48C}" type="slidenum">
              <a:rPr lang="en-US" smtClean="0"/>
              <a:pPr/>
              <a:t>‹#›</a:t>
            </a:fld>
            <a:endParaRPr lang="en-US" dirty="0"/>
          </a:p>
        </p:txBody>
      </p:sp>
    </p:spTree>
    <p:extLst>
      <p:ext uri="{BB962C8B-B14F-4D97-AF65-F5344CB8AC3E}">
        <p14:creationId xmlns:p14="http://schemas.microsoft.com/office/powerpoint/2010/main" val="3088263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E0FA9E5-6744-4841-888F-9E7CC0C2B7EC}" type="datetimeFigureOut">
              <a:rPr lang="en-US" smtClean="0"/>
              <a:pPr/>
              <a:t>9/17/2014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AE4A8-A6E5-453E-B946-FB774B73F48C}" type="slidenum">
              <a:rPr lang="en-US" smtClean="0"/>
              <a:pPr/>
              <a:t>‹#›</a:t>
            </a:fld>
            <a:endParaRPr lang="en-US" dirty="0"/>
          </a:p>
        </p:txBody>
      </p:sp>
      <p:sp>
        <p:nvSpPr>
          <p:cNvPr id="3" name="Content Placeholder 2"/>
          <p:cNvSpPr>
            <a:spLocks noGrp="1"/>
          </p:cNvSpPr>
          <p:nvPr>
            <p:ph idx="1"/>
          </p:nvPr>
        </p:nvSpPr>
        <p:spPr>
          <a:xfrm>
            <a:off x="5865813" y="533400"/>
            <a:ext cx="5867400" cy="5486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1065213" y="2209800"/>
            <a:ext cx="4114800" cy="3810000"/>
          </a:xfrm>
        </p:spPr>
        <p:txBody>
          <a:bodyPr>
            <a:normAutofit/>
          </a:bodyPr>
          <a:lstStyle>
            <a:lvl1pPr marL="0" indent="0">
              <a:lnSpc>
                <a:spcPct val="110000"/>
              </a:lnSpc>
              <a:spcBef>
                <a:spcPts val="600"/>
              </a:spcBef>
              <a:buNone/>
              <a:defRPr sz="18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1065213" y="533400"/>
            <a:ext cx="4114800" cy="1524000"/>
          </a:xfrm>
        </p:spPr>
        <p:txBody>
          <a:bodyPr anchor="b">
            <a:normAutofit/>
          </a:bodyPr>
          <a:lstStyle>
            <a:lvl1pPr algn="l">
              <a:defRPr sz="3600" b="1"/>
            </a:lvl1pPr>
          </a:lstStyle>
          <a:p>
            <a:r>
              <a:rPr lang="en-US" smtClean="0"/>
              <a:t>Click to edit Master title style</a:t>
            </a:r>
            <a:endParaRPr/>
          </a:p>
        </p:txBody>
      </p:sp>
    </p:spTree>
    <p:extLst>
      <p:ext uri="{BB962C8B-B14F-4D97-AF65-F5344CB8AC3E}">
        <p14:creationId xmlns:p14="http://schemas.microsoft.com/office/powerpoint/2010/main" val="100083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865812" y="533400"/>
            <a:ext cx="5780173" cy="5791200"/>
          </a:xfrm>
          <a:ln w="50800">
            <a:solidFill>
              <a:schemeClr val="tx1">
                <a:lumMod val="65000"/>
                <a:lumOff val="35000"/>
              </a:schemeClr>
            </a:solidFill>
            <a:miter lim="800000"/>
          </a:ln>
        </p:spPr>
        <p:txBody>
          <a:bodyP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dirty="0"/>
          </a:p>
        </p:txBody>
      </p:sp>
      <p:sp>
        <p:nvSpPr>
          <p:cNvPr id="4" name="Text Placeholder 3"/>
          <p:cNvSpPr>
            <a:spLocks noGrp="1"/>
          </p:cNvSpPr>
          <p:nvPr>
            <p:ph type="body" sz="half" idx="2"/>
          </p:nvPr>
        </p:nvSpPr>
        <p:spPr>
          <a:xfrm>
            <a:off x="1065213" y="2209800"/>
            <a:ext cx="4114800" cy="3810000"/>
          </a:xfrm>
        </p:spPr>
        <p:txBody>
          <a:bodyPr>
            <a:normAutofit/>
          </a:bodyPr>
          <a:lstStyle>
            <a:lvl1pPr marL="0" indent="0">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1065213" y="533400"/>
            <a:ext cx="4114800" cy="1524000"/>
          </a:xfrm>
        </p:spPr>
        <p:txBody>
          <a:bodyPr anchor="b">
            <a:noAutofit/>
          </a:bodyPr>
          <a:lstStyle>
            <a:lvl1pPr algn="l">
              <a:defRPr sz="3600" b="1"/>
            </a:lvl1pPr>
          </a:lstStyle>
          <a:p>
            <a:r>
              <a:rPr lang="en-US" smtClean="0"/>
              <a:t>Click to edit Master title style</a:t>
            </a:r>
            <a:endParaRPr/>
          </a:p>
        </p:txBody>
      </p:sp>
    </p:spTree>
    <p:extLst>
      <p:ext uri="{BB962C8B-B14F-4D97-AF65-F5344CB8AC3E}">
        <p14:creationId xmlns:p14="http://schemas.microsoft.com/office/powerpoint/2010/main" val="572858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932612" y="6155267"/>
            <a:ext cx="1371600" cy="273049"/>
          </a:xfrm>
          <a:prstGeom prst="rect">
            <a:avLst/>
          </a:prstGeom>
        </p:spPr>
        <p:txBody>
          <a:bodyPr vert="horz" lIns="91440" tIns="45720" rIns="91440" bIns="45720" rtlCol="0" anchor="ctr"/>
          <a:lstStyle>
            <a:lvl1pPr algn="r">
              <a:defRPr sz="1000">
                <a:solidFill>
                  <a:schemeClr val="tx1"/>
                </a:solidFill>
              </a:defRPr>
            </a:lvl1pPr>
          </a:lstStyle>
          <a:p>
            <a:fld id="{3E0FA9E5-6744-4841-888F-9E7CC0C2B7EC}" type="datetimeFigureOut">
              <a:rPr lang="en-US" smtClean="0"/>
              <a:pPr/>
              <a:t>9/17/2014</a:t>
            </a:fld>
            <a:endParaRPr lang="en-US" dirty="0"/>
          </a:p>
        </p:txBody>
      </p:sp>
      <p:sp>
        <p:nvSpPr>
          <p:cNvPr id="5" name="Footer Placeholder 4"/>
          <p:cNvSpPr>
            <a:spLocks noGrp="1"/>
          </p:cNvSpPr>
          <p:nvPr>
            <p:ph type="ftr" sz="quarter" idx="3"/>
          </p:nvPr>
        </p:nvSpPr>
        <p:spPr>
          <a:xfrm>
            <a:off x="1065213" y="6155267"/>
            <a:ext cx="5653087" cy="273049"/>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8532812" y="6155267"/>
            <a:ext cx="1219201" cy="273049"/>
          </a:xfrm>
          <a:prstGeom prst="rect">
            <a:avLst/>
          </a:prstGeom>
        </p:spPr>
        <p:txBody>
          <a:bodyPr vert="horz" lIns="91440" tIns="45720" rIns="91440" bIns="45720" rtlCol="0" anchor="ctr"/>
          <a:lstStyle>
            <a:lvl1pPr algn="r">
              <a:defRPr sz="1000">
                <a:solidFill>
                  <a:schemeClr val="tx1"/>
                </a:solidFill>
              </a:defRPr>
            </a:lvl1pPr>
          </a:lstStyle>
          <a:p>
            <a:fld id="{AAEAE4A8-A6E5-453E-B946-FB774B73F48C}" type="slidenum">
              <a:rPr lang="en-US" smtClean="0"/>
              <a:pPr/>
              <a:t>‹#›</a:t>
            </a:fld>
            <a:endParaRPr lang="en-US" dirty="0"/>
          </a:p>
        </p:txBody>
      </p:sp>
      <p:sp>
        <p:nvSpPr>
          <p:cNvPr id="3" name="Text Placeholder 2"/>
          <p:cNvSpPr>
            <a:spLocks noGrp="1"/>
          </p:cNvSpPr>
          <p:nvPr>
            <p:ph type="body" idx="1"/>
          </p:nvPr>
        </p:nvSpPr>
        <p:spPr>
          <a:xfrm>
            <a:off x="1065212" y="1828800"/>
            <a:ext cx="8686801" cy="41910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2" name="Title Placeholder 1"/>
          <p:cNvSpPr>
            <a:spLocks noGrp="1"/>
          </p:cNvSpPr>
          <p:nvPr>
            <p:ph type="title"/>
          </p:nvPr>
        </p:nvSpPr>
        <p:spPr bwMode="auto">
          <a:xfrm>
            <a:off x="1065212" y="533400"/>
            <a:ext cx="8686801" cy="1066800"/>
          </a:xfrm>
          <a:prstGeom prst="rect">
            <a:avLst/>
          </a:prstGeom>
        </p:spPr>
        <p:txBody>
          <a:bodyPr vert="horz" lIns="91440" tIns="45720" rIns="91440" bIns="45720" rtlCol="0" anchor="b">
            <a:normAutofit/>
          </a:bodyPr>
          <a:lstStyle/>
          <a:p>
            <a:r>
              <a:rPr lang="en-US" smtClean="0"/>
              <a:t>Click to edit Master title style</a:t>
            </a:r>
            <a:endParaRPr dirty="0"/>
          </a:p>
        </p:txBody>
      </p:sp>
    </p:spTree>
    <p:extLst>
      <p:ext uri="{BB962C8B-B14F-4D97-AF65-F5344CB8AC3E}">
        <p14:creationId xmlns:p14="http://schemas.microsoft.com/office/powerpoint/2010/main" val="13276704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0000"/>
        </a:lnSpc>
        <a:spcBef>
          <a:spcPct val="0"/>
        </a:spcBef>
        <a:buNone/>
        <a:defRPr sz="3600" b="1" kern="1200">
          <a:solidFill>
            <a:schemeClr val="accent1"/>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lumMod val="65000"/>
            <a:lumOff val="35000"/>
          </a:schemeClr>
        </a:buClr>
        <a:buSzPct val="80000"/>
        <a:buFont typeface="Arial"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Clr>
          <a:schemeClr val="tx1">
            <a:lumMod val="65000"/>
            <a:lumOff val="35000"/>
          </a:schemeClr>
        </a:buClr>
        <a:buSzPct val="80000"/>
        <a:buFont typeface="Arial" pitchFamily="34" charset="0"/>
        <a:buChar char="•"/>
        <a:defRPr sz="1800" kern="1200">
          <a:solidFill>
            <a:schemeClr val="tx1"/>
          </a:solidFill>
          <a:latin typeface="+mn-lt"/>
          <a:ea typeface="+mn-ea"/>
          <a:cs typeface="+mn-cs"/>
        </a:defRPr>
      </a:lvl2pPr>
      <a:lvl3pPr marL="777240" indent="-18288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600" kern="1200">
          <a:solidFill>
            <a:schemeClr val="tx1"/>
          </a:solidFill>
          <a:latin typeface="+mn-lt"/>
          <a:ea typeface="+mn-ea"/>
          <a:cs typeface="+mn-cs"/>
        </a:defRPr>
      </a:lvl3pPr>
      <a:lvl4pPr marL="960120" indent="-18288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400" kern="1200">
          <a:solidFill>
            <a:schemeClr val="tx1"/>
          </a:solidFill>
          <a:latin typeface="+mn-lt"/>
          <a:ea typeface="+mn-ea"/>
          <a:cs typeface="+mn-cs"/>
        </a:defRPr>
      </a:lvl4pPr>
      <a:lvl5pPr marL="1097280" indent="-13716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400" kern="1200">
          <a:solidFill>
            <a:schemeClr val="tx1"/>
          </a:solidFill>
          <a:latin typeface="+mn-lt"/>
          <a:ea typeface="+mn-ea"/>
          <a:cs typeface="+mn-cs"/>
        </a:defRPr>
      </a:lvl5pPr>
      <a:lvl6pPr marL="123444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6pPr>
      <a:lvl7pPr marL="137160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7pPr>
      <a:lvl8pPr marL="150876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8pPr>
      <a:lvl9pPr marL="164592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5.jpe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p:txBody>
          <a:bodyPr/>
          <a:lstStyle/>
          <a:p>
            <a:r>
              <a:rPr lang="en-US" dirty="0"/>
              <a:t>Mujtaba Khalid</a:t>
            </a:r>
          </a:p>
        </p:txBody>
      </p:sp>
      <p:sp>
        <p:nvSpPr>
          <p:cNvPr id="4" name="Title 3"/>
          <p:cNvSpPr>
            <a:spLocks noGrp="1"/>
          </p:cNvSpPr>
          <p:nvPr>
            <p:ph type="ctrTitle"/>
          </p:nvPr>
        </p:nvSpPr>
        <p:spPr>
          <a:xfrm>
            <a:off x="1067568" y="548680"/>
            <a:ext cx="5965302" cy="2514601"/>
          </a:xfrm>
        </p:spPr>
        <p:txBody>
          <a:bodyPr/>
          <a:lstStyle/>
          <a:p>
            <a:r>
              <a:rPr lang="en-US" dirty="0"/>
              <a:t>Treatment of Operational Risk by IFIs</a:t>
            </a:r>
          </a:p>
        </p:txBody>
      </p:sp>
    </p:spTree>
    <p:extLst>
      <p:ext uri="{BB962C8B-B14F-4D97-AF65-F5344CB8AC3E}">
        <p14:creationId xmlns:p14="http://schemas.microsoft.com/office/powerpoint/2010/main" val="3658128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5780" y="1196752"/>
            <a:ext cx="10660192" cy="5472608"/>
          </a:xfrm>
        </p:spPr>
        <p:txBody>
          <a:bodyPr>
            <a:normAutofit/>
          </a:bodyPr>
          <a:lstStyle/>
          <a:p>
            <a:pPr algn="just">
              <a:buFont typeface="Wingdings" panose="05000000000000000000" pitchFamily="2" charset="2"/>
              <a:buChar char="Ø"/>
            </a:pPr>
            <a:r>
              <a:rPr lang="en-GB" b="1" i="1" dirty="0" smtClean="0">
                <a:latin typeface="AHTTimesNewRomanItalic"/>
              </a:rPr>
              <a:t>Investment </a:t>
            </a:r>
            <a:r>
              <a:rPr lang="en-GB" b="1" i="1" dirty="0">
                <a:latin typeface="AHTTimesNewRomanItalic"/>
              </a:rPr>
              <a:t>Dar Co KSSC v </a:t>
            </a:r>
            <a:r>
              <a:rPr lang="en-GB" b="1" i="1" dirty="0" err="1">
                <a:latin typeface="AHTTimesNewRomanItalic"/>
              </a:rPr>
              <a:t>Blom</a:t>
            </a:r>
            <a:r>
              <a:rPr lang="en-GB" b="1" i="1" dirty="0">
                <a:latin typeface="AHTTimesNewRomanItalic"/>
              </a:rPr>
              <a:t> </a:t>
            </a:r>
            <a:r>
              <a:rPr lang="en-GB" b="1" i="1" dirty="0" smtClean="0">
                <a:latin typeface="AHTTimesNewRomanItalic"/>
              </a:rPr>
              <a:t>Development Bank </a:t>
            </a:r>
            <a:r>
              <a:rPr lang="en-GB" b="1" i="1" dirty="0">
                <a:latin typeface="AHTTimesNewRomanItalic"/>
              </a:rPr>
              <a:t>Sal [2009</a:t>
            </a:r>
            <a:r>
              <a:rPr lang="en-GB" b="1" i="1" dirty="0" smtClean="0">
                <a:latin typeface="AHTTimesNewRomanItalic"/>
              </a:rPr>
              <a:t>] -  Sukuk Default</a:t>
            </a:r>
          </a:p>
          <a:p>
            <a:pPr algn="just">
              <a:buFont typeface="Wingdings" panose="05000000000000000000" pitchFamily="2" charset="2"/>
              <a:buChar char="Ø"/>
            </a:pPr>
            <a:r>
              <a:rPr lang="en-GB" dirty="0">
                <a:latin typeface="AHTTimesNewRomanItalic"/>
              </a:rPr>
              <a:t>Kuwait's troubled shareholding company </a:t>
            </a:r>
            <a:r>
              <a:rPr lang="en-GB" dirty="0" smtClean="0">
                <a:latin typeface="AHTTimesNewRomanItalic"/>
              </a:rPr>
              <a:t>The Investment Dar (TID) refused </a:t>
            </a:r>
            <a:r>
              <a:rPr lang="en-GB" dirty="0">
                <a:latin typeface="AHTTimesNewRomanItalic"/>
              </a:rPr>
              <a:t>to pay Lebanon's </a:t>
            </a:r>
            <a:r>
              <a:rPr lang="en-GB" dirty="0" err="1">
                <a:latin typeface="AHTTimesNewRomanItalic"/>
              </a:rPr>
              <a:t>Blom</a:t>
            </a:r>
            <a:r>
              <a:rPr lang="en-GB" dirty="0">
                <a:latin typeface="AHTTimesNewRomanItalic"/>
              </a:rPr>
              <a:t> Bank USD $10.7 million, saying that their original deal did not comply with Islamic </a:t>
            </a:r>
            <a:r>
              <a:rPr lang="en-GB" dirty="0" smtClean="0">
                <a:latin typeface="AHTTimesNewRomanItalic"/>
              </a:rPr>
              <a:t>law</a:t>
            </a:r>
          </a:p>
          <a:p>
            <a:pPr algn="just">
              <a:buFont typeface="Wingdings" panose="05000000000000000000" pitchFamily="2" charset="2"/>
              <a:buChar char="Ø"/>
            </a:pPr>
            <a:r>
              <a:rPr lang="en-GB" dirty="0">
                <a:latin typeface="AHTTimesNewRomanItalic"/>
              </a:rPr>
              <a:t>According to a legal brief </a:t>
            </a:r>
            <a:r>
              <a:rPr lang="en-GB" dirty="0" smtClean="0">
                <a:latin typeface="AHTTimesNewRomanItalic"/>
              </a:rPr>
              <a:t>circulated, </a:t>
            </a:r>
            <a:r>
              <a:rPr lang="en-GB" dirty="0" err="1">
                <a:latin typeface="AHTTimesNewRomanItalic"/>
              </a:rPr>
              <a:t>Blom</a:t>
            </a:r>
            <a:r>
              <a:rPr lang="en-GB" dirty="0">
                <a:latin typeface="AHTTimesNewRomanItalic"/>
              </a:rPr>
              <a:t> sued the company in a British </a:t>
            </a:r>
            <a:r>
              <a:rPr lang="en-GB" dirty="0" smtClean="0">
                <a:latin typeface="AHTTimesNewRomanItalic"/>
              </a:rPr>
              <a:t>court, </a:t>
            </a:r>
            <a:r>
              <a:rPr lang="en-GB" dirty="0">
                <a:latin typeface="AHTTimesNewRomanItalic"/>
              </a:rPr>
              <a:t>asking for the principal it invested plus a 5% return, as structured in a deal it conducted with Dar in </a:t>
            </a:r>
            <a:r>
              <a:rPr lang="en-GB" dirty="0" smtClean="0">
                <a:latin typeface="AHTTimesNewRomanItalic"/>
              </a:rPr>
              <a:t>2007</a:t>
            </a:r>
          </a:p>
          <a:p>
            <a:pPr algn="just">
              <a:buFont typeface="Wingdings" panose="05000000000000000000" pitchFamily="2" charset="2"/>
              <a:buChar char="Ø"/>
            </a:pPr>
            <a:r>
              <a:rPr lang="en-GB" dirty="0">
                <a:latin typeface="AHTTimesNewRomanItalic"/>
              </a:rPr>
              <a:t>Ironically, TID argued that the </a:t>
            </a:r>
            <a:r>
              <a:rPr lang="en-GB" dirty="0" smtClean="0">
                <a:latin typeface="AHTTimesNewRomanItalic"/>
              </a:rPr>
              <a:t>Wakalah agreement which </a:t>
            </a:r>
            <a:r>
              <a:rPr lang="en-GB" dirty="0">
                <a:latin typeface="AHTTimesNewRomanItalic"/>
              </a:rPr>
              <a:t>was approved by its own </a:t>
            </a:r>
            <a:r>
              <a:rPr lang="en-GB" dirty="0" smtClean="0">
                <a:latin typeface="AHTTimesNewRomanItalic"/>
              </a:rPr>
              <a:t>Shariah </a:t>
            </a:r>
            <a:r>
              <a:rPr lang="en-GB" dirty="0">
                <a:latin typeface="AHTTimesNewRomanItalic"/>
              </a:rPr>
              <a:t>board did not comply </a:t>
            </a:r>
            <a:r>
              <a:rPr lang="en-GB" dirty="0" smtClean="0">
                <a:latin typeface="AHTTimesNewRomanItalic"/>
              </a:rPr>
              <a:t>with the Shariah </a:t>
            </a:r>
            <a:r>
              <a:rPr lang="en-GB" dirty="0">
                <a:latin typeface="AHTTimesNewRomanItalic"/>
              </a:rPr>
              <a:t>and was therefore void because it was against </a:t>
            </a:r>
            <a:r>
              <a:rPr lang="en-GB" dirty="0" smtClean="0">
                <a:latin typeface="AHTTimesNewRomanItalic"/>
              </a:rPr>
              <a:t>TID’s constitutional documents. </a:t>
            </a:r>
            <a:r>
              <a:rPr lang="en-GB" dirty="0">
                <a:latin typeface="AHTTimesNewRomanItalic"/>
              </a:rPr>
              <a:t>T</a:t>
            </a:r>
            <a:r>
              <a:rPr lang="en-GB" dirty="0" smtClean="0">
                <a:latin typeface="AHTTimesNewRomanItalic"/>
              </a:rPr>
              <a:t>he </a:t>
            </a:r>
            <a:r>
              <a:rPr lang="en-GB" dirty="0">
                <a:latin typeface="AHTTimesNewRomanItalic"/>
              </a:rPr>
              <a:t>contract called for the company to return the principal investment plus a fixed profit — a deal Dar's attorneys </a:t>
            </a:r>
            <a:r>
              <a:rPr lang="en-GB" dirty="0" smtClean="0">
                <a:latin typeface="AHTTimesNewRomanItalic"/>
              </a:rPr>
              <a:t>said constituted </a:t>
            </a:r>
            <a:r>
              <a:rPr lang="en-GB" dirty="0">
                <a:latin typeface="AHTTimesNewRomanItalic"/>
              </a:rPr>
              <a:t>interest, which is prohibited under </a:t>
            </a:r>
            <a:r>
              <a:rPr lang="en-GB" dirty="0" smtClean="0">
                <a:latin typeface="AHTTimesNewRomanItalic"/>
              </a:rPr>
              <a:t>Shariah law</a:t>
            </a:r>
          </a:p>
          <a:p>
            <a:pPr algn="just">
              <a:buFont typeface="Wingdings" panose="05000000000000000000" pitchFamily="2" charset="2"/>
              <a:buChar char="Ø"/>
            </a:pPr>
            <a:r>
              <a:rPr lang="en-GB" dirty="0">
                <a:latin typeface="AHTTimesNewRomanItalic"/>
              </a:rPr>
              <a:t>The </a:t>
            </a:r>
            <a:r>
              <a:rPr lang="en-GB" dirty="0" smtClean="0">
                <a:latin typeface="AHTTimesNewRomanItalic"/>
              </a:rPr>
              <a:t>learned judge </a:t>
            </a:r>
            <a:r>
              <a:rPr lang="en-GB" dirty="0">
                <a:latin typeface="AHTTimesNewRomanItalic"/>
              </a:rPr>
              <a:t>agreed that the issue of </a:t>
            </a:r>
            <a:r>
              <a:rPr lang="en-GB" dirty="0" smtClean="0">
                <a:latin typeface="AHTTimesNewRomanItalic"/>
              </a:rPr>
              <a:t>Shariah </a:t>
            </a:r>
            <a:r>
              <a:rPr lang="en-GB" dirty="0">
                <a:latin typeface="AHTTimesNewRomanItalic"/>
              </a:rPr>
              <a:t>compliance needed to go </a:t>
            </a:r>
            <a:r>
              <a:rPr lang="en-GB" dirty="0" smtClean="0">
                <a:latin typeface="AHTTimesNewRomanItalic"/>
              </a:rPr>
              <a:t>to trial </a:t>
            </a:r>
            <a:r>
              <a:rPr lang="en-GB" dirty="0">
                <a:latin typeface="AHTTimesNewRomanItalic"/>
              </a:rPr>
              <a:t>for proper deliberation, but considering the deposit, TID still </a:t>
            </a:r>
            <a:r>
              <a:rPr lang="en-GB" dirty="0" smtClean="0">
                <a:latin typeface="AHTTimesNewRomanItalic"/>
              </a:rPr>
              <a:t>had to </a:t>
            </a:r>
            <a:r>
              <a:rPr lang="en-GB" dirty="0">
                <a:latin typeface="AHTTimesNewRomanItalic"/>
              </a:rPr>
              <a:t>pay the amount deposited of USD 10,733,292.55 to the BDB. </a:t>
            </a:r>
            <a:r>
              <a:rPr lang="en-GB" dirty="0" smtClean="0">
                <a:latin typeface="AHTTimesNewRomanItalic"/>
              </a:rPr>
              <a:t>Due to </a:t>
            </a:r>
            <a:r>
              <a:rPr lang="en-GB" dirty="0">
                <a:latin typeface="AHTTimesNewRomanItalic"/>
              </a:rPr>
              <a:t>various reasons, </a:t>
            </a:r>
            <a:r>
              <a:rPr lang="en-GB" dirty="0" smtClean="0">
                <a:latin typeface="AHTTimesNewRomanItalic"/>
              </a:rPr>
              <a:t>the case was withdrawn. </a:t>
            </a:r>
          </a:p>
          <a:p>
            <a:pPr algn="just">
              <a:buFont typeface="Wingdings" panose="05000000000000000000" pitchFamily="2" charset="2"/>
              <a:buChar char="Ø"/>
            </a:pPr>
            <a:endParaRPr lang="en-GB" b="1" dirty="0"/>
          </a:p>
        </p:txBody>
      </p:sp>
      <p:sp>
        <p:nvSpPr>
          <p:cNvPr id="3" name="Title 2"/>
          <p:cNvSpPr>
            <a:spLocks noGrp="1"/>
          </p:cNvSpPr>
          <p:nvPr>
            <p:ph type="title"/>
          </p:nvPr>
        </p:nvSpPr>
        <p:spPr>
          <a:xfrm>
            <a:off x="1050845" y="12846"/>
            <a:ext cx="8686801" cy="1066800"/>
          </a:xfrm>
        </p:spPr>
        <p:txBody>
          <a:bodyPr>
            <a:normAutofit fontScale="90000"/>
          </a:bodyPr>
          <a:lstStyle/>
          <a:p>
            <a:r>
              <a:rPr lang="en-US" dirty="0"/>
              <a:t>Shariah Non-Compliance with Respect to Credit Risk and </a:t>
            </a:r>
            <a:r>
              <a:rPr lang="en-US" dirty="0" smtClean="0"/>
              <a:t>Default - Example</a:t>
            </a:r>
            <a:endParaRPr lang="en-GB" dirty="0"/>
          </a:p>
        </p:txBody>
      </p:sp>
    </p:spTree>
    <p:extLst>
      <p:ext uri="{BB962C8B-B14F-4D97-AF65-F5344CB8AC3E}">
        <p14:creationId xmlns:p14="http://schemas.microsoft.com/office/powerpoint/2010/main" val="34041674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09836" y="1385392"/>
            <a:ext cx="10729191" cy="5472608"/>
          </a:xfrm>
        </p:spPr>
        <p:txBody>
          <a:bodyPr>
            <a:normAutofit/>
          </a:bodyPr>
          <a:lstStyle/>
          <a:p>
            <a:pPr marL="45720" indent="0" algn="just">
              <a:buNone/>
            </a:pPr>
            <a:r>
              <a:rPr lang="en-US" sz="2800" b="1" dirty="0" smtClean="0"/>
              <a:t>Foreclosure case against the defaulting customer</a:t>
            </a:r>
          </a:p>
          <a:p>
            <a:pPr algn="just">
              <a:buFont typeface="Wingdings" panose="05000000000000000000" pitchFamily="2" charset="2"/>
              <a:buChar char="Ø"/>
            </a:pPr>
            <a:r>
              <a:rPr lang="en-US" sz="2800" dirty="0" smtClean="0"/>
              <a:t>If an Islamic bank files a lawsuit against a customer who has defaulted on Murabahah payments, </a:t>
            </a:r>
            <a:r>
              <a:rPr lang="en-US" sz="2800" dirty="0"/>
              <a:t>t</a:t>
            </a:r>
            <a:r>
              <a:rPr lang="en-US" sz="2800" dirty="0" smtClean="0"/>
              <a:t>he judgment may be turned in favor of the defendant (i.e., customer) such as the case of </a:t>
            </a:r>
            <a:r>
              <a:rPr lang="en-GB" sz="2400" i="1" dirty="0">
                <a:latin typeface="AHTTimesNewRomanItalic"/>
              </a:rPr>
              <a:t>Arab </a:t>
            </a:r>
            <a:r>
              <a:rPr lang="en-GB" sz="2400" i="1" dirty="0" smtClean="0">
                <a:latin typeface="AHTTimesNewRomanItalic"/>
              </a:rPr>
              <a:t>Malaysian Finance </a:t>
            </a:r>
            <a:r>
              <a:rPr lang="en-GB" sz="2400" i="1" dirty="0" err="1">
                <a:latin typeface="AHTTimesNewRomanItalic"/>
              </a:rPr>
              <a:t>Bhd</a:t>
            </a:r>
            <a:r>
              <a:rPr lang="en-GB" sz="2400" i="1" dirty="0">
                <a:latin typeface="AHTTimesNewRomanItalic"/>
              </a:rPr>
              <a:t> v Taman </a:t>
            </a:r>
            <a:r>
              <a:rPr lang="en-GB" sz="2400" i="1" dirty="0" err="1">
                <a:latin typeface="AHTTimesNewRomanItalic"/>
              </a:rPr>
              <a:t>Ihsan</a:t>
            </a:r>
            <a:r>
              <a:rPr lang="en-GB" sz="2400" i="1" dirty="0">
                <a:latin typeface="AHTTimesNewRomanItalic"/>
              </a:rPr>
              <a:t> Jaya </a:t>
            </a:r>
            <a:r>
              <a:rPr lang="en-GB" sz="2400" i="1" dirty="0" err="1">
                <a:latin typeface="AHTTimesNewRomanItalic"/>
              </a:rPr>
              <a:t>Sdn</a:t>
            </a:r>
            <a:r>
              <a:rPr lang="en-GB" sz="2400" i="1" dirty="0">
                <a:latin typeface="AHTTimesNewRomanItalic"/>
              </a:rPr>
              <a:t> </a:t>
            </a:r>
            <a:r>
              <a:rPr lang="en-GB" sz="2400" i="1" dirty="0" err="1">
                <a:latin typeface="AHTTimesNewRomanItalic"/>
              </a:rPr>
              <a:t>Bhd</a:t>
            </a:r>
            <a:r>
              <a:rPr lang="en-GB" sz="2400" i="1" dirty="0">
                <a:latin typeface="AHTTimesNewRomanItalic"/>
              </a:rPr>
              <a:t> &amp; </a:t>
            </a:r>
            <a:r>
              <a:rPr lang="en-GB" sz="2400" i="1" dirty="0" err="1">
                <a:latin typeface="AHTTimesNewRomanItalic"/>
              </a:rPr>
              <a:t>Ors</a:t>
            </a:r>
            <a:r>
              <a:rPr lang="en-US" sz="2400" dirty="0" smtClean="0"/>
              <a:t> </a:t>
            </a:r>
            <a:r>
              <a:rPr lang="en-US" sz="2800" dirty="0" smtClean="0"/>
              <a:t>when the Judge ruled the contracted BBA (Murabahah) as a non </a:t>
            </a:r>
            <a:r>
              <a:rPr lang="en-US" sz="2800" i="1" dirty="0" smtClean="0"/>
              <a:t>bona fide </a:t>
            </a:r>
            <a:r>
              <a:rPr lang="en-US" sz="2800" dirty="0" smtClean="0"/>
              <a:t>sale </a:t>
            </a:r>
            <a:r>
              <a:rPr lang="en-GB" sz="2800" dirty="0" smtClean="0"/>
              <a:t>because </a:t>
            </a:r>
            <a:r>
              <a:rPr lang="en-GB" sz="2800" dirty="0"/>
              <a:t>it constitutes a financing facility with a charge </a:t>
            </a:r>
            <a:r>
              <a:rPr lang="en-GB" sz="2800" dirty="0" smtClean="0"/>
              <a:t>agreement. </a:t>
            </a:r>
          </a:p>
          <a:p>
            <a:pPr algn="just">
              <a:buFont typeface="Wingdings" panose="05000000000000000000" pitchFamily="2" charset="2"/>
              <a:buChar char="Ø"/>
            </a:pPr>
            <a:r>
              <a:rPr lang="en-GB" sz="2800" dirty="0" smtClean="0"/>
              <a:t>As </a:t>
            </a:r>
            <a:r>
              <a:rPr lang="en-GB" sz="2800" dirty="0"/>
              <a:t>the contract is void, the customer </a:t>
            </a:r>
            <a:r>
              <a:rPr lang="en-GB" sz="2800" dirty="0" smtClean="0"/>
              <a:t>was to only give </a:t>
            </a:r>
            <a:r>
              <a:rPr lang="en-GB" sz="2800" dirty="0"/>
              <a:t>back the principle amount advanced </a:t>
            </a:r>
            <a:r>
              <a:rPr lang="en-GB" sz="2800" dirty="0" smtClean="0"/>
              <a:t>by </a:t>
            </a:r>
            <a:r>
              <a:rPr lang="en-GB" sz="2800" dirty="0"/>
              <a:t>the bank. This also means that the bank </a:t>
            </a:r>
            <a:r>
              <a:rPr lang="en-GB" sz="2800" dirty="0" smtClean="0"/>
              <a:t>had to </a:t>
            </a:r>
            <a:r>
              <a:rPr lang="en-GB" sz="2800" dirty="0"/>
              <a:t>return </a:t>
            </a:r>
            <a:r>
              <a:rPr lang="en-GB" sz="2800" dirty="0" smtClean="0"/>
              <a:t>any profit </a:t>
            </a:r>
            <a:r>
              <a:rPr lang="en-GB" sz="2800" dirty="0"/>
              <a:t>it </a:t>
            </a:r>
            <a:r>
              <a:rPr lang="en-GB" sz="2800" dirty="0" smtClean="0"/>
              <a:t>had </a:t>
            </a:r>
            <a:r>
              <a:rPr lang="en-GB" sz="2800" dirty="0"/>
              <a:t>acquired from the customer, if total payments at default exceeded the original amount</a:t>
            </a:r>
            <a:r>
              <a:rPr lang="en-GB" sz="2800" dirty="0" smtClean="0"/>
              <a:t>.</a:t>
            </a:r>
          </a:p>
          <a:p>
            <a:pPr algn="just">
              <a:buFont typeface="Wingdings" panose="05000000000000000000" pitchFamily="2" charset="2"/>
              <a:buChar char="Ø"/>
            </a:pPr>
            <a:endParaRPr lang="en-US" sz="2800" dirty="0"/>
          </a:p>
        </p:txBody>
      </p:sp>
      <p:sp>
        <p:nvSpPr>
          <p:cNvPr id="3" name="Title 2"/>
          <p:cNvSpPr>
            <a:spLocks noGrp="1"/>
          </p:cNvSpPr>
          <p:nvPr>
            <p:ph type="title"/>
          </p:nvPr>
        </p:nvSpPr>
        <p:spPr>
          <a:xfrm>
            <a:off x="1065211" y="-406"/>
            <a:ext cx="8686801" cy="1066800"/>
          </a:xfrm>
        </p:spPr>
        <p:txBody>
          <a:bodyPr/>
          <a:lstStyle/>
          <a:p>
            <a:r>
              <a:rPr lang="en-US" dirty="0"/>
              <a:t>Illustrative </a:t>
            </a:r>
            <a:r>
              <a:rPr lang="en-US" dirty="0" smtClean="0"/>
              <a:t>Example of Shariah Non-Compliance</a:t>
            </a:r>
            <a:endParaRPr lang="en-GB" dirty="0"/>
          </a:p>
        </p:txBody>
      </p:sp>
    </p:spTree>
    <p:extLst>
      <p:ext uri="{BB962C8B-B14F-4D97-AF65-F5344CB8AC3E}">
        <p14:creationId xmlns:p14="http://schemas.microsoft.com/office/powerpoint/2010/main" val="606515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5820" y="1196752"/>
            <a:ext cx="10585176" cy="5184576"/>
          </a:xfrm>
        </p:spPr>
        <p:txBody>
          <a:bodyPr>
            <a:normAutofit/>
          </a:bodyPr>
          <a:lstStyle/>
          <a:p>
            <a:pPr algn="just"/>
            <a:r>
              <a:rPr lang="en-GB" sz="2400" dirty="0" smtClean="0"/>
              <a:t>Omar is keen to purchase a $ 200,000 apartment. </a:t>
            </a:r>
          </a:p>
          <a:p>
            <a:pPr algn="just"/>
            <a:r>
              <a:rPr lang="en-GB" sz="2400" dirty="0" smtClean="0"/>
              <a:t>He </a:t>
            </a:r>
            <a:r>
              <a:rPr lang="en-GB" sz="2400" dirty="0"/>
              <a:t>meets the developer/vendor and signs a Sale and Purchase agreement (S&amp;P) after placing a 10% down payment, </a:t>
            </a:r>
            <a:r>
              <a:rPr lang="en-GB" sz="2400" dirty="0" smtClean="0"/>
              <a:t>$ </a:t>
            </a:r>
            <a:r>
              <a:rPr lang="en-GB" sz="2400" dirty="0"/>
              <a:t>20,000. </a:t>
            </a:r>
            <a:endParaRPr lang="en-GB" sz="2400" dirty="0" smtClean="0"/>
          </a:p>
          <a:p>
            <a:pPr algn="just"/>
            <a:r>
              <a:rPr lang="en-GB" sz="2400" dirty="0" smtClean="0"/>
              <a:t>Omar </a:t>
            </a:r>
            <a:r>
              <a:rPr lang="en-GB" sz="2400" dirty="0"/>
              <a:t>seek to borrow the remaining sum of </a:t>
            </a:r>
            <a:r>
              <a:rPr lang="en-GB" sz="2400" dirty="0" smtClean="0"/>
              <a:t>$ 180,000 </a:t>
            </a:r>
            <a:r>
              <a:rPr lang="en-GB" sz="2400" dirty="0"/>
              <a:t>from </a:t>
            </a:r>
            <a:r>
              <a:rPr lang="en-GB" sz="2400" dirty="0" smtClean="0"/>
              <a:t>a conventional bank</a:t>
            </a:r>
            <a:r>
              <a:rPr lang="en-GB" sz="2400" dirty="0"/>
              <a:t>. </a:t>
            </a:r>
            <a:endParaRPr lang="en-GB" sz="2400" dirty="0" smtClean="0"/>
          </a:p>
          <a:p>
            <a:pPr algn="just"/>
            <a:r>
              <a:rPr lang="en-GB" sz="2400" dirty="0" smtClean="0"/>
              <a:t>On approval of the loan, $ 180,000 is paid to the developer. </a:t>
            </a:r>
          </a:p>
          <a:p>
            <a:pPr algn="just"/>
            <a:r>
              <a:rPr lang="en-GB" sz="2400" dirty="0" smtClean="0"/>
              <a:t>Omar </a:t>
            </a:r>
            <a:r>
              <a:rPr lang="en-GB" sz="2400" dirty="0"/>
              <a:t>will pledge the property as collateral via the charge agreement on the </a:t>
            </a:r>
            <a:r>
              <a:rPr lang="en-GB" sz="2400" dirty="0" smtClean="0"/>
              <a:t>$ </a:t>
            </a:r>
            <a:r>
              <a:rPr lang="en-GB" sz="2400" dirty="0"/>
              <a:t>180,000 loan. Assuming the interest rate is at a flat 4% over 20 years, Omar will pay the bank </a:t>
            </a:r>
            <a:r>
              <a:rPr lang="en-GB" sz="2400" dirty="0" smtClean="0"/>
              <a:t>$ </a:t>
            </a:r>
            <a:r>
              <a:rPr lang="en-GB" sz="2400" dirty="0"/>
              <a:t>144,000 in interest. </a:t>
            </a:r>
          </a:p>
          <a:p>
            <a:pPr algn="just"/>
            <a:r>
              <a:rPr lang="en-GB" sz="2400" dirty="0"/>
              <a:t>Monthly </a:t>
            </a:r>
            <a:r>
              <a:rPr lang="en-GB" sz="2400" dirty="0" smtClean="0"/>
              <a:t>instalment </a:t>
            </a:r>
            <a:r>
              <a:rPr lang="en-GB" sz="2400" dirty="0"/>
              <a:t>= </a:t>
            </a:r>
            <a:r>
              <a:rPr lang="en-GB" sz="2400" dirty="0" smtClean="0"/>
              <a:t>(180,000 </a:t>
            </a:r>
            <a:r>
              <a:rPr lang="en-GB" sz="2400" dirty="0"/>
              <a:t>+ </a:t>
            </a:r>
            <a:r>
              <a:rPr lang="en-GB" sz="2400" dirty="0" smtClean="0"/>
              <a:t>144,000</a:t>
            </a:r>
            <a:r>
              <a:rPr lang="en-GB" sz="2400" dirty="0"/>
              <a:t>) / 240 = </a:t>
            </a:r>
            <a:r>
              <a:rPr lang="en-GB" sz="2400" dirty="0" smtClean="0"/>
              <a:t>$ </a:t>
            </a:r>
            <a:r>
              <a:rPr lang="en-GB" sz="2400" dirty="0"/>
              <a:t>1,350.</a:t>
            </a:r>
          </a:p>
        </p:txBody>
      </p:sp>
      <p:sp>
        <p:nvSpPr>
          <p:cNvPr id="3" name="Title 2"/>
          <p:cNvSpPr>
            <a:spLocks noGrp="1"/>
          </p:cNvSpPr>
          <p:nvPr>
            <p:ph type="title"/>
          </p:nvPr>
        </p:nvSpPr>
        <p:spPr>
          <a:xfrm>
            <a:off x="981844" y="5341"/>
            <a:ext cx="8686801" cy="1066800"/>
          </a:xfrm>
        </p:spPr>
        <p:txBody>
          <a:bodyPr/>
          <a:lstStyle/>
          <a:p>
            <a:r>
              <a:rPr lang="en-US" dirty="0" smtClean="0"/>
              <a:t>Explanation – Conventional Bank</a:t>
            </a:r>
            <a:endParaRPr lang="en-GB" dirty="0"/>
          </a:p>
        </p:txBody>
      </p:sp>
    </p:spTree>
    <p:extLst>
      <p:ext uri="{BB962C8B-B14F-4D97-AF65-F5344CB8AC3E}">
        <p14:creationId xmlns:p14="http://schemas.microsoft.com/office/powerpoint/2010/main" val="607723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3812" y="1268760"/>
            <a:ext cx="9997753" cy="5040560"/>
          </a:xfrm>
        </p:spPr>
        <p:txBody>
          <a:bodyPr/>
          <a:lstStyle/>
          <a:p>
            <a:pPr algn="just"/>
            <a:r>
              <a:rPr lang="en-GB" dirty="0" smtClean="0"/>
              <a:t>The </a:t>
            </a:r>
            <a:r>
              <a:rPr lang="en-GB" dirty="0"/>
              <a:t>transaction becomes complicated when </a:t>
            </a:r>
            <a:r>
              <a:rPr lang="en-GB" dirty="0" smtClean="0"/>
              <a:t>an Islamic </a:t>
            </a:r>
            <a:r>
              <a:rPr lang="en-GB" dirty="0"/>
              <a:t>Bank is not involved in the sale and purchase agreement (S &amp; P) with </a:t>
            </a:r>
            <a:r>
              <a:rPr lang="en-GB" dirty="0" smtClean="0"/>
              <a:t>Omar</a:t>
            </a:r>
            <a:endParaRPr lang="en-GB" dirty="0"/>
          </a:p>
          <a:p>
            <a:pPr algn="just"/>
            <a:r>
              <a:rPr lang="en-GB" dirty="0" smtClean="0"/>
              <a:t>How can an Islamic bank </a:t>
            </a:r>
            <a:r>
              <a:rPr lang="en-GB" dirty="0"/>
              <a:t>observe the rules of </a:t>
            </a:r>
            <a:r>
              <a:rPr lang="en-GB" dirty="0" smtClean="0"/>
              <a:t>Murabahah </a:t>
            </a:r>
            <a:r>
              <a:rPr lang="en-GB" dirty="0"/>
              <a:t>(to sell the property to Omar) when in the first place, it does not own the asset? The Holy Prophet (</a:t>
            </a:r>
            <a:r>
              <a:rPr lang="en-GB" dirty="0" err="1"/>
              <a:t>s.a.w</a:t>
            </a:r>
            <a:r>
              <a:rPr lang="en-GB" dirty="0"/>
              <a:t>.) says, “Do not sell what you do not own</a:t>
            </a:r>
            <a:r>
              <a:rPr lang="en-GB" dirty="0" smtClean="0"/>
              <a:t>.”</a:t>
            </a:r>
          </a:p>
          <a:p>
            <a:pPr marL="45720" indent="0" algn="just">
              <a:buNone/>
            </a:pPr>
            <a:r>
              <a:rPr lang="en-US" b="1" dirty="0" smtClean="0"/>
              <a:t>How to overcame this Shariah stipulation?</a:t>
            </a:r>
          </a:p>
          <a:p>
            <a:pPr algn="just"/>
            <a:r>
              <a:rPr lang="en-GB" dirty="0"/>
              <a:t>To observe this </a:t>
            </a:r>
            <a:r>
              <a:rPr lang="en-GB" dirty="0" smtClean="0"/>
              <a:t>Shariah </a:t>
            </a:r>
            <a:r>
              <a:rPr lang="en-GB" dirty="0"/>
              <a:t>rule, </a:t>
            </a:r>
            <a:r>
              <a:rPr lang="en-GB" dirty="0" smtClean="0"/>
              <a:t>the Islamic bank purchases </a:t>
            </a:r>
            <a:r>
              <a:rPr lang="en-GB" dirty="0"/>
              <a:t>the property from Omar via the Property Purchase Agreement (PPA for $</a:t>
            </a:r>
            <a:r>
              <a:rPr lang="en-GB" dirty="0" smtClean="0"/>
              <a:t> </a:t>
            </a:r>
            <a:r>
              <a:rPr lang="en-GB" dirty="0"/>
              <a:t>180,000). The bank makes the </a:t>
            </a:r>
            <a:r>
              <a:rPr lang="en-GB" dirty="0" smtClean="0"/>
              <a:t>$ </a:t>
            </a:r>
            <a:r>
              <a:rPr lang="en-GB" dirty="0"/>
              <a:t>180,000 disbursement to Omar, which it </a:t>
            </a:r>
            <a:r>
              <a:rPr lang="en-GB" dirty="0" smtClean="0"/>
              <a:t>passes </a:t>
            </a:r>
            <a:r>
              <a:rPr lang="en-GB" dirty="0"/>
              <a:t>on to the developer</a:t>
            </a:r>
            <a:r>
              <a:rPr lang="en-GB" dirty="0" smtClean="0"/>
              <a:t>.</a:t>
            </a:r>
          </a:p>
          <a:p>
            <a:pPr algn="just"/>
            <a:r>
              <a:rPr lang="en-GB" dirty="0" smtClean="0"/>
              <a:t>Once the Islamic bank </a:t>
            </a:r>
            <a:r>
              <a:rPr lang="en-GB" dirty="0"/>
              <a:t>holds ownership via PPA, it then sells the property to Omar via the Property Sale Agreement (PSA).</a:t>
            </a:r>
            <a:endParaRPr lang="en-US" dirty="0"/>
          </a:p>
        </p:txBody>
      </p:sp>
      <p:sp>
        <p:nvSpPr>
          <p:cNvPr id="3" name="Title 2"/>
          <p:cNvSpPr>
            <a:spLocks noGrp="1"/>
          </p:cNvSpPr>
          <p:nvPr>
            <p:ph type="title"/>
          </p:nvPr>
        </p:nvSpPr>
        <p:spPr>
          <a:xfrm>
            <a:off x="1065211" y="26098"/>
            <a:ext cx="8686801" cy="1066800"/>
          </a:xfrm>
        </p:spPr>
        <p:txBody>
          <a:bodyPr/>
          <a:lstStyle/>
          <a:p>
            <a:r>
              <a:rPr lang="en-US" dirty="0"/>
              <a:t>Explanation – </a:t>
            </a:r>
            <a:r>
              <a:rPr lang="en-US" dirty="0" smtClean="0"/>
              <a:t>Islamic Bank</a:t>
            </a:r>
            <a:endParaRPr lang="en-GB" dirty="0"/>
          </a:p>
        </p:txBody>
      </p:sp>
    </p:spTree>
    <p:extLst>
      <p:ext uri="{BB962C8B-B14F-4D97-AF65-F5344CB8AC3E}">
        <p14:creationId xmlns:p14="http://schemas.microsoft.com/office/powerpoint/2010/main" val="4251090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65211" y="1268760"/>
            <a:ext cx="10069760" cy="5040560"/>
          </a:xfrm>
        </p:spPr>
        <p:txBody>
          <a:bodyPr/>
          <a:lstStyle/>
          <a:p>
            <a:r>
              <a:rPr lang="en-US" dirty="0" smtClean="0"/>
              <a:t>Building on from the previous example, we can deduce three cases:</a:t>
            </a:r>
          </a:p>
          <a:p>
            <a:endParaRPr lang="en-US" dirty="0"/>
          </a:p>
          <a:p>
            <a:pPr marL="45720" indent="0">
              <a:buNone/>
            </a:pPr>
            <a:endParaRPr lang="en-GB" dirty="0"/>
          </a:p>
        </p:txBody>
      </p:sp>
      <p:sp>
        <p:nvSpPr>
          <p:cNvPr id="3" name="Title 2"/>
          <p:cNvSpPr>
            <a:spLocks noGrp="1"/>
          </p:cNvSpPr>
          <p:nvPr>
            <p:ph type="title"/>
          </p:nvPr>
        </p:nvSpPr>
        <p:spPr>
          <a:xfrm>
            <a:off x="1065211" y="0"/>
            <a:ext cx="8686801" cy="1066800"/>
          </a:xfrm>
        </p:spPr>
        <p:txBody>
          <a:bodyPr/>
          <a:lstStyle/>
          <a:p>
            <a:r>
              <a:rPr lang="en-US" dirty="0" smtClean="0"/>
              <a:t>Measuring the Cost of Shariah Non-Compliance 	</a:t>
            </a: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4179925604"/>
              </p:ext>
            </p:extLst>
          </p:nvPr>
        </p:nvGraphicFramePr>
        <p:xfrm>
          <a:off x="1376163" y="2060848"/>
          <a:ext cx="8064896" cy="1280160"/>
        </p:xfrm>
        <a:graphic>
          <a:graphicData uri="http://schemas.openxmlformats.org/drawingml/2006/table">
            <a:tbl>
              <a:tblPr firstRow="1" bandRow="1">
                <a:tableStyleId>{5C22544A-7EE6-4342-B048-85BDC9FD1C3A}</a:tableStyleId>
              </a:tblPr>
              <a:tblGrid>
                <a:gridCol w="8064896"/>
              </a:tblGrid>
              <a:tr h="332432">
                <a:tc>
                  <a:txBody>
                    <a:bodyPr/>
                    <a:lstStyle/>
                    <a:p>
                      <a:r>
                        <a:rPr lang="en-US" dirty="0" smtClean="0"/>
                        <a:t>CASE A</a:t>
                      </a:r>
                      <a:endParaRPr lang="en-GB" dirty="0"/>
                    </a:p>
                  </a:txBody>
                  <a:tcPr/>
                </a:tc>
              </a:tr>
              <a:tr h="819696">
                <a:tc>
                  <a:txBody>
                    <a:bodyPr/>
                    <a:lstStyle/>
                    <a:p>
                      <a:r>
                        <a:rPr lang="en-GB" sz="1800" b="0" i="0" u="none" strike="noStrike" kern="1200" baseline="0" dirty="0" smtClean="0">
                          <a:solidFill>
                            <a:schemeClr val="dk1"/>
                          </a:solidFill>
                          <a:latin typeface="+mn-lt"/>
                          <a:ea typeface="+mn-ea"/>
                          <a:cs typeface="+mn-cs"/>
                        </a:rPr>
                        <a:t>The paid amount is less than the original facility, e.g. 75 monthly payments before defaulting. </a:t>
                      </a:r>
                    </a:p>
                    <a:p>
                      <a:endParaRPr lang="en-GB"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476603599"/>
              </p:ext>
            </p:extLst>
          </p:nvPr>
        </p:nvGraphicFramePr>
        <p:xfrm>
          <a:off x="1376162" y="3429000"/>
          <a:ext cx="8064896" cy="1287760"/>
        </p:xfrm>
        <a:graphic>
          <a:graphicData uri="http://schemas.openxmlformats.org/drawingml/2006/table">
            <a:tbl>
              <a:tblPr firstRow="1" bandRow="1">
                <a:tableStyleId>{21E4AEA4-8DFA-4A89-87EB-49C32662AFE0}</a:tableStyleId>
              </a:tblPr>
              <a:tblGrid>
                <a:gridCol w="8064896"/>
              </a:tblGrid>
              <a:tr h="332432">
                <a:tc>
                  <a:txBody>
                    <a:bodyPr/>
                    <a:lstStyle/>
                    <a:p>
                      <a:r>
                        <a:rPr lang="en-US" dirty="0" smtClean="0"/>
                        <a:t>CASE B</a:t>
                      </a:r>
                      <a:endParaRPr lang="en-GB" dirty="0"/>
                    </a:p>
                  </a:txBody>
                  <a:tcPr/>
                </a:tc>
              </a:tr>
              <a:tr h="922000">
                <a:tc>
                  <a:txBody>
                    <a:bodyPr/>
                    <a:lstStyle/>
                    <a:p>
                      <a:r>
                        <a:rPr lang="en-GB" sz="1800" u="none" strike="noStrike" kern="1200" baseline="0" dirty="0" smtClean="0"/>
                        <a:t>The </a:t>
                      </a:r>
                      <a:r>
                        <a:rPr lang="en-GB" sz="1800" b="0" i="0" u="none" strike="noStrike" kern="1200" baseline="0" dirty="0" smtClean="0">
                          <a:solidFill>
                            <a:schemeClr val="dk1"/>
                          </a:solidFill>
                          <a:latin typeface="+mn-lt"/>
                          <a:ea typeface="+mn-ea"/>
                          <a:cs typeface="+mn-cs"/>
                        </a:rPr>
                        <a:t>paid amount is equal to the original facility e.g. 134 monthly payments before defaulting. </a:t>
                      </a:r>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422689672"/>
              </p:ext>
            </p:extLst>
          </p:nvPr>
        </p:nvGraphicFramePr>
        <p:xfrm>
          <a:off x="1376162" y="4797152"/>
          <a:ext cx="8064896" cy="1280160"/>
        </p:xfrm>
        <a:graphic>
          <a:graphicData uri="http://schemas.openxmlformats.org/drawingml/2006/table">
            <a:tbl>
              <a:tblPr firstRow="1" bandRow="1">
                <a:tableStyleId>{93296810-A885-4BE3-A3E7-6D5BEEA58F35}</a:tableStyleId>
              </a:tblPr>
              <a:tblGrid>
                <a:gridCol w="8064896"/>
              </a:tblGrid>
              <a:tr h="332432">
                <a:tc>
                  <a:txBody>
                    <a:bodyPr/>
                    <a:lstStyle/>
                    <a:p>
                      <a:r>
                        <a:rPr lang="en-US" dirty="0" smtClean="0"/>
                        <a:t>CASE C</a:t>
                      </a:r>
                      <a:endParaRPr lang="en-GB" dirty="0"/>
                    </a:p>
                  </a:txBody>
                  <a:tcPr/>
                </a:tc>
              </a:tr>
              <a:tr h="819696">
                <a:tc>
                  <a:txBody>
                    <a:bodyPr/>
                    <a:lstStyle/>
                    <a:p>
                      <a:r>
                        <a:rPr lang="en-GB" sz="1800" u="none" strike="noStrike" kern="1200" baseline="0" dirty="0" smtClean="0"/>
                        <a:t>The paid amount is </a:t>
                      </a:r>
                      <a:r>
                        <a:rPr lang="en-GB" sz="1800" u="none" strike="noStrike" kern="1200" baseline="0" dirty="0" smtClean="0">
                          <a:effectLst/>
                        </a:rPr>
                        <a:t>more </a:t>
                      </a:r>
                      <a:r>
                        <a:rPr lang="en-GB" sz="1800" u="none" strike="noStrike" kern="1200" baseline="0" dirty="0" smtClean="0"/>
                        <a:t>than the original facility, e.g. 185 monthly payments before defaulting. </a:t>
                      </a:r>
                    </a:p>
                    <a:p>
                      <a:endParaRPr lang="en-GB" dirty="0"/>
                    </a:p>
                  </a:txBody>
                  <a:tcPr/>
                </a:tc>
              </a:tr>
            </a:tbl>
          </a:graphicData>
        </a:graphic>
      </p:graphicFrame>
    </p:spTree>
    <p:extLst>
      <p:ext uri="{BB962C8B-B14F-4D97-AF65-F5344CB8AC3E}">
        <p14:creationId xmlns:p14="http://schemas.microsoft.com/office/powerpoint/2010/main" val="2150079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3812" y="1123122"/>
            <a:ext cx="10414756" cy="5906278"/>
          </a:xfrm>
        </p:spPr>
        <p:txBody>
          <a:bodyPr>
            <a:normAutofit/>
          </a:bodyPr>
          <a:lstStyle/>
          <a:p>
            <a:pPr marL="45720" indent="0" algn="just">
              <a:buNone/>
            </a:pPr>
            <a:r>
              <a:rPr lang="en-GB" sz="2400" dirty="0"/>
              <a:t>Omar </a:t>
            </a:r>
            <a:r>
              <a:rPr lang="en-GB" sz="2400" dirty="0" smtClean="0"/>
              <a:t>seeks </a:t>
            </a:r>
            <a:r>
              <a:rPr lang="en-GB" sz="2400" dirty="0"/>
              <a:t>to borrow the remaining sum of $ 180,000 from </a:t>
            </a:r>
            <a:r>
              <a:rPr lang="en-GB" sz="2400" dirty="0" smtClean="0"/>
              <a:t>an Islamic bank.</a:t>
            </a:r>
            <a:endParaRPr lang="en-GB" sz="2400" dirty="0">
              <a:solidFill>
                <a:srgbClr val="FF0000"/>
              </a:solidFill>
            </a:endParaRPr>
          </a:p>
          <a:p>
            <a:pPr marL="45720" indent="0" algn="just">
              <a:buNone/>
            </a:pPr>
            <a:r>
              <a:rPr lang="en-GB" sz="2400" dirty="0" smtClean="0"/>
              <a:t>Assuming the Ijarah rate </a:t>
            </a:r>
            <a:r>
              <a:rPr lang="en-GB" sz="2400" dirty="0"/>
              <a:t>is at a flat 4% over 20 years, Omar will pay the bank $ 144,000 in interest. </a:t>
            </a:r>
          </a:p>
          <a:p>
            <a:pPr marL="45720" indent="0" algn="just">
              <a:buNone/>
            </a:pPr>
            <a:r>
              <a:rPr lang="en-GB" sz="2400" dirty="0"/>
              <a:t>Monthly instalment = (180,000 + 144,000) / 240 = $ 1,350</a:t>
            </a:r>
          </a:p>
          <a:p>
            <a:pPr marL="45720" indent="0" algn="just">
              <a:lnSpc>
                <a:spcPct val="100000"/>
              </a:lnSpc>
              <a:buNone/>
            </a:pPr>
            <a:r>
              <a:rPr lang="en-GB" sz="2400" dirty="0" smtClean="0"/>
              <a:t>Omar </a:t>
            </a:r>
            <a:r>
              <a:rPr lang="en-GB" sz="2400" dirty="0"/>
              <a:t>has paid </a:t>
            </a:r>
            <a:r>
              <a:rPr lang="en-GB" sz="2400" dirty="0" smtClean="0"/>
              <a:t>$101,250 </a:t>
            </a:r>
            <a:r>
              <a:rPr lang="en-GB" sz="2400" dirty="0"/>
              <a:t>(75 months monthly </a:t>
            </a:r>
            <a:r>
              <a:rPr lang="en-GB" sz="2400" dirty="0" smtClean="0"/>
              <a:t>instalment) </a:t>
            </a:r>
            <a:r>
              <a:rPr lang="en-GB" sz="2400" dirty="0"/>
              <a:t>before defaulting. The outstanding balance is </a:t>
            </a:r>
            <a:r>
              <a:rPr lang="en-GB" sz="2400" dirty="0" smtClean="0"/>
              <a:t>$ </a:t>
            </a:r>
            <a:r>
              <a:rPr lang="en-GB" sz="2400" dirty="0"/>
              <a:t>222,750. </a:t>
            </a:r>
            <a:endParaRPr lang="en-GB" sz="2400" dirty="0" smtClean="0"/>
          </a:p>
          <a:p>
            <a:pPr marL="45720" indent="0" algn="just">
              <a:lnSpc>
                <a:spcPct val="100000"/>
              </a:lnSpc>
              <a:buNone/>
            </a:pPr>
            <a:r>
              <a:rPr lang="en-GB" sz="2400" dirty="0" smtClean="0"/>
              <a:t>However</a:t>
            </a:r>
            <a:r>
              <a:rPr lang="en-GB" sz="2400" dirty="0"/>
              <a:t>, the court has ruled the nullification of </a:t>
            </a:r>
            <a:r>
              <a:rPr lang="en-GB" sz="2400" dirty="0" smtClean="0"/>
              <a:t>Murabahah </a:t>
            </a:r>
            <a:r>
              <a:rPr lang="en-GB" sz="2400" dirty="0"/>
              <a:t>and the profit elements of the 75 </a:t>
            </a:r>
            <a:r>
              <a:rPr lang="en-GB" sz="2400" dirty="0" smtClean="0"/>
              <a:t>instalments </a:t>
            </a:r>
            <a:r>
              <a:rPr lang="en-GB" sz="2400" dirty="0"/>
              <a:t>paid are to be clawed back and returned back to the customer</a:t>
            </a:r>
            <a:r>
              <a:rPr lang="en-GB" sz="2400" dirty="0" smtClean="0"/>
              <a:t>.</a:t>
            </a:r>
          </a:p>
        </p:txBody>
      </p:sp>
      <p:sp>
        <p:nvSpPr>
          <p:cNvPr id="3" name="Title 2"/>
          <p:cNvSpPr>
            <a:spLocks noGrp="1"/>
          </p:cNvSpPr>
          <p:nvPr>
            <p:ph type="title"/>
          </p:nvPr>
        </p:nvSpPr>
        <p:spPr>
          <a:xfrm>
            <a:off x="837828" y="-99392"/>
            <a:ext cx="8686801" cy="1066800"/>
          </a:xfrm>
        </p:spPr>
        <p:txBody>
          <a:bodyPr/>
          <a:lstStyle/>
          <a:p>
            <a:r>
              <a:rPr lang="en-US" dirty="0" smtClean="0"/>
              <a:t>Case A</a:t>
            </a:r>
            <a:endParaRPr lang="en-GB" dirty="0"/>
          </a:p>
        </p:txBody>
      </p:sp>
      <p:sp>
        <p:nvSpPr>
          <p:cNvPr id="4" name="Rounded Rectangle 3"/>
          <p:cNvSpPr/>
          <p:nvPr/>
        </p:nvSpPr>
        <p:spPr>
          <a:xfrm>
            <a:off x="477788" y="5805264"/>
            <a:ext cx="11017224" cy="864096"/>
          </a:xfrm>
          <a:prstGeom prst="roundRect">
            <a:avLst/>
          </a:prstGeom>
          <a:solidFill>
            <a:srgbClr val="C00000"/>
          </a:solidFill>
          <a:ln>
            <a:solidFill>
              <a:schemeClr val="bg1"/>
            </a:solidFill>
          </a:ln>
        </p:spPr>
        <p:style>
          <a:lnRef idx="1">
            <a:schemeClr val="accent2"/>
          </a:lnRef>
          <a:fillRef idx="2">
            <a:schemeClr val="accent2"/>
          </a:fillRef>
          <a:effectRef idx="1">
            <a:schemeClr val="accent2"/>
          </a:effectRef>
          <a:fontRef idx="minor">
            <a:schemeClr val="dk1"/>
          </a:fontRef>
        </p:style>
        <p:txBody>
          <a:bodyPr rtlCol="0" anchor="ctr"/>
          <a:lstStyle/>
          <a:p>
            <a:pPr marL="45720" indent="0" algn="ctr">
              <a:lnSpc>
                <a:spcPct val="100000"/>
              </a:lnSpc>
              <a:buNone/>
            </a:pPr>
            <a:r>
              <a:rPr lang="en-US" sz="2000" b="1" dirty="0">
                <a:solidFill>
                  <a:schemeClr val="bg1"/>
                </a:solidFill>
              </a:rPr>
              <a:t>Calculate – Principal and Profit portion of payment, Payment made to Bank, Loss to Bank</a:t>
            </a:r>
            <a:endParaRPr lang="en-GB" sz="2000" b="1" dirty="0">
              <a:solidFill>
                <a:schemeClr val="bg1"/>
              </a:solidFill>
            </a:endParaRPr>
          </a:p>
        </p:txBody>
      </p:sp>
    </p:spTree>
    <p:extLst>
      <p:ext uri="{BB962C8B-B14F-4D97-AF65-F5344CB8AC3E}">
        <p14:creationId xmlns:p14="http://schemas.microsoft.com/office/powerpoint/2010/main" val="3731633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93204" y="-19270"/>
            <a:ext cx="8686801" cy="1066800"/>
          </a:xfrm>
        </p:spPr>
        <p:txBody>
          <a:bodyPr/>
          <a:lstStyle/>
          <a:p>
            <a:r>
              <a:rPr lang="en-US" dirty="0" smtClean="0"/>
              <a:t>Calculations</a:t>
            </a:r>
            <a:endParaRPr lang="en-GB" dirty="0"/>
          </a:p>
        </p:txBody>
      </p:sp>
      <p:graphicFrame>
        <p:nvGraphicFramePr>
          <p:cNvPr id="6" name="Table 5"/>
          <p:cNvGraphicFramePr>
            <a:graphicFrameLocks noGrp="1"/>
          </p:cNvGraphicFramePr>
          <p:nvPr>
            <p:extLst>
              <p:ext uri="{D42A27DB-BD31-4B8C-83A1-F6EECF244321}">
                <p14:modId xmlns:p14="http://schemas.microsoft.com/office/powerpoint/2010/main" val="2993432281"/>
              </p:ext>
            </p:extLst>
          </p:nvPr>
        </p:nvGraphicFramePr>
        <p:xfrm>
          <a:off x="621804" y="1302769"/>
          <a:ext cx="10873208" cy="5471500"/>
        </p:xfrm>
        <a:graphic>
          <a:graphicData uri="http://schemas.openxmlformats.org/drawingml/2006/table">
            <a:tbl>
              <a:tblPr firstRow="1" bandRow="1">
                <a:tableStyleId>{327F97BB-C833-4FB7-BDE5-3F7075034690}</a:tableStyleId>
              </a:tblPr>
              <a:tblGrid>
                <a:gridCol w="10873208"/>
              </a:tblGrid>
              <a:tr h="556547">
                <a:tc>
                  <a:txBody>
                    <a:bodyPr/>
                    <a:lstStyle/>
                    <a:p>
                      <a:pPr algn="ctr"/>
                      <a:r>
                        <a:rPr lang="en-US" b="1" noProof="0" dirty="0" smtClean="0"/>
                        <a:t>Financing/Principal: $ 180,000</a:t>
                      </a:r>
                      <a:r>
                        <a:rPr lang="en-US" b="1" baseline="0" noProof="0" dirty="0" smtClean="0"/>
                        <a:t> + </a:t>
                      </a:r>
                      <a:r>
                        <a:rPr lang="en-US" b="1" noProof="0" dirty="0" smtClean="0"/>
                        <a:t>Profit = $ 144,000</a:t>
                      </a:r>
                      <a:r>
                        <a:rPr lang="en-US" b="1" baseline="0" noProof="0" dirty="0" smtClean="0"/>
                        <a:t> </a:t>
                      </a:r>
                      <a:r>
                        <a:rPr lang="en-US" b="1" baseline="0" noProof="0" dirty="0" smtClean="0">
                          <a:sym typeface="Wingdings" panose="05000000000000000000" pitchFamily="2" charset="2"/>
                        </a:rPr>
                        <a:t> </a:t>
                      </a:r>
                      <a:r>
                        <a:rPr lang="en-US" b="1" noProof="0" dirty="0" smtClean="0"/>
                        <a:t>Selling price = $ 324,000</a:t>
                      </a:r>
                      <a:endParaRPr lang="en-US" b="1" noProof="0" dirty="0"/>
                    </a:p>
                  </a:txBody>
                  <a:tcPr anchor="ctr"/>
                </a:tc>
              </a:tr>
              <a:tr h="60047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noProof="0" dirty="0" smtClean="0">
                          <a:solidFill>
                            <a:schemeClr val="lt1"/>
                          </a:solidFill>
                          <a:latin typeface="+mn-lt"/>
                          <a:ea typeface="+mn-ea"/>
                          <a:cs typeface="+mn-cs"/>
                        </a:rPr>
                        <a:t>Tenure = 20 years; Number of installment payments = 240 	</a:t>
                      </a:r>
                    </a:p>
                    <a:p>
                      <a:pPr algn="ctr"/>
                      <a:endParaRPr lang="en-US" b="1" noProof="0" dirty="0"/>
                    </a:p>
                  </a:txBody>
                  <a:tcPr anchor="ctr"/>
                </a:tc>
              </a:tr>
              <a:tr h="60047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noProof="0" dirty="0" smtClean="0">
                          <a:solidFill>
                            <a:schemeClr val="lt1"/>
                          </a:solidFill>
                          <a:latin typeface="+mn-lt"/>
                          <a:ea typeface="+mn-ea"/>
                          <a:cs typeface="+mn-cs"/>
                        </a:rPr>
                        <a:t>Monthly Payment = $ 1,350; Principal = $ 750, Profit = $ 600 	</a:t>
                      </a:r>
                    </a:p>
                    <a:p>
                      <a:pPr algn="ctr"/>
                      <a:endParaRPr lang="en-US" b="1" noProof="0" dirty="0"/>
                    </a:p>
                  </a:txBody>
                  <a:tcPr anchor="ctr"/>
                </a:tc>
              </a:tr>
              <a:tr h="85782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800" b="1" i="0" u="none" strike="noStrike" kern="1200" baseline="0" dirty="0" smtClean="0">
                          <a:solidFill>
                            <a:schemeClr val="lt1"/>
                          </a:solidFill>
                          <a:latin typeface="+mn-lt"/>
                          <a:ea typeface="+mn-ea"/>
                          <a:cs typeface="+mn-cs"/>
                        </a:rPr>
                        <a:t>Payment before default = $ 101,250 (75 monthly payments); Principal = $ 750 x 75 = $ 56,250; Profit = $600 x 75 = $ 45,000 	</a:t>
                      </a:r>
                    </a:p>
                    <a:p>
                      <a:pPr algn="ctr"/>
                      <a:endParaRPr lang="en-US" b="1" noProof="0" dirty="0"/>
                    </a:p>
                  </a:txBody>
                  <a:tcPr anchor="ctr"/>
                </a:tc>
              </a:tr>
              <a:tr h="89159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800" b="1" i="0" u="none" strike="noStrike" kern="1200" baseline="0" dirty="0" smtClean="0">
                          <a:solidFill>
                            <a:schemeClr val="lt1"/>
                          </a:solidFill>
                          <a:latin typeface="+mn-lt"/>
                          <a:ea typeface="+mn-ea"/>
                          <a:cs typeface="+mn-cs"/>
                        </a:rPr>
                        <a:t>Outstanding balance </a:t>
                      </a:r>
                      <a:r>
                        <a:rPr lang="en-GB" sz="1800" b="1" i="0" u="none" strike="noStrike" kern="1200" baseline="0" dirty="0" smtClean="0">
                          <a:solidFill>
                            <a:schemeClr val="lt1"/>
                          </a:solidFill>
                          <a:latin typeface="+mn-lt"/>
                          <a:ea typeface="+mn-ea"/>
                          <a:cs typeface="+mn-cs"/>
                        </a:rPr>
                        <a:t>= $ 1,350 x 165 months = $ 222,750. </a:t>
                      </a:r>
                      <a:r>
                        <a:rPr lang="en-GB" sz="1800" b="1" i="0" u="none" strike="noStrike" kern="1200" baseline="0" dirty="0" smtClean="0">
                          <a:solidFill>
                            <a:schemeClr val="lt1"/>
                          </a:solidFill>
                          <a:latin typeface="+mn-lt"/>
                          <a:ea typeface="+mn-ea"/>
                          <a:cs typeface="+mn-cs"/>
                        </a:rPr>
                        <a:t>	</a:t>
                      </a:r>
                    </a:p>
                    <a:p>
                      <a:pPr algn="ctr"/>
                      <a:endParaRPr lang="en-US" b="1" noProof="0" dirty="0"/>
                    </a:p>
                  </a:txBody>
                  <a:tcPr anchor="ctr"/>
                </a:tc>
              </a:tr>
              <a:tr h="857826">
                <a:tc>
                  <a:txBody>
                    <a:bodyPr/>
                    <a:lstStyle/>
                    <a:p>
                      <a:pPr algn="ctr"/>
                      <a:r>
                        <a:rPr lang="en-GB" sz="1800" b="1" i="0" u="none" strike="noStrike" kern="1200" baseline="0" dirty="0" smtClean="0">
                          <a:solidFill>
                            <a:schemeClr val="lt1"/>
                          </a:solidFill>
                          <a:latin typeface="+mn-lt"/>
                          <a:ea typeface="+mn-ea"/>
                          <a:cs typeface="+mn-cs"/>
                        </a:rPr>
                        <a:t>Remaining Balance for Omar to pay: </a:t>
                      </a:r>
                      <a:r>
                        <a:rPr lang="en-GB" sz="1800" b="1" i="0" u="none" strike="noStrike" kern="1200" baseline="0" dirty="0" smtClean="0">
                          <a:solidFill>
                            <a:schemeClr val="lt1"/>
                          </a:solidFill>
                          <a:latin typeface="+mn-lt"/>
                          <a:ea typeface="+mn-ea"/>
                          <a:cs typeface="+mn-cs"/>
                        </a:rPr>
                        <a:t>$ 180,000 </a:t>
                      </a:r>
                      <a:r>
                        <a:rPr lang="en-GB" sz="1800" b="1" i="0" u="none" strike="noStrike" kern="1200" baseline="0" dirty="0" smtClean="0">
                          <a:solidFill>
                            <a:schemeClr val="lt1"/>
                          </a:solidFill>
                          <a:latin typeface="+mn-lt"/>
                          <a:ea typeface="+mn-ea"/>
                          <a:cs typeface="+mn-cs"/>
                        </a:rPr>
                        <a:t>– $ 101,250 = $ 78,750</a:t>
                      </a:r>
                    </a:p>
                    <a:p>
                      <a:pPr algn="ctr"/>
                      <a:endParaRPr lang="en-GB" sz="1800" b="1" i="0" u="none" strike="noStrike" kern="1200" baseline="0" dirty="0" smtClean="0">
                        <a:solidFill>
                          <a:schemeClr val="lt1"/>
                        </a:solidFill>
                        <a:latin typeface="+mn-lt"/>
                        <a:ea typeface="+mn-ea"/>
                        <a:cs typeface="+mn-cs"/>
                      </a:endParaRPr>
                    </a:p>
                    <a:p>
                      <a:pPr algn="ctr"/>
                      <a:endParaRPr lang="en-US" b="1" noProof="0" dirty="0"/>
                    </a:p>
                  </a:txBody>
                  <a:tcPr anchor="ctr"/>
                </a:tc>
              </a:tr>
              <a:tr h="85782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800" b="1" i="0" u="none" strike="noStrike" kern="1200" baseline="0" dirty="0" smtClean="0">
                          <a:solidFill>
                            <a:schemeClr val="lt1"/>
                          </a:solidFill>
                          <a:latin typeface="+mn-lt"/>
                          <a:ea typeface="+mn-ea"/>
                          <a:cs typeface="+mn-cs"/>
                        </a:rPr>
                        <a:t>Loss to the bank: $ 45,000 to be clawed back from actualized earnings – to be paid to charity. </a:t>
                      </a:r>
                    </a:p>
                    <a:p>
                      <a:pPr algn="ctr"/>
                      <a:r>
                        <a:rPr lang="en-GB" sz="1800" b="1" i="0" u="none" strike="noStrike" kern="1200" baseline="0" dirty="0" smtClean="0">
                          <a:solidFill>
                            <a:schemeClr val="lt1"/>
                          </a:solidFill>
                          <a:latin typeface="+mn-lt"/>
                          <a:ea typeface="+mn-ea"/>
                          <a:cs typeface="+mn-cs"/>
                        </a:rPr>
                        <a:t>S &amp; P agreement: Title of the property still with the client. 	</a:t>
                      </a:r>
                    </a:p>
                    <a:p>
                      <a:pPr algn="ctr"/>
                      <a:endParaRPr lang="en-US" b="1" noProof="0" dirty="0"/>
                    </a:p>
                  </a:txBody>
                  <a:tcPr anchor="ctr"/>
                </a:tc>
              </a:tr>
            </a:tbl>
          </a:graphicData>
        </a:graphic>
      </p:graphicFrame>
    </p:spTree>
    <p:extLst>
      <p:ext uri="{BB962C8B-B14F-4D97-AF65-F5344CB8AC3E}">
        <p14:creationId xmlns:p14="http://schemas.microsoft.com/office/powerpoint/2010/main" val="475115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3812" y="1123122"/>
            <a:ext cx="10414756" cy="5906278"/>
          </a:xfrm>
        </p:spPr>
        <p:txBody>
          <a:bodyPr>
            <a:normAutofit/>
          </a:bodyPr>
          <a:lstStyle/>
          <a:p>
            <a:pPr marL="45720" indent="0" algn="just">
              <a:buNone/>
            </a:pPr>
            <a:r>
              <a:rPr lang="en-GB" sz="2400" dirty="0"/>
              <a:t>Omar </a:t>
            </a:r>
            <a:r>
              <a:rPr lang="en-GB" sz="2400" dirty="0" smtClean="0"/>
              <a:t>seeks </a:t>
            </a:r>
            <a:r>
              <a:rPr lang="en-GB" sz="2400" dirty="0"/>
              <a:t>to borrow the remaining sum of $ 180,000 from </a:t>
            </a:r>
            <a:r>
              <a:rPr lang="en-GB" sz="2400" dirty="0" smtClean="0"/>
              <a:t>an Islamic </a:t>
            </a:r>
            <a:r>
              <a:rPr lang="en-GB" sz="2400" dirty="0"/>
              <a:t>bank. </a:t>
            </a:r>
          </a:p>
          <a:p>
            <a:pPr marL="45720" indent="0" algn="just">
              <a:buNone/>
            </a:pPr>
            <a:r>
              <a:rPr lang="en-GB" sz="2400" dirty="0" smtClean="0"/>
              <a:t>Assuming </a:t>
            </a:r>
            <a:r>
              <a:rPr lang="en-GB" sz="2400" dirty="0"/>
              <a:t>the Ijarah rate is at a flat 4% over 20 years, Omar will pay the bank $ 144,000 in interest. </a:t>
            </a:r>
          </a:p>
          <a:p>
            <a:pPr marL="45720" indent="0" algn="just">
              <a:buNone/>
            </a:pPr>
            <a:r>
              <a:rPr lang="en-GB" sz="2400" dirty="0"/>
              <a:t>Monthly instalment = (180,000 + 144,000) / 240 = $ 1,350</a:t>
            </a:r>
          </a:p>
          <a:p>
            <a:pPr marL="45720" indent="0" algn="just">
              <a:lnSpc>
                <a:spcPct val="100000"/>
              </a:lnSpc>
              <a:buNone/>
            </a:pPr>
            <a:r>
              <a:rPr lang="en-GB" sz="2400" dirty="0" smtClean="0"/>
              <a:t>Omar has </a:t>
            </a:r>
            <a:r>
              <a:rPr lang="en-GB" sz="2400" dirty="0"/>
              <a:t>paid </a:t>
            </a:r>
            <a:r>
              <a:rPr lang="en-GB" sz="2400" dirty="0" smtClean="0"/>
              <a:t>$180,900 </a:t>
            </a:r>
            <a:r>
              <a:rPr lang="en-GB" sz="2400" dirty="0"/>
              <a:t>(134 months monthly </a:t>
            </a:r>
            <a:r>
              <a:rPr lang="en-GB" sz="2400" dirty="0" smtClean="0"/>
              <a:t>instalment</a:t>
            </a:r>
            <a:r>
              <a:rPr lang="en-GB" sz="2400" dirty="0"/>
              <a:t>) </a:t>
            </a:r>
            <a:r>
              <a:rPr lang="en-GB" sz="2400" dirty="0" smtClean="0"/>
              <a:t>before defaulting. The outstanding balance </a:t>
            </a:r>
            <a:r>
              <a:rPr lang="en-GB" sz="2400" dirty="0"/>
              <a:t>is $143,100.</a:t>
            </a:r>
            <a:endParaRPr lang="en-GB" sz="2400" dirty="0" smtClean="0"/>
          </a:p>
          <a:p>
            <a:pPr marL="45720" indent="0" algn="just">
              <a:lnSpc>
                <a:spcPct val="100000"/>
              </a:lnSpc>
              <a:buNone/>
            </a:pPr>
            <a:r>
              <a:rPr lang="en-GB" sz="2400" dirty="0" smtClean="0"/>
              <a:t>However</a:t>
            </a:r>
            <a:r>
              <a:rPr lang="en-GB" sz="2400" dirty="0"/>
              <a:t>, the court has ruled the nullification of Murabahah and the profit elements of the </a:t>
            </a:r>
            <a:r>
              <a:rPr lang="en-GB" sz="2400" dirty="0" smtClean="0"/>
              <a:t>134 instalments </a:t>
            </a:r>
            <a:r>
              <a:rPr lang="en-GB" sz="2400" dirty="0"/>
              <a:t>paid are to be clawed back and returned back to the customer</a:t>
            </a:r>
            <a:r>
              <a:rPr lang="en-GB" sz="2400" dirty="0" smtClean="0"/>
              <a:t>.</a:t>
            </a:r>
          </a:p>
        </p:txBody>
      </p:sp>
      <p:sp>
        <p:nvSpPr>
          <p:cNvPr id="3" name="Title 2"/>
          <p:cNvSpPr>
            <a:spLocks noGrp="1"/>
          </p:cNvSpPr>
          <p:nvPr>
            <p:ph type="title"/>
          </p:nvPr>
        </p:nvSpPr>
        <p:spPr>
          <a:xfrm>
            <a:off x="837828" y="-99392"/>
            <a:ext cx="8686801" cy="1066800"/>
          </a:xfrm>
        </p:spPr>
        <p:txBody>
          <a:bodyPr/>
          <a:lstStyle/>
          <a:p>
            <a:r>
              <a:rPr lang="en-US" dirty="0" smtClean="0"/>
              <a:t>Case B</a:t>
            </a:r>
            <a:endParaRPr lang="en-GB" dirty="0"/>
          </a:p>
        </p:txBody>
      </p:sp>
      <p:sp>
        <p:nvSpPr>
          <p:cNvPr id="4" name="Rounded Rectangle 3"/>
          <p:cNvSpPr/>
          <p:nvPr/>
        </p:nvSpPr>
        <p:spPr>
          <a:xfrm>
            <a:off x="477788" y="5805264"/>
            <a:ext cx="11017224" cy="864096"/>
          </a:xfrm>
          <a:prstGeom prst="roundRect">
            <a:avLst/>
          </a:prstGeom>
          <a:solidFill>
            <a:srgbClr val="C00000"/>
          </a:solidFill>
          <a:ln>
            <a:solidFill>
              <a:schemeClr val="bg1"/>
            </a:solidFill>
          </a:ln>
        </p:spPr>
        <p:style>
          <a:lnRef idx="1">
            <a:schemeClr val="accent2"/>
          </a:lnRef>
          <a:fillRef idx="2">
            <a:schemeClr val="accent2"/>
          </a:fillRef>
          <a:effectRef idx="1">
            <a:schemeClr val="accent2"/>
          </a:effectRef>
          <a:fontRef idx="minor">
            <a:schemeClr val="dk1"/>
          </a:fontRef>
        </p:style>
        <p:txBody>
          <a:bodyPr rtlCol="0" anchor="ctr"/>
          <a:lstStyle/>
          <a:p>
            <a:pPr marL="45720" indent="0" algn="ctr">
              <a:lnSpc>
                <a:spcPct val="100000"/>
              </a:lnSpc>
              <a:buNone/>
            </a:pPr>
            <a:r>
              <a:rPr lang="en-US" sz="2000" b="1" dirty="0">
                <a:solidFill>
                  <a:schemeClr val="bg1"/>
                </a:solidFill>
              </a:rPr>
              <a:t>Calculate – Principal and Profit portion of payment, Payment made to Bank, Loss to Bank</a:t>
            </a:r>
            <a:endParaRPr lang="en-GB" sz="2000" b="1" dirty="0">
              <a:solidFill>
                <a:schemeClr val="bg1"/>
              </a:solidFill>
            </a:endParaRPr>
          </a:p>
        </p:txBody>
      </p:sp>
    </p:spTree>
    <p:extLst>
      <p:ext uri="{BB962C8B-B14F-4D97-AF65-F5344CB8AC3E}">
        <p14:creationId xmlns:p14="http://schemas.microsoft.com/office/powerpoint/2010/main" val="42222950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65212" y="43070"/>
            <a:ext cx="8686801" cy="1066800"/>
          </a:xfrm>
        </p:spPr>
        <p:txBody>
          <a:bodyPr/>
          <a:lstStyle/>
          <a:p>
            <a:r>
              <a:rPr lang="en-US" dirty="0" smtClean="0"/>
              <a:t>Calculations</a:t>
            </a:r>
            <a:endParaRPr lang="en-GB" dirty="0"/>
          </a:p>
        </p:txBody>
      </p:sp>
      <p:graphicFrame>
        <p:nvGraphicFramePr>
          <p:cNvPr id="6" name="Table 5"/>
          <p:cNvGraphicFramePr>
            <a:graphicFrameLocks noGrp="1"/>
          </p:cNvGraphicFramePr>
          <p:nvPr>
            <p:extLst>
              <p:ext uri="{D42A27DB-BD31-4B8C-83A1-F6EECF244321}">
                <p14:modId xmlns:p14="http://schemas.microsoft.com/office/powerpoint/2010/main" val="273448165"/>
              </p:ext>
            </p:extLst>
          </p:nvPr>
        </p:nvGraphicFramePr>
        <p:xfrm>
          <a:off x="693812" y="1123663"/>
          <a:ext cx="10729192" cy="5545699"/>
        </p:xfrm>
        <a:graphic>
          <a:graphicData uri="http://schemas.openxmlformats.org/drawingml/2006/table">
            <a:tbl>
              <a:tblPr firstRow="1" bandRow="1">
                <a:tableStyleId>{327F97BB-C833-4FB7-BDE5-3F7075034690}</a:tableStyleId>
              </a:tblPr>
              <a:tblGrid>
                <a:gridCol w="10729192"/>
              </a:tblGrid>
              <a:tr h="684433">
                <a:tc>
                  <a:txBody>
                    <a:bodyPr/>
                    <a:lstStyle/>
                    <a:p>
                      <a:pPr algn="ctr"/>
                      <a:r>
                        <a:rPr lang="en-US" b="1" noProof="0" dirty="0" smtClean="0"/>
                        <a:t>Financing/Principal: $ 180,000</a:t>
                      </a:r>
                      <a:r>
                        <a:rPr lang="en-US" b="1" baseline="0" noProof="0" dirty="0" smtClean="0"/>
                        <a:t> + </a:t>
                      </a:r>
                      <a:r>
                        <a:rPr lang="en-US" b="1" noProof="0" dirty="0" smtClean="0"/>
                        <a:t>Profit = $ 144,000</a:t>
                      </a:r>
                      <a:r>
                        <a:rPr lang="en-US" b="1" baseline="0" noProof="0" dirty="0" smtClean="0"/>
                        <a:t> </a:t>
                      </a:r>
                      <a:r>
                        <a:rPr lang="en-US" b="1" baseline="0" noProof="0" dirty="0" smtClean="0">
                          <a:sym typeface="Wingdings" panose="05000000000000000000" pitchFamily="2" charset="2"/>
                        </a:rPr>
                        <a:t> </a:t>
                      </a:r>
                      <a:r>
                        <a:rPr lang="en-US" b="1" noProof="0" dirty="0" smtClean="0"/>
                        <a:t>Selling price = $ 324,000</a:t>
                      </a:r>
                      <a:endParaRPr lang="en-US" b="1" noProof="0" dirty="0"/>
                    </a:p>
                  </a:txBody>
                  <a:tcPr anchor="ctr"/>
                </a:tc>
              </a:tr>
              <a:tr h="68443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noProof="0" dirty="0" smtClean="0">
                          <a:solidFill>
                            <a:schemeClr val="lt1"/>
                          </a:solidFill>
                          <a:latin typeface="+mn-lt"/>
                          <a:ea typeface="+mn-ea"/>
                          <a:cs typeface="+mn-cs"/>
                        </a:rPr>
                        <a:t>Tenure = 20 years; Number of installment payments = 240 	</a:t>
                      </a:r>
                    </a:p>
                    <a:p>
                      <a:pPr algn="ctr"/>
                      <a:endParaRPr lang="en-US" b="1" noProof="0" dirty="0"/>
                    </a:p>
                  </a:txBody>
                  <a:tcPr anchor="ctr"/>
                </a:tc>
              </a:tr>
              <a:tr h="68443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noProof="0" dirty="0" smtClean="0">
                          <a:solidFill>
                            <a:schemeClr val="lt1"/>
                          </a:solidFill>
                          <a:latin typeface="+mn-lt"/>
                          <a:ea typeface="+mn-ea"/>
                          <a:cs typeface="+mn-cs"/>
                        </a:rPr>
                        <a:t>Monthly Payment = $ 1,350; Principal = $ 750, Profit = $ 600 	</a:t>
                      </a:r>
                    </a:p>
                    <a:p>
                      <a:pPr algn="ctr"/>
                      <a:endParaRPr lang="en-US" b="1" noProof="0" dirty="0"/>
                    </a:p>
                  </a:txBody>
                  <a:tcPr anchor="ctr"/>
                </a:tc>
              </a:tr>
              <a:tr h="93598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800" b="1" i="0" u="none" strike="noStrike" kern="1200" baseline="0" dirty="0" smtClean="0">
                          <a:solidFill>
                            <a:schemeClr val="lt1"/>
                          </a:solidFill>
                          <a:latin typeface="+mn-lt"/>
                          <a:ea typeface="+mn-ea"/>
                          <a:cs typeface="+mn-cs"/>
                        </a:rPr>
                        <a:t>Payment before default = $ 180,900 (134 monthly payments); Principal = $ 750 x 134 = $ 100,500; Profit = $ 600 x 134 = $ 80,400 	</a:t>
                      </a:r>
                    </a:p>
                    <a:p>
                      <a:pPr algn="ctr"/>
                      <a:endParaRPr lang="en-US" b="1" noProof="0" dirty="0"/>
                    </a:p>
                  </a:txBody>
                  <a:tcPr anchor="ctr"/>
                </a:tc>
              </a:tr>
              <a:tr h="68443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800" b="1" i="0" u="none" strike="noStrike" kern="1200" baseline="0" dirty="0" smtClean="0">
                          <a:solidFill>
                            <a:schemeClr val="lt1"/>
                          </a:solidFill>
                          <a:latin typeface="+mn-lt"/>
                          <a:ea typeface="+mn-ea"/>
                          <a:cs typeface="+mn-cs"/>
                        </a:rPr>
                        <a:t>Outstanding </a:t>
                      </a:r>
                      <a:r>
                        <a:rPr lang="en-GB" sz="1800" b="1" i="0" u="none" strike="noStrike" kern="1200" baseline="0" dirty="0" smtClean="0">
                          <a:solidFill>
                            <a:schemeClr val="lt1"/>
                          </a:solidFill>
                          <a:latin typeface="+mn-lt"/>
                          <a:ea typeface="+mn-ea"/>
                          <a:cs typeface="+mn-cs"/>
                        </a:rPr>
                        <a:t>balance = $ 1,350 x 106 months </a:t>
                      </a:r>
                      <a:r>
                        <a:rPr lang="en-GB" sz="1800" b="1" i="0" u="none" strike="noStrike" kern="1200" baseline="0" dirty="0" smtClean="0">
                          <a:solidFill>
                            <a:schemeClr val="lt1"/>
                          </a:solidFill>
                          <a:latin typeface="+mn-lt"/>
                          <a:ea typeface="+mn-ea"/>
                          <a:cs typeface="+mn-cs"/>
                        </a:rPr>
                        <a:t>= $ </a:t>
                      </a:r>
                      <a:r>
                        <a:rPr lang="en-GB" sz="1800" b="1" i="0" u="none" strike="noStrike" kern="1200" baseline="0" dirty="0" smtClean="0">
                          <a:solidFill>
                            <a:schemeClr val="lt1"/>
                          </a:solidFill>
                          <a:latin typeface="+mn-lt"/>
                          <a:ea typeface="+mn-ea"/>
                          <a:cs typeface="+mn-cs"/>
                        </a:rPr>
                        <a:t>143,100. </a:t>
                      </a:r>
                      <a:r>
                        <a:rPr lang="en-GB" sz="1800" b="1" i="0" u="none" strike="noStrike" kern="1200" baseline="0" dirty="0" smtClean="0">
                          <a:solidFill>
                            <a:schemeClr val="lt1"/>
                          </a:solidFill>
                          <a:latin typeface="+mn-lt"/>
                          <a:ea typeface="+mn-ea"/>
                          <a:cs typeface="+mn-cs"/>
                        </a:rPr>
                        <a:t>	</a:t>
                      </a:r>
                    </a:p>
                    <a:p>
                      <a:pPr algn="ctr"/>
                      <a:endParaRPr lang="en-US" b="1" noProof="0" dirty="0"/>
                    </a:p>
                  </a:txBody>
                  <a:tcPr anchor="ctr"/>
                </a:tc>
              </a:tr>
              <a:tr h="935989">
                <a:tc>
                  <a:txBody>
                    <a:bodyPr/>
                    <a:lstStyle/>
                    <a:p>
                      <a:pPr algn="ctr"/>
                      <a:r>
                        <a:rPr lang="en-GB" sz="1800" b="1" i="0" u="none" strike="noStrike" kern="1200" baseline="0" dirty="0" smtClean="0">
                          <a:solidFill>
                            <a:schemeClr val="lt1"/>
                          </a:solidFill>
                          <a:latin typeface="+mn-lt"/>
                          <a:ea typeface="+mn-ea"/>
                          <a:cs typeface="+mn-cs"/>
                        </a:rPr>
                        <a:t>Bank to pay Omar: $ 180,000 – $ 180,900 = $900</a:t>
                      </a:r>
                    </a:p>
                    <a:p>
                      <a:pPr algn="ctr"/>
                      <a:endParaRPr lang="en-US" b="1" noProof="0" dirty="0"/>
                    </a:p>
                  </a:txBody>
                  <a:tcPr anchor="ctr"/>
                </a:tc>
              </a:tr>
              <a:tr h="93598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800" b="1" i="0" u="none" strike="noStrike" kern="1200" baseline="0" dirty="0" smtClean="0">
                          <a:solidFill>
                            <a:schemeClr val="lt1"/>
                          </a:solidFill>
                          <a:latin typeface="+mn-lt"/>
                          <a:ea typeface="+mn-ea"/>
                          <a:cs typeface="+mn-cs"/>
                        </a:rPr>
                        <a:t>Loss to the bank: $80,400 to be clawed back from actualized earnings – to be paid to charity. </a:t>
                      </a:r>
                    </a:p>
                    <a:p>
                      <a:pPr algn="ctr"/>
                      <a:r>
                        <a:rPr lang="en-GB" sz="1800" b="1" i="0" u="none" strike="noStrike" kern="1200" baseline="0" dirty="0" smtClean="0">
                          <a:solidFill>
                            <a:schemeClr val="lt1"/>
                          </a:solidFill>
                          <a:latin typeface="+mn-lt"/>
                          <a:ea typeface="+mn-ea"/>
                          <a:cs typeface="+mn-cs"/>
                        </a:rPr>
                        <a:t>S &amp; P agreement: Title of the property still with the client. 	</a:t>
                      </a:r>
                    </a:p>
                    <a:p>
                      <a:pPr algn="ctr"/>
                      <a:endParaRPr lang="en-US" b="1" noProof="0" dirty="0"/>
                    </a:p>
                  </a:txBody>
                  <a:tcPr anchor="ctr"/>
                </a:tc>
              </a:tr>
            </a:tbl>
          </a:graphicData>
        </a:graphic>
      </p:graphicFrame>
    </p:spTree>
    <p:extLst>
      <p:ext uri="{BB962C8B-B14F-4D97-AF65-F5344CB8AC3E}">
        <p14:creationId xmlns:p14="http://schemas.microsoft.com/office/powerpoint/2010/main" val="1005861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3812" y="1123122"/>
            <a:ext cx="10414756" cy="5906278"/>
          </a:xfrm>
        </p:spPr>
        <p:txBody>
          <a:bodyPr>
            <a:normAutofit/>
          </a:bodyPr>
          <a:lstStyle/>
          <a:p>
            <a:pPr marL="45720" indent="0" algn="just">
              <a:buNone/>
            </a:pPr>
            <a:r>
              <a:rPr lang="en-GB" sz="2400" dirty="0"/>
              <a:t>Omar </a:t>
            </a:r>
            <a:r>
              <a:rPr lang="en-GB" sz="2400" dirty="0" smtClean="0"/>
              <a:t>seeks </a:t>
            </a:r>
            <a:r>
              <a:rPr lang="en-GB" sz="2400" dirty="0"/>
              <a:t>to borrow the remaining sum of $ 180,000 from </a:t>
            </a:r>
            <a:r>
              <a:rPr lang="en-GB" sz="2400" dirty="0" smtClean="0"/>
              <a:t>an Islamic</a:t>
            </a:r>
            <a:r>
              <a:rPr lang="en-GB" sz="2400" dirty="0" smtClean="0">
                <a:solidFill>
                  <a:srgbClr val="FF0000"/>
                </a:solidFill>
              </a:rPr>
              <a:t> </a:t>
            </a:r>
            <a:r>
              <a:rPr lang="en-GB" sz="2400" dirty="0" smtClean="0"/>
              <a:t>bank</a:t>
            </a:r>
            <a:r>
              <a:rPr lang="en-GB" sz="2400" dirty="0"/>
              <a:t>. </a:t>
            </a:r>
          </a:p>
          <a:p>
            <a:pPr marL="45720" indent="0" algn="just">
              <a:buNone/>
            </a:pPr>
            <a:r>
              <a:rPr lang="en-GB" sz="2400" dirty="0" smtClean="0"/>
              <a:t>Assuming </a:t>
            </a:r>
            <a:r>
              <a:rPr lang="en-GB" sz="2400" dirty="0"/>
              <a:t>the Ijarah rate is at a flat 4% over 20 years, Omar will pay the bank $ 144,000 in interest. </a:t>
            </a:r>
          </a:p>
          <a:p>
            <a:pPr marL="45720" indent="0" algn="just">
              <a:buNone/>
            </a:pPr>
            <a:r>
              <a:rPr lang="en-GB" sz="2400" dirty="0"/>
              <a:t>Monthly instalment = (180,000 + 144,000) / 240 = $ 1,350</a:t>
            </a:r>
          </a:p>
          <a:p>
            <a:pPr marL="45720" indent="0" algn="just">
              <a:lnSpc>
                <a:spcPct val="100000"/>
              </a:lnSpc>
              <a:buNone/>
            </a:pPr>
            <a:r>
              <a:rPr lang="en-GB" sz="2400" dirty="0" smtClean="0"/>
              <a:t>Omar has paid $ 249,750 (185 months monthly instalment) before defaulting. The outstanding balance </a:t>
            </a:r>
            <a:r>
              <a:rPr lang="en-GB" sz="2400" dirty="0"/>
              <a:t>is $74,250.</a:t>
            </a:r>
            <a:endParaRPr lang="en-GB" sz="2400" dirty="0" smtClean="0"/>
          </a:p>
          <a:p>
            <a:pPr marL="45720" indent="0" algn="just">
              <a:lnSpc>
                <a:spcPct val="100000"/>
              </a:lnSpc>
              <a:buNone/>
            </a:pPr>
            <a:r>
              <a:rPr lang="en-GB" sz="2400" dirty="0" smtClean="0"/>
              <a:t>However</a:t>
            </a:r>
            <a:r>
              <a:rPr lang="en-GB" sz="2400" dirty="0"/>
              <a:t>, the court has ruled the nullification of Murabahah and the profit elements of the </a:t>
            </a:r>
            <a:r>
              <a:rPr lang="en-GB" sz="2400" dirty="0" smtClean="0"/>
              <a:t>185 instalments </a:t>
            </a:r>
            <a:r>
              <a:rPr lang="en-GB" sz="2400" dirty="0"/>
              <a:t>paid are to be clawed back and returned back to the customer</a:t>
            </a:r>
            <a:r>
              <a:rPr lang="en-GB" sz="2400" dirty="0" smtClean="0"/>
              <a:t>.</a:t>
            </a:r>
          </a:p>
        </p:txBody>
      </p:sp>
      <p:sp>
        <p:nvSpPr>
          <p:cNvPr id="3" name="Title 2"/>
          <p:cNvSpPr>
            <a:spLocks noGrp="1"/>
          </p:cNvSpPr>
          <p:nvPr>
            <p:ph type="title"/>
          </p:nvPr>
        </p:nvSpPr>
        <p:spPr>
          <a:xfrm>
            <a:off x="837828" y="-99392"/>
            <a:ext cx="8686801" cy="1066800"/>
          </a:xfrm>
        </p:spPr>
        <p:txBody>
          <a:bodyPr/>
          <a:lstStyle/>
          <a:p>
            <a:r>
              <a:rPr lang="en-US" dirty="0" smtClean="0"/>
              <a:t>Case C</a:t>
            </a:r>
            <a:endParaRPr lang="en-GB" dirty="0"/>
          </a:p>
        </p:txBody>
      </p:sp>
      <p:sp>
        <p:nvSpPr>
          <p:cNvPr id="4" name="Rounded Rectangle 3"/>
          <p:cNvSpPr/>
          <p:nvPr/>
        </p:nvSpPr>
        <p:spPr>
          <a:xfrm>
            <a:off x="477788" y="5805264"/>
            <a:ext cx="11017224" cy="864096"/>
          </a:xfrm>
          <a:prstGeom prst="roundRect">
            <a:avLst/>
          </a:prstGeom>
          <a:solidFill>
            <a:srgbClr val="C00000"/>
          </a:solidFill>
          <a:ln>
            <a:solidFill>
              <a:schemeClr val="bg1"/>
            </a:solidFill>
          </a:ln>
        </p:spPr>
        <p:style>
          <a:lnRef idx="1">
            <a:schemeClr val="accent2"/>
          </a:lnRef>
          <a:fillRef idx="2">
            <a:schemeClr val="accent2"/>
          </a:fillRef>
          <a:effectRef idx="1">
            <a:schemeClr val="accent2"/>
          </a:effectRef>
          <a:fontRef idx="minor">
            <a:schemeClr val="dk1"/>
          </a:fontRef>
        </p:style>
        <p:txBody>
          <a:bodyPr rtlCol="0" anchor="ctr"/>
          <a:lstStyle/>
          <a:p>
            <a:pPr marL="45720" algn="ctr"/>
            <a:r>
              <a:rPr lang="en-US" sz="2000" b="1" dirty="0">
                <a:solidFill>
                  <a:prstClr val="white"/>
                </a:solidFill>
              </a:rPr>
              <a:t>Calculate – Principal and Profit portion of payment, Payment made to Bank, Loss to Bank</a:t>
            </a:r>
            <a:endParaRPr lang="en-GB" sz="2000" b="1" dirty="0">
              <a:solidFill>
                <a:prstClr val="white"/>
              </a:solidFill>
            </a:endParaRPr>
          </a:p>
        </p:txBody>
      </p:sp>
    </p:spTree>
    <p:extLst>
      <p:ext uri="{BB962C8B-B14F-4D97-AF65-F5344CB8AC3E}">
        <p14:creationId xmlns:p14="http://schemas.microsoft.com/office/powerpoint/2010/main" val="1893898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Islamic Financial Institutions and Risk</a:t>
            </a:r>
            <a:endParaRPr lang="en-US" dirty="0"/>
          </a:p>
          <a:p>
            <a:r>
              <a:rPr lang="en-US" dirty="0" smtClean="0"/>
              <a:t>Shariah Auditing </a:t>
            </a:r>
            <a:endParaRPr lang="en-US" dirty="0"/>
          </a:p>
          <a:p>
            <a:r>
              <a:rPr lang="en-US" dirty="0" smtClean="0"/>
              <a:t>Shariah Risk Management for Common Islamic Financial Contracts</a:t>
            </a:r>
            <a:endParaRPr lang="en-GB" dirty="0"/>
          </a:p>
        </p:txBody>
      </p:sp>
      <p:sp>
        <p:nvSpPr>
          <p:cNvPr id="2" name="Title 1"/>
          <p:cNvSpPr>
            <a:spLocks noGrp="1"/>
          </p:cNvSpPr>
          <p:nvPr>
            <p:ph type="title"/>
          </p:nvPr>
        </p:nvSpPr>
        <p:spPr>
          <a:xfrm>
            <a:off x="1065212" y="116632"/>
            <a:ext cx="8686801" cy="1066800"/>
          </a:xfrm>
        </p:spPr>
        <p:txBody>
          <a:bodyPr/>
          <a:lstStyle/>
          <a:p>
            <a:r>
              <a:rPr lang="en-US" dirty="0"/>
              <a:t>Summary		</a:t>
            </a:r>
          </a:p>
        </p:txBody>
      </p:sp>
    </p:spTree>
    <p:extLst>
      <p:ext uri="{BB962C8B-B14F-4D97-AF65-F5344CB8AC3E}">
        <p14:creationId xmlns:p14="http://schemas.microsoft.com/office/powerpoint/2010/main" val="1637310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65212" y="43070"/>
            <a:ext cx="8686801" cy="1066800"/>
          </a:xfrm>
        </p:spPr>
        <p:txBody>
          <a:bodyPr/>
          <a:lstStyle/>
          <a:p>
            <a:r>
              <a:rPr lang="en-US" dirty="0" smtClean="0"/>
              <a:t>Calculations</a:t>
            </a:r>
            <a:endParaRPr lang="en-GB" dirty="0"/>
          </a:p>
        </p:txBody>
      </p:sp>
      <p:graphicFrame>
        <p:nvGraphicFramePr>
          <p:cNvPr id="6" name="Table 5"/>
          <p:cNvGraphicFramePr>
            <a:graphicFrameLocks noGrp="1"/>
          </p:cNvGraphicFramePr>
          <p:nvPr>
            <p:extLst>
              <p:ext uri="{D42A27DB-BD31-4B8C-83A1-F6EECF244321}">
                <p14:modId xmlns:p14="http://schemas.microsoft.com/office/powerpoint/2010/main" val="1543487056"/>
              </p:ext>
            </p:extLst>
          </p:nvPr>
        </p:nvGraphicFramePr>
        <p:xfrm>
          <a:off x="693812" y="1123663"/>
          <a:ext cx="10729192" cy="5545699"/>
        </p:xfrm>
        <a:graphic>
          <a:graphicData uri="http://schemas.openxmlformats.org/drawingml/2006/table">
            <a:tbl>
              <a:tblPr firstRow="1" bandRow="1">
                <a:tableStyleId>{327F97BB-C833-4FB7-BDE5-3F7075034690}</a:tableStyleId>
              </a:tblPr>
              <a:tblGrid>
                <a:gridCol w="10729192"/>
              </a:tblGrid>
              <a:tr h="684433">
                <a:tc>
                  <a:txBody>
                    <a:bodyPr/>
                    <a:lstStyle/>
                    <a:p>
                      <a:pPr algn="ctr"/>
                      <a:r>
                        <a:rPr lang="en-US" b="1" noProof="0" dirty="0" smtClean="0"/>
                        <a:t>Financing/Principal: $ 180,000</a:t>
                      </a:r>
                      <a:r>
                        <a:rPr lang="en-US" b="1" baseline="0" noProof="0" dirty="0" smtClean="0"/>
                        <a:t> + </a:t>
                      </a:r>
                      <a:r>
                        <a:rPr lang="en-US" b="1" noProof="0" dirty="0" smtClean="0"/>
                        <a:t>Profit = $ 144,000</a:t>
                      </a:r>
                      <a:r>
                        <a:rPr lang="en-US" b="1" baseline="0" noProof="0" dirty="0" smtClean="0"/>
                        <a:t> </a:t>
                      </a:r>
                      <a:r>
                        <a:rPr lang="en-US" b="1" baseline="0" noProof="0" dirty="0" smtClean="0">
                          <a:sym typeface="Wingdings" panose="05000000000000000000" pitchFamily="2" charset="2"/>
                        </a:rPr>
                        <a:t> </a:t>
                      </a:r>
                      <a:r>
                        <a:rPr lang="en-US" b="1" noProof="0" dirty="0" smtClean="0"/>
                        <a:t>Selling price = $ 324,000</a:t>
                      </a:r>
                      <a:endParaRPr lang="en-US" b="1" noProof="0" dirty="0"/>
                    </a:p>
                  </a:txBody>
                  <a:tcPr anchor="ctr"/>
                </a:tc>
              </a:tr>
              <a:tr h="68443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noProof="0" dirty="0" smtClean="0">
                          <a:solidFill>
                            <a:schemeClr val="lt1"/>
                          </a:solidFill>
                          <a:latin typeface="+mn-lt"/>
                          <a:ea typeface="+mn-ea"/>
                          <a:cs typeface="+mn-cs"/>
                        </a:rPr>
                        <a:t>Tenure = 20 years; Number of installment payments = 240 	</a:t>
                      </a:r>
                    </a:p>
                    <a:p>
                      <a:pPr algn="ctr"/>
                      <a:endParaRPr lang="en-US" b="1" noProof="0" dirty="0"/>
                    </a:p>
                  </a:txBody>
                  <a:tcPr anchor="ctr"/>
                </a:tc>
              </a:tr>
              <a:tr h="68443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noProof="0" dirty="0" smtClean="0">
                          <a:solidFill>
                            <a:schemeClr val="lt1"/>
                          </a:solidFill>
                          <a:latin typeface="+mn-lt"/>
                          <a:ea typeface="+mn-ea"/>
                          <a:cs typeface="+mn-cs"/>
                        </a:rPr>
                        <a:t>Monthly Payment = $ 1,350; Principal = $ 750, Profit = $ 600 	</a:t>
                      </a:r>
                    </a:p>
                    <a:p>
                      <a:pPr algn="ctr"/>
                      <a:endParaRPr lang="en-US" b="1" noProof="0" dirty="0"/>
                    </a:p>
                  </a:txBody>
                  <a:tcPr anchor="ctr"/>
                </a:tc>
              </a:tr>
              <a:tr h="93598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800" b="1" i="0" u="none" strike="noStrike" kern="1200" baseline="0" dirty="0" smtClean="0">
                          <a:solidFill>
                            <a:schemeClr val="lt1"/>
                          </a:solidFill>
                          <a:latin typeface="+mn-lt"/>
                          <a:ea typeface="+mn-ea"/>
                          <a:cs typeface="+mn-cs"/>
                        </a:rPr>
                        <a:t>Payment before default = $ 249,750 (185 monthly payments); Principal = $ 750 x 185 = $ 138,750; Profit = $ 600 x 185 = $ 111,000 	</a:t>
                      </a:r>
                    </a:p>
                    <a:p>
                      <a:pPr algn="ctr"/>
                      <a:endParaRPr lang="en-US" b="1" noProof="0" dirty="0"/>
                    </a:p>
                  </a:txBody>
                  <a:tcPr anchor="ctr"/>
                </a:tc>
              </a:tr>
              <a:tr h="68443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800" b="1" i="0" u="none" strike="noStrike" kern="1200" baseline="0" dirty="0" smtClean="0">
                          <a:solidFill>
                            <a:schemeClr val="lt1"/>
                          </a:solidFill>
                          <a:latin typeface="+mn-lt"/>
                          <a:ea typeface="+mn-ea"/>
                          <a:cs typeface="+mn-cs"/>
                        </a:rPr>
                        <a:t>         Outstanding </a:t>
                      </a:r>
                      <a:r>
                        <a:rPr lang="en-GB" sz="1800" b="1" i="0" u="none" strike="noStrike" kern="1200" baseline="0" dirty="0" smtClean="0">
                          <a:solidFill>
                            <a:schemeClr val="lt1"/>
                          </a:solidFill>
                          <a:latin typeface="+mn-lt"/>
                          <a:ea typeface="+mn-ea"/>
                          <a:cs typeface="+mn-cs"/>
                        </a:rPr>
                        <a:t>balance </a:t>
                      </a:r>
                      <a:r>
                        <a:rPr lang="en-GB" sz="1800" b="1" i="0" u="none" strike="noStrike" kern="1200" baseline="0" dirty="0" smtClean="0">
                          <a:solidFill>
                            <a:schemeClr val="lt1"/>
                          </a:solidFill>
                          <a:latin typeface="+mn-lt"/>
                          <a:ea typeface="+mn-ea"/>
                          <a:cs typeface="+mn-cs"/>
                        </a:rPr>
                        <a:t>= $ 1,350 x 55 months = </a:t>
                      </a:r>
                      <a:r>
                        <a:rPr lang="en-GB" sz="1800" b="1" i="0" u="none" strike="noStrike" kern="1200" baseline="0" dirty="0" smtClean="0">
                          <a:solidFill>
                            <a:schemeClr val="lt1"/>
                          </a:solidFill>
                          <a:latin typeface="+mn-lt"/>
                          <a:ea typeface="+mn-ea"/>
                          <a:cs typeface="+mn-cs"/>
                        </a:rPr>
                        <a:t>$ </a:t>
                      </a:r>
                      <a:r>
                        <a:rPr lang="en-GB" sz="1800" b="1" i="0" u="none" strike="noStrike" kern="1200" baseline="0" dirty="0" smtClean="0">
                          <a:solidFill>
                            <a:schemeClr val="lt1"/>
                          </a:solidFill>
                          <a:latin typeface="+mn-lt"/>
                          <a:ea typeface="+mn-ea"/>
                          <a:cs typeface="+mn-cs"/>
                        </a:rPr>
                        <a:t>74,250. </a:t>
                      </a:r>
                      <a:r>
                        <a:rPr lang="en-GB" sz="1800" b="1" i="0" u="none" strike="noStrike" kern="1200" baseline="0" dirty="0" smtClean="0">
                          <a:solidFill>
                            <a:schemeClr val="lt1"/>
                          </a:solidFill>
                          <a:latin typeface="+mn-lt"/>
                          <a:ea typeface="+mn-ea"/>
                          <a:cs typeface="+mn-cs"/>
                        </a:rPr>
                        <a:t>	</a:t>
                      </a:r>
                    </a:p>
                    <a:p>
                      <a:pPr algn="ctr"/>
                      <a:endParaRPr lang="en-US" b="1" noProof="0" dirty="0"/>
                    </a:p>
                  </a:txBody>
                  <a:tcPr anchor="ctr"/>
                </a:tc>
              </a:tr>
              <a:tr h="935989">
                <a:tc>
                  <a:txBody>
                    <a:bodyPr/>
                    <a:lstStyle/>
                    <a:p>
                      <a:pPr algn="ctr"/>
                      <a:r>
                        <a:rPr lang="en-GB" sz="1800" b="1" i="0" u="none" strike="noStrike" kern="1200" baseline="0" dirty="0" smtClean="0">
                          <a:solidFill>
                            <a:schemeClr val="lt1"/>
                          </a:solidFill>
                          <a:latin typeface="+mn-lt"/>
                          <a:ea typeface="+mn-ea"/>
                          <a:cs typeface="+mn-cs"/>
                        </a:rPr>
                        <a:t>Bank to payback Omar = $249,750 - $ 180,000 = $ 69,750</a:t>
                      </a:r>
                    </a:p>
                    <a:p>
                      <a:pPr algn="ctr"/>
                      <a:endParaRPr lang="en-US" b="1" noProof="0" dirty="0"/>
                    </a:p>
                  </a:txBody>
                  <a:tcPr anchor="ctr"/>
                </a:tc>
              </a:tr>
              <a:tr h="935989">
                <a:tc>
                  <a:txBody>
                    <a:bodyPr/>
                    <a:lstStyle/>
                    <a:p>
                      <a:pPr algn="ctr"/>
                      <a:r>
                        <a:rPr lang="en-GB" sz="1800" b="1" i="0" u="none" strike="noStrike" kern="1200" baseline="0" dirty="0" smtClean="0">
                          <a:solidFill>
                            <a:schemeClr val="lt1"/>
                          </a:solidFill>
                          <a:latin typeface="+mn-lt"/>
                          <a:ea typeface="+mn-ea"/>
                          <a:cs typeface="+mn-cs"/>
                        </a:rPr>
                        <a:t>Loss to the bank: $111,000 to be clawed back from actualized earnings – to be paid to charity.</a:t>
                      </a:r>
                    </a:p>
                    <a:p>
                      <a:pPr algn="ctr"/>
                      <a:r>
                        <a:rPr lang="en-GB" sz="1800" b="1" i="0" u="none" strike="noStrike" kern="1200" baseline="0" dirty="0" smtClean="0">
                          <a:solidFill>
                            <a:schemeClr val="lt1"/>
                          </a:solidFill>
                          <a:latin typeface="+mn-lt"/>
                          <a:ea typeface="+mn-ea"/>
                          <a:cs typeface="+mn-cs"/>
                        </a:rPr>
                        <a:t>S &amp; P agreement: Title of the property still with the client. 	</a:t>
                      </a:r>
                    </a:p>
                    <a:p>
                      <a:pPr algn="ctr"/>
                      <a:endParaRPr lang="en-US" b="1" noProof="0" dirty="0"/>
                    </a:p>
                  </a:txBody>
                  <a:tcPr anchor="ctr"/>
                </a:tc>
              </a:tr>
            </a:tbl>
          </a:graphicData>
        </a:graphic>
      </p:graphicFrame>
    </p:spTree>
    <p:extLst>
      <p:ext uri="{BB962C8B-B14F-4D97-AF65-F5344CB8AC3E}">
        <p14:creationId xmlns:p14="http://schemas.microsoft.com/office/powerpoint/2010/main" val="2177494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GB" dirty="0"/>
              <a:t>A fiduciary duty is a legal duty to act </a:t>
            </a:r>
            <a:r>
              <a:rPr lang="en-GB" dirty="0" smtClean="0"/>
              <a:t>in </a:t>
            </a:r>
            <a:r>
              <a:rPr lang="en-GB" dirty="0"/>
              <a:t>another party's interests. Parties owing this duty are called fiduciaries. The individuals to whom they owe a duty are called principals</a:t>
            </a:r>
            <a:r>
              <a:rPr lang="en-GB" dirty="0" smtClean="0"/>
              <a:t>.</a:t>
            </a:r>
          </a:p>
          <a:p>
            <a:pPr algn="just"/>
            <a:endParaRPr lang="en-US" dirty="0"/>
          </a:p>
          <a:p>
            <a:pPr algn="just"/>
            <a:r>
              <a:rPr lang="en-US" dirty="0"/>
              <a:t>AAOIFI (1999) defines fiduciary risk as being legally liable for a breach of the investment contract either  for </a:t>
            </a:r>
            <a:r>
              <a:rPr lang="en-US" u="sng" dirty="0"/>
              <a:t>noncompliance with Shariah rules or for mismanagement of investors’ funds</a:t>
            </a:r>
            <a:r>
              <a:rPr lang="en-US" dirty="0"/>
              <a:t>. </a:t>
            </a:r>
          </a:p>
          <a:p>
            <a:pPr algn="just"/>
            <a:endParaRPr lang="en-US" dirty="0"/>
          </a:p>
          <a:p>
            <a:pPr algn="just"/>
            <a:r>
              <a:rPr lang="en-US" dirty="0"/>
              <a:t>Fiduciary risk also exposes equity holders and investment depositors to the risk of economic losses, as they would not receive their share of the profits.</a:t>
            </a:r>
            <a:endParaRPr lang="en-GB" dirty="0"/>
          </a:p>
          <a:p>
            <a:endParaRPr lang="en-GB" dirty="0"/>
          </a:p>
        </p:txBody>
      </p:sp>
      <p:sp>
        <p:nvSpPr>
          <p:cNvPr id="3" name="Title 2"/>
          <p:cNvSpPr>
            <a:spLocks noGrp="1"/>
          </p:cNvSpPr>
          <p:nvPr>
            <p:ph type="title"/>
          </p:nvPr>
        </p:nvSpPr>
        <p:spPr>
          <a:xfrm>
            <a:off x="1269876" y="19291"/>
            <a:ext cx="8686801" cy="1066800"/>
          </a:xfrm>
        </p:spPr>
        <p:txBody>
          <a:bodyPr/>
          <a:lstStyle/>
          <a:p>
            <a:r>
              <a:rPr lang="en-US" dirty="0"/>
              <a:t>Fiduciary Risk 	</a:t>
            </a:r>
            <a:endParaRPr lang="en-GB" dirty="0"/>
          </a:p>
        </p:txBody>
      </p:sp>
    </p:spTree>
    <p:extLst>
      <p:ext uri="{BB962C8B-B14F-4D97-AF65-F5344CB8AC3E}">
        <p14:creationId xmlns:p14="http://schemas.microsoft.com/office/powerpoint/2010/main" val="929949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46955" y="22571"/>
            <a:ext cx="8686801" cy="1066800"/>
          </a:xfrm>
        </p:spPr>
        <p:txBody>
          <a:bodyPr/>
          <a:lstStyle/>
          <a:p>
            <a:r>
              <a:rPr lang="en-US" dirty="0"/>
              <a:t>Fiduciary Risk – Occurrence </a:t>
            </a:r>
            <a:endParaRPr lang="en-GB" dirty="0"/>
          </a:p>
        </p:txBody>
      </p:sp>
      <p:sp>
        <p:nvSpPr>
          <p:cNvPr id="4" name="Rectangle 3"/>
          <p:cNvSpPr/>
          <p:nvPr/>
        </p:nvSpPr>
        <p:spPr>
          <a:xfrm>
            <a:off x="4750195" y="1623008"/>
            <a:ext cx="2544417" cy="662608"/>
          </a:xfrm>
          <a:prstGeom prst="rect">
            <a:avLst/>
          </a:prstGeom>
          <a:solidFill>
            <a:schemeClr val="bg2">
              <a:lumMod val="2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Fiduciary Risk</a:t>
            </a:r>
            <a:endParaRPr lang="en-GB" dirty="0"/>
          </a:p>
        </p:txBody>
      </p:sp>
      <p:cxnSp>
        <p:nvCxnSpPr>
          <p:cNvPr id="5" name="Straight Connector 4"/>
          <p:cNvCxnSpPr/>
          <p:nvPr/>
        </p:nvCxnSpPr>
        <p:spPr>
          <a:xfrm flipV="1">
            <a:off x="1773932" y="2752716"/>
            <a:ext cx="7992887" cy="1382"/>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6022404" y="2308424"/>
            <a:ext cx="1" cy="1092269"/>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1773932" y="2754572"/>
            <a:ext cx="2" cy="649356"/>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9766819" y="2752242"/>
            <a:ext cx="1" cy="607027"/>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1773932" y="3197009"/>
            <a:ext cx="0" cy="2915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6022404" y="3197009"/>
            <a:ext cx="0" cy="2915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9766820" y="3197009"/>
            <a:ext cx="0" cy="2915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739040" y="3609205"/>
            <a:ext cx="3600400" cy="2585323"/>
          </a:xfrm>
          <a:prstGeom prst="rect">
            <a:avLst/>
          </a:prstGeom>
          <a:solidFill>
            <a:schemeClr val="bg2">
              <a:lumMod val="2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b="1" u="sng" dirty="0" smtClean="0">
                <a:solidFill>
                  <a:schemeClr val="bg1"/>
                </a:solidFill>
              </a:rPr>
              <a:t>Partnership based investments </a:t>
            </a:r>
            <a:r>
              <a:rPr lang="en-US" dirty="0" smtClean="0">
                <a:solidFill>
                  <a:schemeClr val="bg1"/>
                </a:solidFill>
              </a:rPr>
              <a:t>– In the case of Mudarabah and Musharakah investments on the asset side, the bank is expected to perform adequate screening and monitoring of projects. Any intentional negligence in evaluating or monitoring the project can lead to fiduciary risk  </a:t>
            </a:r>
            <a:endParaRPr lang="en-GB" dirty="0">
              <a:solidFill>
                <a:schemeClr val="bg1"/>
              </a:solidFill>
            </a:endParaRPr>
          </a:p>
        </p:txBody>
      </p:sp>
      <p:sp>
        <p:nvSpPr>
          <p:cNvPr id="13" name="TextBox 12"/>
          <p:cNvSpPr txBox="1"/>
          <p:nvPr/>
        </p:nvSpPr>
        <p:spPr>
          <a:xfrm>
            <a:off x="4750195" y="3609205"/>
            <a:ext cx="3128493" cy="2585323"/>
          </a:xfrm>
          <a:prstGeom prst="rect">
            <a:avLst/>
          </a:prstGeom>
          <a:solidFill>
            <a:schemeClr val="bg2">
              <a:lumMod val="2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b="1" u="sng" dirty="0" smtClean="0">
                <a:solidFill>
                  <a:schemeClr val="bg1"/>
                </a:solidFill>
              </a:rPr>
              <a:t>Mismanagement of funds</a:t>
            </a:r>
            <a:r>
              <a:rPr lang="en-US" dirty="0" smtClean="0">
                <a:solidFill>
                  <a:schemeClr val="bg1"/>
                </a:solidFill>
              </a:rPr>
              <a:t>–  of current account holders having being accepted on a trust (Ammanah) can expose the bank to fiduciary risk. IBIs use funds of current account holders without being obliged to share profits. </a:t>
            </a:r>
            <a:endParaRPr lang="en-GB" dirty="0">
              <a:solidFill>
                <a:schemeClr val="bg1"/>
              </a:solidFill>
            </a:endParaRPr>
          </a:p>
        </p:txBody>
      </p:sp>
      <p:sp>
        <p:nvSpPr>
          <p:cNvPr id="14" name="TextBox 13"/>
          <p:cNvSpPr txBox="1"/>
          <p:nvPr/>
        </p:nvSpPr>
        <p:spPr>
          <a:xfrm>
            <a:off x="8289443" y="3609206"/>
            <a:ext cx="3288626" cy="2585323"/>
          </a:xfrm>
          <a:prstGeom prst="rect">
            <a:avLst/>
          </a:prstGeom>
          <a:solidFill>
            <a:schemeClr val="bg2">
              <a:lumMod val="2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b="1" u="sng" dirty="0" smtClean="0">
                <a:solidFill>
                  <a:schemeClr val="bg1"/>
                </a:solidFill>
              </a:rPr>
              <a:t>Mismanagement </a:t>
            </a:r>
            <a:r>
              <a:rPr lang="en-US" dirty="0" smtClean="0">
                <a:solidFill>
                  <a:schemeClr val="bg1"/>
                </a:solidFill>
              </a:rPr>
              <a:t>– In governing the business by incurring unnecessary expenses or allocating excessive expenses to investment account holders is breach of implicit contract to act in a transparent fashion</a:t>
            </a:r>
          </a:p>
          <a:p>
            <a:endParaRPr lang="en-GB" dirty="0">
              <a:solidFill>
                <a:schemeClr val="bg1"/>
              </a:solidFill>
            </a:endParaRPr>
          </a:p>
        </p:txBody>
      </p:sp>
    </p:spTree>
    <p:extLst>
      <p:ext uri="{BB962C8B-B14F-4D97-AF65-F5344CB8AC3E}">
        <p14:creationId xmlns:p14="http://schemas.microsoft.com/office/powerpoint/2010/main" val="3048517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670476" y="4005064"/>
            <a:ext cx="4752528" cy="1066800"/>
          </a:xfrm>
        </p:spPr>
        <p:txBody>
          <a:bodyPr/>
          <a:lstStyle/>
          <a:p>
            <a:r>
              <a:rPr lang="en-US" dirty="0" smtClean="0"/>
              <a:t>Shariah Auditing</a:t>
            </a:r>
            <a:endParaRPr lang="en-GB" dirty="0"/>
          </a:p>
        </p:txBody>
      </p:sp>
    </p:spTree>
    <p:extLst>
      <p:ext uri="{BB962C8B-B14F-4D97-AF65-F5344CB8AC3E}">
        <p14:creationId xmlns:p14="http://schemas.microsoft.com/office/powerpoint/2010/main" val="1528032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65212" y="1828800"/>
            <a:ext cx="9296400" cy="4267200"/>
          </a:xfrm>
        </p:spPr>
        <p:txBody>
          <a:bodyPr/>
          <a:lstStyle/>
          <a:p>
            <a:pPr algn="just">
              <a:buFontTx/>
              <a:buNone/>
            </a:pPr>
            <a:r>
              <a:rPr lang="en-US" altLang="en-US" dirty="0"/>
              <a:t>According to GSIFI 2 of AAOIFI,</a:t>
            </a:r>
          </a:p>
          <a:p>
            <a:pPr algn="just">
              <a:buFontTx/>
              <a:buNone/>
            </a:pPr>
            <a:endParaRPr lang="en-US" altLang="en-US" dirty="0" smtClean="0"/>
          </a:p>
          <a:p>
            <a:pPr algn="just">
              <a:buFontTx/>
              <a:buNone/>
            </a:pPr>
            <a:r>
              <a:rPr lang="en-US" altLang="en-US" dirty="0" smtClean="0"/>
              <a:t>Shariah </a:t>
            </a:r>
            <a:r>
              <a:rPr lang="en-US" altLang="en-US" dirty="0"/>
              <a:t>Review is an examination of the extent of an IFI’s compliance, </a:t>
            </a:r>
            <a:r>
              <a:rPr lang="en-US" altLang="en-US" u="sng" dirty="0"/>
              <a:t>in all its activities</a:t>
            </a:r>
            <a:r>
              <a:rPr lang="en-US" altLang="en-US" dirty="0"/>
              <a:t>, with the Shariah. This examination includes contracts, agreements, policies, products, transactions, memorandum and articles of association, financial statements, reports (especially internal audit and central bank inspection), circulars, etc. The objective of a Shariah review is to ensure that the activities carried out by an IFI do not contravene the Shariah. </a:t>
            </a:r>
          </a:p>
          <a:p>
            <a:pPr algn="just">
              <a:buFontTx/>
              <a:buNone/>
            </a:pPr>
            <a:r>
              <a:rPr lang="en-US" altLang="en-US" dirty="0"/>
              <a:t>While the </a:t>
            </a:r>
            <a:r>
              <a:rPr lang="en-US" altLang="en-US" u="sng" dirty="0"/>
              <a:t>SSB is responsible for forming and expressing an opinion on the extent of an IFI’s compliance with the Shariah, </a:t>
            </a:r>
            <a:r>
              <a:rPr lang="en-US" altLang="en-US" dirty="0"/>
              <a:t>the responsibility for compliance therewith rests with the management of an IFI</a:t>
            </a:r>
          </a:p>
          <a:p>
            <a:pPr algn="just"/>
            <a:endParaRPr lang="en-GB" dirty="0"/>
          </a:p>
          <a:p>
            <a:pPr algn="just"/>
            <a:endParaRPr lang="en-GB" dirty="0"/>
          </a:p>
        </p:txBody>
      </p:sp>
      <p:sp>
        <p:nvSpPr>
          <p:cNvPr id="3" name="Title 2"/>
          <p:cNvSpPr>
            <a:spLocks noGrp="1"/>
          </p:cNvSpPr>
          <p:nvPr>
            <p:ph type="title"/>
          </p:nvPr>
        </p:nvSpPr>
        <p:spPr>
          <a:xfrm>
            <a:off x="1035532" y="35333"/>
            <a:ext cx="8686801" cy="1066800"/>
          </a:xfrm>
        </p:spPr>
        <p:txBody>
          <a:bodyPr/>
          <a:lstStyle/>
          <a:p>
            <a:r>
              <a:rPr lang="en-US" dirty="0"/>
              <a:t>Shariah Auditing</a:t>
            </a:r>
            <a:endParaRPr lang="en-GB" dirty="0"/>
          </a:p>
        </p:txBody>
      </p:sp>
    </p:spTree>
    <p:extLst>
      <p:ext uri="{BB962C8B-B14F-4D97-AF65-F5344CB8AC3E}">
        <p14:creationId xmlns:p14="http://schemas.microsoft.com/office/powerpoint/2010/main" val="1348072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88064" y="2212390"/>
            <a:ext cx="2812044" cy="2432532"/>
            <a:chOff x="4689650" y="2212390"/>
            <a:chExt cx="2812044" cy="2432532"/>
          </a:xfrm>
        </p:grpSpPr>
        <p:sp>
          <p:nvSpPr>
            <p:cNvPr id="28" name="Hexagon 27"/>
            <p:cNvSpPr/>
            <p:nvPr/>
          </p:nvSpPr>
          <p:spPr>
            <a:xfrm>
              <a:off x="4689650" y="2212390"/>
              <a:ext cx="2812044" cy="2432532"/>
            </a:xfrm>
            <a:prstGeom prst="hexagon">
              <a:avLst>
                <a:gd name="adj" fmla="val 28570"/>
                <a:gd name="vf" fmla="val 11547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9" name="Hexagon 4"/>
            <p:cNvSpPr/>
            <p:nvPr/>
          </p:nvSpPr>
          <p:spPr>
            <a:xfrm>
              <a:off x="5155645" y="2615495"/>
              <a:ext cx="1880054" cy="162632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dirty="0" smtClean="0"/>
                <a:t>Scope of Shariah Audit</a:t>
              </a:r>
              <a:endParaRPr lang="en-GB" sz="1900" kern="1200" dirty="0"/>
            </a:p>
          </p:txBody>
        </p:sp>
      </p:grpSp>
      <p:sp>
        <p:nvSpPr>
          <p:cNvPr id="5" name="Hexagon 4"/>
          <p:cNvSpPr/>
          <p:nvPr/>
        </p:nvSpPr>
        <p:spPr>
          <a:xfrm>
            <a:off x="6448944" y="1048588"/>
            <a:ext cx="1060976" cy="914171"/>
          </a:xfrm>
          <a:prstGeom prst="hexagon">
            <a:avLst>
              <a:gd name="adj" fmla="val 28900"/>
              <a:gd name="vf" fmla="val 115470"/>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grpSp>
        <p:nvGrpSpPr>
          <p:cNvPr id="6" name="Group 5"/>
          <p:cNvGrpSpPr/>
          <p:nvPr/>
        </p:nvGrpSpPr>
        <p:grpSpPr>
          <a:xfrm>
            <a:off x="4947094" y="0"/>
            <a:ext cx="2304450" cy="1993620"/>
            <a:chOff x="4948680" y="0"/>
            <a:chExt cx="2304450" cy="1993620"/>
          </a:xfrm>
        </p:grpSpPr>
        <p:sp>
          <p:nvSpPr>
            <p:cNvPr id="26" name="Hexagon 25"/>
            <p:cNvSpPr/>
            <p:nvPr/>
          </p:nvSpPr>
          <p:spPr>
            <a:xfrm>
              <a:off x="4948680" y="0"/>
              <a:ext cx="2304450" cy="1993620"/>
            </a:xfrm>
            <a:prstGeom prst="hexagon">
              <a:avLst>
                <a:gd name="adj" fmla="val 28570"/>
                <a:gd name="vf" fmla="val 11547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7" name="Hexagon 7"/>
            <p:cNvSpPr/>
            <p:nvPr/>
          </p:nvSpPr>
          <p:spPr>
            <a:xfrm>
              <a:off x="5330577" y="330385"/>
              <a:ext cx="1540656" cy="13328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dirty="0" smtClean="0"/>
                <a:t>Zakat Calculation &amp; Payment</a:t>
              </a:r>
              <a:endParaRPr lang="en-GB" sz="1900" kern="1200" dirty="0"/>
            </a:p>
          </p:txBody>
        </p:sp>
      </p:grpSp>
      <p:sp>
        <p:nvSpPr>
          <p:cNvPr id="7" name="Hexagon 6"/>
          <p:cNvSpPr/>
          <p:nvPr/>
        </p:nvSpPr>
        <p:spPr>
          <a:xfrm>
            <a:off x="7687186" y="2757601"/>
            <a:ext cx="1060976" cy="914171"/>
          </a:xfrm>
          <a:prstGeom prst="hexagon">
            <a:avLst>
              <a:gd name="adj" fmla="val 28900"/>
              <a:gd name="vf" fmla="val 115470"/>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grpSp>
        <p:nvGrpSpPr>
          <p:cNvPr id="8" name="Group 7"/>
          <p:cNvGrpSpPr/>
          <p:nvPr/>
        </p:nvGrpSpPr>
        <p:grpSpPr>
          <a:xfrm>
            <a:off x="7060543" y="1226210"/>
            <a:ext cx="2304450" cy="1993620"/>
            <a:chOff x="7062129" y="1226210"/>
            <a:chExt cx="2304450" cy="1993620"/>
          </a:xfrm>
        </p:grpSpPr>
        <p:sp>
          <p:nvSpPr>
            <p:cNvPr id="24" name="Hexagon 23"/>
            <p:cNvSpPr/>
            <p:nvPr/>
          </p:nvSpPr>
          <p:spPr>
            <a:xfrm>
              <a:off x="7062129" y="1226210"/>
              <a:ext cx="2304450" cy="1993620"/>
            </a:xfrm>
            <a:prstGeom prst="hexagon">
              <a:avLst>
                <a:gd name="adj" fmla="val 28570"/>
                <a:gd name="vf" fmla="val 11547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5" name="Hexagon 10"/>
            <p:cNvSpPr/>
            <p:nvPr/>
          </p:nvSpPr>
          <p:spPr>
            <a:xfrm>
              <a:off x="7444026" y="1556595"/>
              <a:ext cx="1540656" cy="13328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dirty="0" smtClean="0"/>
                <a:t>Contracts and Agreements</a:t>
              </a:r>
              <a:endParaRPr lang="en-GB" sz="1900" kern="1200" dirty="0"/>
            </a:p>
          </p:txBody>
        </p:sp>
      </p:grpSp>
      <p:sp>
        <p:nvSpPr>
          <p:cNvPr id="9" name="Hexagon 8"/>
          <p:cNvSpPr/>
          <p:nvPr/>
        </p:nvSpPr>
        <p:spPr>
          <a:xfrm>
            <a:off x="6827023" y="4686757"/>
            <a:ext cx="1060976" cy="914171"/>
          </a:xfrm>
          <a:prstGeom prst="hexagon">
            <a:avLst>
              <a:gd name="adj" fmla="val 28900"/>
              <a:gd name="vf" fmla="val 115470"/>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grpSp>
        <p:nvGrpSpPr>
          <p:cNvPr id="10" name="Group 9"/>
          <p:cNvGrpSpPr/>
          <p:nvPr/>
        </p:nvGrpSpPr>
        <p:grpSpPr>
          <a:xfrm>
            <a:off x="7060543" y="3636797"/>
            <a:ext cx="2526196" cy="1993620"/>
            <a:chOff x="7062129" y="3636797"/>
            <a:chExt cx="2304450" cy="1993620"/>
          </a:xfrm>
        </p:grpSpPr>
        <p:sp>
          <p:nvSpPr>
            <p:cNvPr id="22" name="Hexagon 21"/>
            <p:cNvSpPr/>
            <p:nvPr/>
          </p:nvSpPr>
          <p:spPr>
            <a:xfrm>
              <a:off x="7062129" y="3636797"/>
              <a:ext cx="2304450" cy="1993620"/>
            </a:xfrm>
            <a:prstGeom prst="hexagon">
              <a:avLst>
                <a:gd name="adj" fmla="val 28570"/>
                <a:gd name="vf" fmla="val 11547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3" name="Hexagon 13"/>
            <p:cNvSpPr/>
            <p:nvPr/>
          </p:nvSpPr>
          <p:spPr>
            <a:xfrm>
              <a:off x="7444026" y="3967182"/>
              <a:ext cx="1540656" cy="13328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dirty="0" smtClean="0"/>
                <a:t>Environmental Impact</a:t>
              </a:r>
              <a:endParaRPr lang="en-GB" sz="1900" kern="1200" dirty="0"/>
            </a:p>
          </p:txBody>
        </p:sp>
      </p:grpSp>
      <p:sp>
        <p:nvSpPr>
          <p:cNvPr id="11" name="Hexagon 10"/>
          <p:cNvSpPr/>
          <p:nvPr/>
        </p:nvSpPr>
        <p:spPr>
          <a:xfrm>
            <a:off x="4693297" y="4887010"/>
            <a:ext cx="1060976" cy="914171"/>
          </a:xfrm>
          <a:prstGeom prst="hexagon">
            <a:avLst>
              <a:gd name="adj" fmla="val 28900"/>
              <a:gd name="vf" fmla="val 115470"/>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grpSp>
        <p:nvGrpSpPr>
          <p:cNvPr id="12" name="Group 11"/>
          <p:cNvGrpSpPr/>
          <p:nvPr/>
        </p:nvGrpSpPr>
        <p:grpSpPr>
          <a:xfrm>
            <a:off x="4947094" y="4864379"/>
            <a:ext cx="2495346" cy="1993620"/>
            <a:chOff x="4948680" y="4864379"/>
            <a:chExt cx="2304450" cy="1993620"/>
          </a:xfrm>
        </p:grpSpPr>
        <p:sp>
          <p:nvSpPr>
            <p:cNvPr id="20" name="Hexagon 19"/>
            <p:cNvSpPr/>
            <p:nvPr/>
          </p:nvSpPr>
          <p:spPr>
            <a:xfrm>
              <a:off x="4948680" y="4864379"/>
              <a:ext cx="2304450" cy="1993620"/>
            </a:xfrm>
            <a:prstGeom prst="hexagon">
              <a:avLst>
                <a:gd name="adj" fmla="val 28570"/>
                <a:gd name="vf" fmla="val 11547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1" name="Hexagon 16"/>
            <p:cNvSpPr/>
            <p:nvPr/>
          </p:nvSpPr>
          <p:spPr>
            <a:xfrm>
              <a:off x="5330577" y="5194764"/>
              <a:ext cx="1540656" cy="13328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dirty="0" smtClean="0"/>
                <a:t>Marketing and Advertisement</a:t>
              </a:r>
              <a:endParaRPr lang="en-GB" sz="1900" kern="1200" dirty="0"/>
            </a:p>
          </p:txBody>
        </p:sp>
      </p:grpSp>
      <p:sp>
        <p:nvSpPr>
          <p:cNvPr id="13" name="Hexagon 12"/>
          <p:cNvSpPr/>
          <p:nvPr/>
        </p:nvSpPr>
        <p:spPr>
          <a:xfrm>
            <a:off x="3434778" y="3178682"/>
            <a:ext cx="1060976" cy="914171"/>
          </a:xfrm>
          <a:prstGeom prst="hexagon">
            <a:avLst>
              <a:gd name="adj" fmla="val 28900"/>
              <a:gd name="vf" fmla="val 115470"/>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grpSp>
        <p:nvGrpSpPr>
          <p:cNvPr id="14" name="Group 13"/>
          <p:cNvGrpSpPr/>
          <p:nvPr/>
        </p:nvGrpSpPr>
        <p:grpSpPr>
          <a:xfrm>
            <a:off x="2823833" y="3638168"/>
            <a:ext cx="2304450" cy="1993620"/>
            <a:chOff x="2825419" y="3638168"/>
            <a:chExt cx="2304450" cy="1993620"/>
          </a:xfrm>
        </p:grpSpPr>
        <p:sp>
          <p:nvSpPr>
            <p:cNvPr id="18" name="Hexagon 17"/>
            <p:cNvSpPr/>
            <p:nvPr/>
          </p:nvSpPr>
          <p:spPr>
            <a:xfrm>
              <a:off x="2825419" y="3638168"/>
              <a:ext cx="2304450" cy="1993620"/>
            </a:xfrm>
            <a:prstGeom prst="hexagon">
              <a:avLst>
                <a:gd name="adj" fmla="val 28570"/>
                <a:gd name="vf" fmla="val 11547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9" name="Hexagon 19"/>
            <p:cNvSpPr/>
            <p:nvPr/>
          </p:nvSpPr>
          <p:spPr>
            <a:xfrm>
              <a:off x="3207316" y="3968553"/>
              <a:ext cx="1540656" cy="13328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dirty="0" smtClean="0"/>
                <a:t>Business Policies</a:t>
              </a:r>
              <a:endParaRPr lang="en-GB" sz="1900" kern="1200" dirty="0"/>
            </a:p>
          </p:txBody>
        </p:sp>
      </p:grpSp>
      <p:grpSp>
        <p:nvGrpSpPr>
          <p:cNvPr id="15" name="Group 14"/>
          <p:cNvGrpSpPr/>
          <p:nvPr/>
        </p:nvGrpSpPr>
        <p:grpSpPr>
          <a:xfrm>
            <a:off x="2823833" y="1223467"/>
            <a:ext cx="2304450" cy="1993620"/>
            <a:chOff x="2825419" y="1223467"/>
            <a:chExt cx="2304450" cy="1993620"/>
          </a:xfrm>
        </p:grpSpPr>
        <p:sp>
          <p:nvSpPr>
            <p:cNvPr id="16" name="Hexagon 15"/>
            <p:cNvSpPr/>
            <p:nvPr/>
          </p:nvSpPr>
          <p:spPr>
            <a:xfrm>
              <a:off x="2825419" y="1223467"/>
              <a:ext cx="2304450" cy="1993620"/>
            </a:xfrm>
            <a:prstGeom prst="hexagon">
              <a:avLst>
                <a:gd name="adj" fmla="val 28570"/>
                <a:gd name="vf" fmla="val 11547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7" name="Hexagon 21"/>
            <p:cNvSpPr/>
            <p:nvPr/>
          </p:nvSpPr>
          <p:spPr>
            <a:xfrm>
              <a:off x="3207316" y="1553852"/>
              <a:ext cx="1540656" cy="13328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dirty="0" smtClean="0"/>
                <a:t>Human Resource Management</a:t>
              </a:r>
              <a:endParaRPr lang="en-GB" sz="1900" kern="1200" dirty="0"/>
            </a:p>
          </p:txBody>
        </p:sp>
      </p:grpSp>
    </p:spTree>
    <p:extLst>
      <p:ext uri="{BB962C8B-B14F-4D97-AF65-F5344CB8AC3E}">
        <p14:creationId xmlns:p14="http://schemas.microsoft.com/office/powerpoint/2010/main" val="18538680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65212" y="5341"/>
            <a:ext cx="8686801" cy="1066800"/>
          </a:xfrm>
        </p:spPr>
        <p:txBody>
          <a:bodyPr/>
          <a:lstStyle/>
          <a:p>
            <a:r>
              <a:rPr lang="en-US" dirty="0" smtClean="0"/>
              <a:t>Example Shariah Audit Test Plan for Ijarah</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5820" y="1010850"/>
            <a:ext cx="10772775" cy="5829300"/>
          </a:xfrm>
          <a:prstGeom prst="rect">
            <a:avLst/>
          </a:prstGeom>
        </p:spPr>
      </p:pic>
    </p:spTree>
    <p:extLst>
      <p:ext uri="{BB962C8B-B14F-4D97-AF65-F5344CB8AC3E}">
        <p14:creationId xmlns:p14="http://schemas.microsoft.com/office/powerpoint/2010/main" val="680544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926060" y="3645024"/>
            <a:ext cx="8686801" cy="1066800"/>
          </a:xfrm>
        </p:spPr>
        <p:txBody>
          <a:bodyPr/>
          <a:lstStyle/>
          <a:p>
            <a:pPr algn="ctr"/>
            <a:r>
              <a:rPr lang="en-US" dirty="0" smtClean="0"/>
              <a:t>The Risk Management Process</a:t>
            </a:r>
            <a:endParaRPr lang="en-GB" dirty="0"/>
          </a:p>
        </p:txBody>
      </p:sp>
    </p:spTree>
    <p:extLst>
      <p:ext uri="{BB962C8B-B14F-4D97-AF65-F5344CB8AC3E}">
        <p14:creationId xmlns:p14="http://schemas.microsoft.com/office/powerpoint/2010/main" val="2530143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25860" y="36112"/>
            <a:ext cx="8686801" cy="1066800"/>
          </a:xfrm>
        </p:spPr>
        <p:txBody>
          <a:bodyPr/>
          <a:lstStyle/>
          <a:p>
            <a:r>
              <a:rPr lang="en-US" dirty="0" smtClean="0"/>
              <a:t>The Risk </a:t>
            </a:r>
            <a:r>
              <a:rPr lang="en-US" dirty="0"/>
              <a:t>Management Process</a:t>
            </a:r>
            <a:endParaRPr lang="en-GB" dirty="0"/>
          </a:p>
        </p:txBody>
      </p:sp>
      <p:sp>
        <p:nvSpPr>
          <p:cNvPr id="4" name="TextBox 3"/>
          <p:cNvSpPr txBox="1"/>
          <p:nvPr/>
        </p:nvSpPr>
        <p:spPr>
          <a:xfrm>
            <a:off x="8670608" y="4072136"/>
            <a:ext cx="1656184" cy="584775"/>
          </a:xfrm>
          <a:prstGeom prst="rect">
            <a:avLst/>
          </a:prstGeom>
          <a:solidFill>
            <a:srgbClr val="A5A5A5"/>
          </a:solidFill>
          <a:ln w="19050" cap="flat" cmpd="sng" algn="ctr">
            <a:solidFill>
              <a:sysClr val="window" lastClr="FFFFFF"/>
            </a:solidFill>
            <a:prstDash val="solid"/>
            <a:miter lim="800000"/>
          </a:ln>
          <a:effectLst/>
        </p:spPr>
        <p:txBody>
          <a:bodyPr wrap="square" rtlCol="0">
            <a:spAutoFit/>
          </a:bodyPr>
          <a:lstStyle/>
          <a:p>
            <a:pPr marL="342900" marR="0" lvl="0" indent="-342900" defTabSz="914400" eaLnBrk="1" fontAlgn="auto" latinLnBrk="0" hangingPunct="1">
              <a:lnSpc>
                <a:spcPct val="100000"/>
              </a:lnSpc>
              <a:spcBef>
                <a:spcPts val="0"/>
              </a:spcBef>
              <a:spcAft>
                <a:spcPts val="0"/>
              </a:spcAft>
              <a:buClrTx/>
              <a:buSzTx/>
              <a:buFont typeface="Wingdings" pitchFamily="2" charset="2"/>
              <a:buChar char="§"/>
              <a:tabLst/>
              <a:defRPr/>
            </a:pPr>
            <a:r>
              <a:rPr kumimoji="0" lang="en-GB" sz="1600" b="0" i="0" u="none" strike="noStrike" kern="0" cap="none" spc="0" normalizeH="0" baseline="0" noProof="0" dirty="0" smtClean="0">
                <a:ln>
                  <a:noFill/>
                </a:ln>
                <a:solidFill>
                  <a:prstClr val="white"/>
                </a:solidFill>
                <a:effectLst/>
                <a:uLnTx/>
                <a:uFillTx/>
                <a:latin typeface="Calibri" panose="020F0502020204030204"/>
                <a:ea typeface="+mn-ea"/>
                <a:cs typeface="+mn-cs"/>
              </a:rPr>
              <a:t>Impact</a:t>
            </a:r>
          </a:p>
          <a:p>
            <a:pPr marL="342900" marR="0" lvl="0" indent="-342900" defTabSz="914400" eaLnBrk="1" fontAlgn="auto" latinLnBrk="0" hangingPunct="1">
              <a:lnSpc>
                <a:spcPct val="100000"/>
              </a:lnSpc>
              <a:spcBef>
                <a:spcPts val="0"/>
              </a:spcBef>
              <a:spcAft>
                <a:spcPts val="0"/>
              </a:spcAft>
              <a:buClrTx/>
              <a:buSzTx/>
              <a:buFont typeface="Wingdings" pitchFamily="2" charset="2"/>
              <a:buChar char="§"/>
              <a:tabLst/>
              <a:defRPr/>
            </a:pPr>
            <a:r>
              <a:rPr kumimoji="0" lang="en-GB" sz="1600" b="0" i="0" u="none" strike="noStrike" kern="0" cap="none" spc="0" normalizeH="0" baseline="0" noProof="0" dirty="0" smtClean="0">
                <a:ln>
                  <a:noFill/>
                </a:ln>
                <a:solidFill>
                  <a:prstClr val="white"/>
                </a:solidFill>
                <a:effectLst/>
                <a:uLnTx/>
                <a:uFillTx/>
                <a:latin typeface="Calibri" panose="020F0502020204030204"/>
                <a:ea typeface="+mn-ea"/>
                <a:cs typeface="+mn-cs"/>
              </a:rPr>
              <a:t>Likelihood</a:t>
            </a:r>
          </a:p>
        </p:txBody>
      </p:sp>
      <p:sp>
        <p:nvSpPr>
          <p:cNvPr id="5" name="TextBox 4"/>
          <p:cNvSpPr txBox="1"/>
          <p:nvPr/>
        </p:nvSpPr>
        <p:spPr>
          <a:xfrm>
            <a:off x="6766148" y="5893314"/>
            <a:ext cx="2807295" cy="584775"/>
          </a:xfrm>
          <a:prstGeom prst="rect">
            <a:avLst/>
          </a:prstGeom>
          <a:solidFill>
            <a:srgbClr val="A5A5A5"/>
          </a:solidFill>
          <a:ln w="19050" cap="flat" cmpd="sng" algn="ctr">
            <a:solidFill>
              <a:sysClr val="window" lastClr="FFFFFF"/>
            </a:solidFill>
            <a:prstDash val="solid"/>
            <a:miter lim="800000"/>
          </a:ln>
          <a:effectLst/>
        </p:spPr>
        <p:txBody>
          <a:bodyPr wrap="square" rtlCol="0">
            <a:spAutoFit/>
          </a:bodyPr>
          <a:lstStyle/>
          <a:p>
            <a:pPr marL="285750" marR="0" lvl="0" indent="-285750" defTabSz="914400" eaLnBrk="1" fontAlgn="auto" latinLnBrk="0" hangingPunct="1">
              <a:lnSpc>
                <a:spcPct val="100000"/>
              </a:lnSpc>
              <a:spcBef>
                <a:spcPts val="0"/>
              </a:spcBef>
              <a:spcAft>
                <a:spcPts val="0"/>
              </a:spcAft>
              <a:buClrTx/>
              <a:buSzTx/>
              <a:buFont typeface="Wingdings" pitchFamily="2" charset="2"/>
              <a:buChar char="§"/>
              <a:tabLst/>
              <a:defRPr/>
            </a:pPr>
            <a:r>
              <a:rPr kumimoji="0" lang="en-GB" sz="1600" b="0" i="0" u="none" strike="noStrike" kern="0" cap="none" spc="0" normalizeH="0" baseline="0" noProof="0" dirty="0" smtClean="0">
                <a:ln>
                  <a:noFill/>
                </a:ln>
                <a:solidFill>
                  <a:prstClr val="white"/>
                </a:solidFill>
                <a:effectLst/>
                <a:uLnTx/>
                <a:uFillTx/>
                <a:latin typeface="Calibri" panose="020F0502020204030204"/>
                <a:ea typeface="+mn-ea"/>
                <a:cs typeface="+mn-cs"/>
              </a:rPr>
              <a:t>Develop strategies </a:t>
            </a:r>
          </a:p>
          <a:p>
            <a:pPr marL="285750" marR="0" lvl="0" indent="-285750" defTabSz="914400" eaLnBrk="1" fontAlgn="auto" latinLnBrk="0" hangingPunct="1">
              <a:lnSpc>
                <a:spcPct val="100000"/>
              </a:lnSpc>
              <a:spcBef>
                <a:spcPts val="0"/>
              </a:spcBef>
              <a:spcAft>
                <a:spcPts val="0"/>
              </a:spcAft>
              <a:buClrTx/>
              <a:buSzTx/>
              <a:buFont typeface="Wingdings" pitchFamily="2" charset="2"/>
              <a:buChar char="§"/>
              <a:tabLst/>
              <a:defRPr/>
            </a:pPr>
            <a:r>
              <a:rPr kumimoji="0" lang="en-GB" sz="1600" b="0" i="0" u="none" strike="noStrike" kern="0" cap="none" spc="0" normalizeH="0" baseline="0" noProof="0" dirty="0" smtClean="0">
                <a:ln>
                  <a:noFill/>
                </a:ln>
                <a:solidFill>
                  <a:prstClr val="white"/>
                </a:solidFill>
                <a:effectLst/>
                <a:uLnTx/>
                <a:uFillTx/>
                <a:latin typeface="Calibri" panose="020F0502020204030204"/>
                <a:ea typeface="+mn-ea"/>
                <a:cs typeface="+mn-cs"/>
              </a:rPr>
              <a:t>Channel resources</a:t>
            </a:r>
          </a:p>
        </p:txBody>
      </p:sp>
      <p:sp>
        <p:nvSpPr>
          <p:cNvPr id="6" name="TextBox 5"/>
          <p:cNvSpPr txBox="1"/>
          <p:nvPr/>
        </p:nvSpPr>
        <p:spPr>
          <a:xfrm>
            <a:off x="1487320" y="3579693"/>
            <a:ext cx="1547664" cy="1077218"/>
          </a:xfrm>
          <a:prstGeom prst="rect">
            <a:avLst/>
          </a:prstGeom>
          <a:solidFill>
            <a:srgbClr val="A5A5A5"/>
          </a:solidFill>
          <a:ln w="19050" cap="flat" cmpd="sng" algn="ctr">
            <a:solidFill>
              <a:sysClr val="window" lastClr="FFFFFF"/>
            </a:solidFill>
            <a:prstDash val="solid"/>
            <a:miter lim="800000"/>
          </a:ln>
          <a:effectLst/>
        </p:spPr>
        <p:txBody>
          <a:bodyPr wrap="square" rtlCol="0">
            <a:spAutoFit/>
          </a:bodyPr>
          <a:lstStyle/>
          <a:p>
            <a:pPr marL="285750" marR="0" lvl="0" indent="-285750" defTabSz="914400" eaLnBrk="1" fontAlgn="auto" latinLnBrk="0" hangingPunct="1">
              <a:lnSpc>
                <a:spcPct val="100000"/>
              </a:lnSpc>
              <a:spcBef>
                <a:spcPts val="0"/>
              </a:spcBef>
              <a:spcAft>
                <a:spcPts val="0"/>
              </a:spcAft>
              <a:buClrTx/>
              <a:buSzTx/>
              <a:buFont typeface="Wingdings" pitchFamily="2" charset="2"/>
              <a:buChar char="§"/>
              <a:tabLst/>
              <a:defRPr/>
            </a:pPr>
            <a:r>
              <a:rPr kumimoji="0" lang="en-GB" sz="1600" b="0" i="0" u="none" strike="noStrike" kern="0" cap="none" spc="0" normalizeH="0" baseline="0" noProof="0" dirty="0" smtClean="0">
                <a:ln>
                  <a:noFill/>
                </a:ln>
                <a:solidFill>
                  <a:prstClr val="white"/>
                </a:solidFill>
                <a:effectLst/>
                <a:uLnTx/>
                <a:uFillTx/>
                <a:latin typeface="Calibri" panose="020F0502020204030204"/>
                <a:ea typeface="+mn-ea"/>
                <a:cs typeface="+mn-cs"/>
              </a:rPr>
              <a:t>Continuous cycle</a:t>
            </a:r>
          </a:p>
          <a:p>
            <a:pPr marL="285750" marR="0" lvl="0" indent="-285750" defTabSz="914400" eaLnBrk="1" fontAlgn="auto" latinLnBrk="0" hangingPunct="1">
              <a:lnSpc>
                <a:spcPct val="100000"/>
              </a:lnSpc>
              <a:spcBef>
                <a:spcPts val="0"/>
              </a:spcBef>
              <a:spcAft>
                <a:spcPts val="0"/>
              </a:spcAft>
              <a:buClrTx/>
              <a:buSzTx/>
              <a:buFont typeface="Wingdings" pitchFamily="2" charset="2"/>
              <a:buChar char="§"/>
              <a:tabLst/>
              <a:defRPr/>
            </a:pPr>
            <a:r>
              <a:rPr kumimoji="0" lang="en-GB" sz="1600" b="0" i="0" u="none" strike="noStrike" kern="0" cap="none" spc="0" normalizeH="0" baseline="0" noProof="0" dirty="0" smtClean="0">
                <a:ln>
                  <a:noFill/>
                </a:ln>
                <a:solidFill>
                  <a:prstClr val="white"/>
                </a:solidFill>
                <a:effectLst/>
                <a:uLnTx/>
                <a:uFillTx/>
                <a:latin typeface="Calibri" panose="020F0502020204030204"/>
                <a:ea typeface="+mn-ea"/>
                <a:cs typeface="+mn-cs"/>
              </a:rPr>
              <a:t>Revisit  regularly</a:t>
            </a:r>
          </a:p>
        </p:txBody>
      </p:sp>
      <p:graphicFrame>
        <p:nvGraphicFramePr>
          <p:cNvPr id="7" name="Diagram 6"/>
          <p:cNvGraphicFramePr/>
          <p:nvPr>
            <p:extLst>
              <p:ext uri="{D42A27DB-BD31-4B8C-83A1-F6EECF244321}">
                <p14:modId xmlns:p14="http://schemas.microsoft.com/office/powerpoint/2010/main" val="3019025847"/>
              </p:ext>
            </p:extLst>
          </p:nvPr>
        </p:nvGraphicFramePr>
        <p:xfrm>
          <a:off x="2277988" y="1700808"/>
          <a:ext cx="7152456"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Content Placeholder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749924" y="3040509"/>
            <a:ext cx="2232248" cy="2232248"/>
          </a:xfrm>
          <a:prstGeom prst="rect">
            <a:avLst/>
          </a:prstGeom>
          <a:solidFill>
            <a:srgbClr val="A5A5A5"/>
          </a:solidFill>
          <a:ln w="19050" cap="flat" cmpd="sng" algn="ctr">
            <a:solidFill>
              <a:sysClr val="window" lastClr="FFFFFF"/>
            </a:solidFill>
            <a:prstDash val="solid"/>
            <a:miter lim="800000"/>
          </a:ln>
          <a:effectLst/>
        </p:spPr>
      </p:pic>
      <p:sp>
        <p:nvSpPr>
          <p:cNvPr id="9" name="TextBox 8"/>
          <p:cNvSpPr txBox="1"/>
          <p:nvPr/>
        </p:nvSpPr>
        <p:spPr>
          <a:xfrm>
            <a:off x="6766148" y="1805915"/>
            <a:ext cx="3384376" cy="584775"/>
          </a:xfrm>
          <a:prstGeom prst="rect">
            <a:avLst/>
          </a:prstGeom>
          <a:solidFill>
            <a:srgbClr val="A5A5A5"/>
          </a:solidFill>
          <a:ln w="19050" cap="flat" cmpd="sng" algn="ctr">
            <a:solidFill>
              <a:sysClr val="window" lastClr="FFFFFF"/>
            </a:solidFill>
            <a:prstDash val="solid"/>
            <a:miter lim="800000"/>
          </a:ln>
          <a:effectLst/>
        </p:spPr>
        <p:txBody>
          <a:bodyPr wrap="square" rtlCol="0">
            <a:spAutoFit/>
          </a:bodyPr>
          <a:lstStyle/>
          <a:p>
            <a:pPr marL="285750" marR="0" lvl="0" indent="-285750" defTabSz="914400" eaLnBrk="1" fontAlgn="auto" latinLnBrk="0" hangingPunct="1">
              <a:lnSpc>
                <a:spcPct val="100000"/>
              </a:lnSpc>
              <a:spcBef>
                <a:spcPts val="0"/>
              </a:spcBef>
              <a:spcAft>
                <a:spcPts val="0"/>
              </a:spcAft>
              <a:buClrTx/>
              <a:buSzTx/>
              <a:buFont typeface="Wingdings" pitchFamily="2" charset="2"/>
              <a:buChar char="§"/>
              <a:tabLst/>
              <a:defRPr/>
            </a:pPr>
            <a:r>
              <a:rPr kumimoji="0" lang="en-GB" sz="1600" b="0" i="0" u="none" strike="noStrike" kern="0" cap="none" spc="0" normalizeH="0" baseline="0" noProof="0" dirty="0" smtClean="0">
                <a:ln>
                  <a:noFill/>
                </a:ln>
                <a:solidFill>
                  <a:prstClr val="white"/>
                </a:solidFill>
                <a:effectLst/>
                <a:uLnTx/>
                <a:uFillTx/>
                <a:latin typeface="Calibri" panose="020F0502020204030204"/>
                <a:ea typeface="+mn-ea"/>
                <a:cs typeface="+mn-cs"/>
              </a:rPr>
              <a:t>Involve all relevant parties</a:t>
            </a:r>
          </a:p>
          <a:p>
            <a:pPr marL="285750" marR="0" lvl="0" indent="-285750" defTabSz="914400" eaLnBrk="1" fontAlgn="auto" latinLnBrk="0" hangingPunct="1">
              <a:lnSpc>
                <a:spcPct val="100000"/>
              </a:lnSpc>
              <a:spcBef>
                <a:spcPts val="0"/>
              </a:spcBef>
              <a:spcAft>
                <a:spcPts val="0"/>
              </a:spcAft>
              <a:buClrTx/>
              <a:buSzTx/>
              <a:buFont typeface="Wingdings" pitchFamily="2" charset="2"/>
              <a:buChar char="§"/>
              <a:tabLst/>
              <a:defRPr/>
            </a:pPr>
            <a:endParaRPr kumimoji="0" lang="en-GB" sz="16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724121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Employee training</a:t>
            </a:r>
          </a:p>
          <a:p>
            <a:r>
              <a:rPr lang="en-GB" dirty="0"/>
              <a:t>Close management oversight</a:t>
            </a:r>
          </a:p>
          <a:p>
            <a:r>
              <a:rPr lang="en-GB" dirty="0"/>
              <a:t>Segregation of duties</a:t>
            </a:r>
          </a:p>
          <a:p>
            <a:r>
              <a:rPr lang="en-GB" dirty="0"/>
              <a:t>Employee background checks</a:t>
            </a:r>
          </a:p>
          <a:p>
            <a:r>
              <a:rPr lang="en-GB" dirty="0"/>
              <a:t>Implementing proper procedures and processes</a:t>
            </a:r>
          </a:p>
          <a:p>
            <a:r>
              <a:rPr lang="en-GB" dirty="0"/>
              <a:t>Purchase of insurance</a:t>
            </a:r>
          </a:p>
          <a:p>
            <a:r>
              <a:rPr lang="en-GB" dirty="0"/>
              <a:t>Exiting certain businesses</a:t>
            </a:r>
          </a:p>
          <a:p>
            <a:pPr marL="0" indent="0">
              <a:buNone/>
            </a:pPr>
            <a:endParaRPr lang="en-GB" dirty="0"/>
          </a:p>
          <a:p>
            <a:endParaRPr lang="en-GB" dirty="0"/>
          </a:p>
        </p:txBody>
      </p:sp>
      <p:sp>
        <p:nvSpPr>
          <p:cNvPr id="3" name="Title 2"/>
          <p:cNvSpPr>
            <a:spLocks noGrp="1"/>
          </p:cNvSpPr>
          <p:nvPr>
            <p:ph type="title"/>
          </p:nvPr>
        </p:nvSpPr>
        <p:spPr>
          <a:xfrm>
            <a:off x="1065211" y="27130"/>
            <a:ext cx="8686801" cy="1066800"/>
          </a:xfrm>
        </p:spPr>
        <p:txBody>
          <a:bodyPr/>
          <a:lstStyle/>
          <a:p>
            <a:r>
              <a:rPr lang="en-US" dirty="0"/>
              <a:t>Managing Operational Risk 	</a:t>
            </a:r>
            <a:endParaRPr lang="en-GB" dirty="0"/>
          </a:p>
        </p:txBody>
      </p:sp>
    </p:spTree>
    <p:extLst>
      <p:ext uri="{BB962C8B-B14F-4D97-AF65-F5344CB8AC3E}">
        <p14:creationId xmlns:p14="http://schemas.microsoft.com/office/powerpoint/2010/main" val="3890201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638028" y="3717032"/>
            <a:ext cx="9361040" cy="1066800"/>
          </a:xfrm>
        </p:spPr>
        <p:txBody>
          <a:bodyPr/>
          <a:lstStyle/>
          <a:p>
            <a:r>
              <a:rPr lang="en-US" dirty="0"/>
              <a:t>Islamic Financial Institutions and Risk</a:t>
            </a:r>
          </a:p>
        </p:txBody>
      </p:sp>
    </p:spTree>
    <p:extLst>
      <p:ext uri="{BB962C8B-B14F-4D97-AF65-F5344CB8AC3E}">
        <p14:creationId xmlns:p14="http://schemas.microsoft.com/office/powerpoint/2010/main" val="3691448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Do the terms of the transaction comply with Shariah Law?</a:t>
            </a:r>
          </a:p>
          <a:p>
            <a:r>
              <a:rPr lang="en-US" dirty="0"/>
              <a:t>Is this the best investment option for the client?</a:t>
            </a:r>
          </a:p>
          <a:p>
            <a:r>
              <a:rPr lang="en-US" dirty="0"/>
              <a:t>Does the investment produce value for the client and for the community in which the client is active?</a:t>
            </a:r>
          </a:p>
          <a:p>
            <a:r>
              <a:rPr lang="en-US" dirty="0"/>
              <a:t>As an asset manager, is this a transaction in which the banker as an individual is also willing to invest?</a:t>
            </a:r>
          </a:p>
          <a:p>
            <a:endParaRPr lang="en-GB" dirty="0"/>
          </a:p>
          <a:p>
            <a:endParaRPr lang="en-GB" dirty="0"/>
          </a:p>
        </p:txBody>
      </p:sp>
      <p:sp>
        <p:nvSpPr>
          <p:cNvPr id="3" name="Title 2"/>
          <p:cNvSpPr>
            <a:spLocks noGrp="1"/>
          </p:cNvSpPr>
          <p:nvPr>
            <p:ph type="title"/>
          </p:nvPr>
        </p:nvSpPr>
        <p:spPr>
          <a:xfrm>
            <a:off x="1065212" y="18374"/>
            <a:ext cx="8686801" cy="1066800"/>
          </a:xfrm>
        </p:spPr>
        <p:txBody>
          <a:bodyPr/>
          <a:lstStyle/>
          <a:p>
            <a:r>
              <a:rPr lang="en-US" dirty="0"/>
              <a:t>Shariah Non-Compliance Risk Management</a:t>
            </a:r>
            <a:endParaRPr lang="en-GB" dirty="0"/>
          </a:p>
        </p:txBody>
      </p:sp>
      <p:sp>
        <p:nvSpPr>
          <p:cNvPr id="4" name="Content Placeholder 2"/>
          <p:cNvSpPr txBox="1">
            <a:spLocks/>
          </p:cNvSpPr>
          <p:nvPr/>
        </p:nvSpPr>
        <p:spPr>
          <a:xfrm>
            <a:off x="1065212" y="4437112"/>
            <a:ext cx="9709720" cy="1364973"/>
          </a:xfrm>
          <a:prstGeom prst="rect">
            <a:avLst/>
          </a:prstGeom>
          <a:solidFill>
            <a:schemeClr val="tx2">
              <a:lumMod val="20000"/>
              <a:lumOff val="80000"/>
            </a:schemeClr>
          </a:solidFill>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US" b="1" dirty="0" smtClean="0"/>
          </a:p>
          <a:p>
            <a:pPr marL="0" indent="0" algn="ctr">
              <a:buNone/>
            </a:pPr>
            <a:r>
              <a:rPr lang="en-US" b="1" dirty="0" smtClean="0"/>
              <a:t>If the answer to any of the above is no, the proposed transaction should be rejected</a:t>
            </a:r>
            <a:endParaRPr lang="en-GB" b="1" dirty="0"/>
          </a:p>
        </p:txBody>
      </p:sp>
    </p:spTree>
    <p:extLst>
      <p:ext uri="{BB962C8B-B14F-4D97-AF65-F5344CB8AC3E}">
        <p14:creationId xmlns:p14="http://schemas.microsoft.com/office/powerpoint/2010/main" val="3720294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a:xfrm>
            <a:off x="-674340" y="4221088"/>
            <a:ext cx="11396837" cy="1066800"/>
          </a:xfrm>
        </p:spPr>
        <p:txBody>
          <a:bodyPr>
            <a:normAutofit/>
          </a:bodyPr>
          <a:lstStyle/>
          <a:p>
            <a:pPr algn="r"/>
            <a:r>
              <a:rPr lang="en-US" sz="3200" dirty="0" smtClean="0"/>
              <a:t>Shariah Risk Management for Common Islamic Contracts</a:t>
            </a:r>
            <a:endParaRPr lang="en-GB" sz="3200" dirty="0"/>
          </a:p>
        </p:txBody>
      </p:sp>
    </p:spTree>
    <p:extLst>
      <p:ext uri="{BB962C8B-B14F-4D97-AF65-F5344CB8AC3E}">
        <p14:creationId xmlns:p14="http://schemas.microsoft.com/office/powerpoint/2010/main" val="2208524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65212" y="0"/>
            <a:ext cx="8686801" cy="1066800"/>
          </a:xfrm>
        </p:spPr>
        <p:txBody>
          <a:bodyPr/>
          <a:lstStyle/>
          <a:p>
            <a:r>
              <a:rPr lang="en-US" dirty="0" smtClean="0"/>
              <a:t>Mudarabah Deposits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61654993"/>
              </p:ext>
            </p:extLst>
          </p:nvPr>
        </p:nvGraphicFramePr>
        <p:xfrm>
          <a:off x="909836" y="1268760"/>
          <a:ext cx="10081120" cy="5184575"/>
        </p:xfrm>
        <a:graphic>
          <a:graphicData uri="http://schemas.openxmlformats.org/drawingml/2006/table">
            <a:tbl>
              <a:tblPr firstRow="1" firstCol="1" bandRow="1">
                <a:tableStyleId>{5C22544A-7EE6-4342-B048-85BDC9FD1C3A}</a:tableStyleId>
              </a:tblPr>
              <a:tblGrid>
                <a:gridCol w="2088232"/>
                <a:gridCol w="7992888"/>
              </a:tblGrid>
              <a:tr h="1007035">
                <a:tc>
                  <a:txBody>
                    <a:bodyPr/>
                    <a:lstStyle/>
                    <a:p>
                      <a:pPr algn="ctr">
                        <a:lnSpc>
                          <a:spcPct val="115000"/>
                        </a:lnSpc>
                        <a:spcAft>
                          <a:spcPts val="0"/>
                        </a:spcAft>
                      </a:pPr>
                      <a:r>
                        <a:rPr lang="en-US" sz="2000" dirty="0">
                          <a:effectLst/>
                        </a:rPr>
                        <a:t>Stage</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50498" marR="50498" marT="0" marB="0" anchor="ctr"/>
                </a:tc>
                <a:tc>
                  <a:txBody>
                    <a:bodyPr/>
                    <a:lstStyle/>
                    <a:p>
                      <a:pPr algn="ctr">
                        <a:lnSpc>
                          <a:spcPct val="115000"/>
                        </a:lnSpc>
                        <a:spcAft>
                          <a:spcPts val="0"/>
                        </a:spcAft>
                      </a:pPr>
                      <a:r>
                        <a:rPr lang="en-US" sz="2000" dirty="0">
                          <a:effectLst/>
                        </a:rPr>
                        <a:t>Shariah Non-Compliance Risk</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txBody>
                  <a:tcPr marL="50498" marR="50498" marT="0" marB="0" anchor="ctr"/>
                </a:tc>
              </a:tr>
              <a:tr h="1007035">
                <a:tc rowSpan="2">
                  <a:txBody>
                    <a:bodyPr/>
                    <a:lstStyle/>
                    <a:p>
                      <a:pPr algn="ctr">
                        <a:lnSpc>
                          <a:spcPct val="115000"/>
                        </a:lnSpc>
                        <a:spcAft>
                          <a:spcPts val="0"/>
                        </a:spcAft>
                      </a:pPr>
                      <a:r>
                        <a:rPr lang="en-US" sz="1600" dirty="0">
                          <a:effectLst/>
                        </a:rPr>
                        <a:t>Contract</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50498" marR="50498" marT="0" marB="0" anchor="ctr"/>
                </a:tc>
                <a:tc>
                  <a:txBody>
                    <a:bodyPr/>
                    <a:lstStyle/>
                    <a:p>
                      <a:pPr algn="ctr">
                        <a:lnSpc>
                          <a:spcPct val="115000"/>
                        </a:lnSpc>
                        <a:spcAft>
                          <a:spcPts val="0"/>
                        </a:spcAft>
                      </a:pPr>
                      <a:r>
                        <a:rPr lang="en-US" sz="1600" dirty="0">
                          <a:effectLst/>
                        </a:rPr>
                        <a:t>The bank cannot contract to provide a fixed return on </a:t>
                      </a:r>
                      <a:r>
                        <a:rPr lang="en-US" sz="1600" dirty="0" smtClean="0">
                          <a:effectLst/>
                        </a:rPr>
                        <a:t>deposits</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50498" marR="50498" marT="0" marB="0" anchor="ctr"/>
                </a:tc>
              </a:tr>
              <a:tr h="1007035">
                <a:tc vMerge="1">
                  <a:txBody>
                    <a:bodyPr/>
                    <a:lstStyle/>
                    <a:p>
                      <a:endParaRPr lang="en-US"/>
                    </a:p>
                  </a:txBody>
                  <a:tcPr/>
                </a:tc>
                <a:tc>
                  <a:txBody>
                    <a:bodyPr/>
                    <a:lstStyle/>
                    <a:p>
                      <a:pPr algn="ctr">
                        <a:lnSpc>
                          <a:spcPct val="115000"/>
                        </a:lnSpc>
                        <a:spcAft>
                          <a:spcPts val="0"/>
                        </a:spcAft>
                      </a:pPr>
                      <a:r>
                        <a:rPr lang="en-US" sz="1600" dirty="0">
                          <a:effectLst/>
                        </a:rPr>
                        <a:t>Reserve maintenance risk – The bank should ensure </a:t>
                      </a:r>
                      <a:r>
                        <a:rPr lang="en-US" sz="1600" dirty="0" smtClean="0">
                          <a:effectLst/>
                        </a:rPr>
                        <a:t>an adequate return </a:t>
                      </a:r>
                      <a:r>
                        <a:rPr lang="en-US" sz="1600" dirty="0">
                          <a:effectLst/>
                        </a:rPr>
                        <a:t>to protect deposit holders and bank’s shareholders. Both the Profit Equalization and Investment Risk Reserves should be managed diligently</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50498" marR="50498" marT="0" marB="0" anchor="ctr"/>
                </a:tc>
              </a:tr>
              <a:tr h="1007035">
                <a:tc>
                  <a:txBody>
                    <a:bodyPr/>
                    <a:lstStyle/>
                    <a:p>
                      <a:pPr algn="ctr">
                        <a:lnSpc>
                          <a:spcPct val="115000"/>
                        </a:lnSpc>
                        <a:spcAft>
                          <a:spcPts val="0"/>
                        </a:spcAft>
                      </a:pPr>
                      <a:r>
                        <a:rPr lang="en-US" sz="1600">
                          <a:effectLst/>
                        </a:rPr>
                        <a:t>Profit Attribution</a:t>
                      </a:r>
                      <a:endParaRPr lang="en-GB" sz="1600">
                        <a:effectLst/>
                        <a:latin typeface="Arial" panose="020B0604020202020204" pitchFamily="34" charset="0"/>
                        <a:ea typeface="Times New Roman" panose="02020603050405020304" pitchFamily="18" charset="0"/>
                        <a:cs typeface="Arial" panose="020B0604020202020204" pitchFamily="34" charset="0"/>
                      </a:endParaRPr>
                    </a:p>
                  </a:txBody>
                  <a:tcPr marL="50498" marR="50498" marT="0" marB="0" anchor="ctr"/>
                </a:tc>
                <a:tc>
                  <a:txBody>
                    <a:bodyPr/>
                    <a:lstStyle/>
                    <a:p>
                      <a:pPr algn="ctr">
                        <a:lnSpc>
                          <a:spcPct val="115000"/>
                        </a:lnSpc>
                        <a:spcAft>
                          <a:spcPts val="0"/>
                        </a:spcAft>
                      </a:pPr>
                      <a:r>
                        <a:rPr lang="en-US" sz="1600">
                          <a:effectLst/>
                        </a:rPr>
                        <a:t>The bank must insure that the rate of return paid back to deposit holders takes into account the added equity risk taken by deposit holders and is attractive compared to other options in the market </a:t>
                      </a:r>
                      <a:endParaRPr lang="en-GB" sz="1600">
                        <a:effectLst/>
                        <a:latin typeface="Arial" panose="020B0604020202020204" pitchFamily="34" charset="0"/>
                        <a:ea typeface="Times New Roman" panose="02020603050405020304" pitchFamily="18" charset="0"/>
                        <a:cs typeface="Arial" panose="020B0604020202020204" pitchFamily="34" charset="0"/>
                      </a:endParaRPr>
                    </a:p>
                  </a:txBody>
                  <a:tcPr marL="50498" marR="50498" marT="0" marB="0" anchor="ctr"/>
                </a:tc>
              </a:tr>
              <a:tr h="1156435">
                <a:tc>
                  <a:txBody>
                    <a:bodyPr/>
                    <a:lstStyle/>
                    <a:p>
                      <a:pPr algn="ctr">
                        <a:lnSpc>
                          <a:spcPct val="115000"/>
                        </a:lnSpc>
                        <a:spcAft>
                          <a:spcPts val="0"/>
                        </a:spcAft>
                      </a:pPr>
                      <a:r>
                        <a:rPr lang="en-US" sz="1600">
                          <a:effectLst/>
                        </a:rPr>
                        <a:t>Presentation</a:t>
                      </a:r>
                      <a:endParaRPr lang="en-GB" sz="1600">
                        <a:effectLst/>
                        <a:latin typeface="Arial" panose="020B0604020202020204" pitchFamily="34" charset="0"/>
                        <a:ea typeface="Times New Roman" panose="02020603050405020304" pitchFamily="18" charset="0"/>
                        <a:cs typeface="Arial" panose="020B0604020202020204" pitchFamily="34" charset="0"/>
                      </a:endParaRPr>
                    </a:p>
                  </a:txBody>
                  <a:tcPr marL="50498" marR="50498" marT="0" marB="0" anchor="ctr"/>
                </a:tc>
                <a:tc>
                  <a:txBody>
                    <a:bodyPr/>
                    <a:lstStyle/>
                    <a:p>
                      <a:pPr algn="ctr">
                        <a:lnSpc>
                          <a:spcPct val="115000"/>
                        </a:lnSpc>
                        <a:spcAft>
                          <a:spcPts val="0"/>
                        </a:spcAft>
                      </a:pPr>
                      <a:r>
                        <a:rPr lang="en-US" sz="1600" dirty="0">
                          <a:effectLst/>
                        </a:rPr>
                        <a:t>AAOIFI standards require Islamic banks to present the depositor’s fund as a form of equity, therefore may banks face complex issues in application of prudential reserve requirements. Restricted investment account holders have to be shown in an off balance sheet statement</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50498" marR="50498" marT="0" marB="0" anchor="ctr"/>
                </a:tc>
              </a:tr>
            </a:tbl>
          </a:graphicData>
        </a:graphic>
      </p:graphicFrame>
    </p:spTree>
    <p:extLst>
      <p:ext uri="{BB962C8B-B14F-4D97-AF65-F5344CB8AC3E}">
        <p14:creationId xmlns:p14="http://schemas.microsoft.com/office/powerpoint/2010/main" val="3981079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65211" y="5341"/>
            <a:ext cx="8686801" cy="1066800"/>
          </a:xfrm>
        </p:spPr>
        <p:txBody>
          <a:bodyPr/>
          <a:lstStyle/>
          <a:p>
            <a:r>
              <a:rPr lang="en-US" dirty="0" smtClean="0"/>
              <a:t>Ijarah Shariah Risk Management </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994671149"/>
              </p:ext>
            </p:extLst>
          </p:nvPr>
        </p:nvGraphicFramePr>
        <p:xfrm>
          <a:off x="261761" y="1196750"/>
          <a:ext cx="11593291" cy="5328594"/>
        </p:xfrm>
        <a:graphic>
          <a:graphicData uri="http://schemas.openxmlformats.org/drawingml/2006/table">
            <a:tbl>
              <a:tblPr firstRow="1" firstCol="1" bandRow="1">
                <a:tableStyleId>{5C22544A-7EE6-4342-B048-85BDC9FD1C3A}</a:tableStyleId>
              </a:tblPr>
              <a:tblGrid>
                <a:gridCol w="2664299"/>
                <a:gridCol w="8928992"/>
              </a:tblGrid>
              <a:tr h="648369">
                <a:tc>
                  <a:txBody>
                    <a:bodyPr/>
                    <a:lstStyle/>
                    <a:p>
                      <a:pPr algn="l">
                        <a:lnSpc>
                          <a:spcPct val="115000"/>
                        </a:lnSpc>
                        <a:spcAft>
                          <a:spcPts val="0"/>
                        </a:spcAft>
                      </a:pPr>
                      <a:r>
                        <a:rPr lang="en-US" sz="2000" dirty="0">
                          <a:effectLst/>
                        </a:rPr>
                        <a:t>Stage</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27933" marR="27933" marT="0" marB="0" anchor="ctr"/>
                </a:tc>
                <a:tc>
                  <a:txBody>
                    <a:bodyPr/>
                    <a:lstStyle/>
                    <a:p>
                      <a:pPr algn="l">
                        <a:lnSpc>
                          <a:spcPct val="115000"/>
                        </a:lnSpc>
                        <a:spcAft>
                          <a:spcPts val="0"/>
                        </a:spcAft>
                      </a:pPr>
                      <a:r>
                        <a:rPr lang="en-US" sz="2000" dirty="0">
                          <a:effectLst/>
                        </a:rPr>
                        <a:t>Shariah Non-Compliance Risk</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27933" marR="27933" marT="0" marB="0" anchor="ctr"/>
                </a:tc>
              </a:tr>
              <a:tr h="648369">
                <a:tc>
                  <a:txBody>
                    <a:bodyPr/>
                    <a:lstStyle/>
                    <a:p>
                      <a:pPr algn="l">
                        <a:lnSpc>
                          <a:spcPct val="115000"/>
                        </a:lnSpc>
                        <a:spcAft>
                          <a:spcPts val="0"/>
                        </a:spcAft>
                      </a:pPr>
                      <a:r>
                        <a:rPr lang="en-US" sz="1600" dirty="0">
                          <a:effectLst/>
                        </a:rPr>
                        <a:t>Agreement to Lease Promise (Binding)</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27933" marR="27933" marT="0" marB="0" anchor="ctr"/>
                </a:tc>
                <a:tc>
                  <a:txBody>
                    <a:bodyPr/>
                    <a:lstStyle/>
                    <a:p>
                      <a:pPr algn="l">
                        <a:lnSpc>
                          <a:spcPct val="115000"/>
                        </a:lnSpc>
                        <a:spcAft>
                          <a:spcPts val="0"/>
                        </a:spcAft>
                      </a:pPr>
                      <a:r>
                        <a:rPr lang="en-US" sz="1600">
                          <a:effectLst/>
                        </a:rPr>
                        <a:t>Lease of consumables – The Islamic Bank should not enter into a lease of consumables or edible commodities</a:t>
                      </a:r>
                      <a:endParaRPr lang="en-GB" sz="1600">
                        <a:effectLst/>
                        <a:latin typeface="Arial" panose="020B0604020202020204" pitchFamily="34" charset="0"/>
                        <a:ea typeface="Times New Roman" panose="02020603050405020304" pitchFamily="18" charset="0"/>
                        <a:cs typeface="Arial" panose="020B0604020202020204" pitchFamily="34" charset="0"/>
                      </a:endParaRPr>
                    </a:p>
                  </a:txBody>
                  <a:tcPr marL="27933" marR="27933" marT="0" marB="0" anchor="ctr"/>
                </a:tc>
              </a:tr>
              <a:tr h="648369">
                <a:tc>
                  <a:txBody>
                    <a:bodyPr/>
                    <a:lstStyle/>
                    <a:p>
                      <a:pPr algn="l">
                        <a:lnSpc>
                          <a:spcPct val="115000"/>
                        </a:lnSpc>
                        <a:spcAft>
                          <a:spcPts val="0"/>
                        </a:spcAft>
                      </a:pPr>
                      <a:r>
                        <a:rPr lang="en-US" sz="1600">
                          <a:effectLst/>
                        </a:rPr>
                        <a:t>Order/Receipt of Asset</a:t>
                      </a:r>
                      <a:endParaRPr lang="en-GB" sz="1600">
                        <a:effectLst/>
                        <a:latin typeface="Arial" panose="020B0604020202020204" pitchFamily="34" charset="0"/>
                        <a:ea typeface="Times New Roman" panose="02020603050405020304" pitchFamily="18" charset="0"/>
                        <a:cs typeface="Arial" panose="020B0604020202020204" pitchFamily="34" charset="0"/>
                      </a:endParaRPr>
                    </a:p>
                  </a:txBody>
                  <a:tcPr marL="27933" marR="27933" marT="0" marB="0" anchor="ctr"/>
                </a:tc>
                <a:tc>
                  <a:txBody>
                    <a:bodyPr/>
                    <a:lstStyle/>
                    <a:p>
                      <a:pPr algn="l">
                        <a:lnSpc>
                          <a:spcPct val="115000"/>
                        </a:lnSpc>
                        <a:spcAft>
                          <a:spcPts val="0"/>
                        </a:spcAft>
                      </a:pPr>
                      <a:r>
                        <a:rPr lang="en-US" sz="1600" dirty="0">
                          <a:effectLst/>
                        </a:rPr>
                        <a:t>No rental should be applicable before delivery of asset to the customer</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27933" marR="27933" marT="0" marB="0" anchor="ctr"/>
                </a:tc>
              </a:tr>
              <a:tr h="648369">
                <a:tc rowSpan="3">
                  <a:txBody>
                    <a:bodyPr/>
                    <a:lstStyle/>
                    <a:p>
                      <a:pPr algn="l">
                        <a:lnSpc>
                          <a:spcPct val="115000"/>
                        </a:lnSpc>
                        <a:spcAft>
                          <a:spcPts val="0"/>
                        </a:spcAft>
                      </a:pPr>
                      <a:r>
                        <a:rPr lang="en-US" sz="1600" dirty="0">
                          <a:effectLst/>
                        </a:rPr>
                        <a:t>Contract</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27933" marR="27933" marT="0" marB="0" anchor="ctr"/>
                </a:tc>
                <a:tc>
                  <a:txBody>
                    <a:bodyPr/>
                    <a:lstStyle/>
                    <a:p>
                      <a:pPr algn="l">
                        <a:lnSpc>
                          <a:spcPct val="115000"/>
                        </a:lnSpc>
                        <a:spcAft>
                          <a:spcPts val="0"/>
                        </a:spcAft>
                      </a:pPr>
                      <a:r>
                        <a:rPr lang="en-US" sz="1600" dirty="0">
                          <a:effectLst/>
                        </a:rPr>
                        <a:t>Ownership Transfer – Ownership to be transferred at end of the lease period. If ownership has been transferred, rentals on such assets would be equivalent to charging interest on financing</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27933" marR="27933" marT="0" marB="0" anchor="ctr"/>
                </a:tc>
              </a:tr>
              <a:tr h="695583">
                <a:tc vMerge="1">
                  <a:txBody>
                    <a:bodyPr/>
                    <a:lstStyle/>
                    <a:p>
                      <a:endParaRPr lang="en-US"/>
                    </a:p>
                  </a:txBody>
                  <a:tcPr/>
                </a:tc>
                <a:tc>
                  <a:txBody>
                    <a:bodyPr/>
                    <a:lstStyle/>
                    <a:p>
                      <a:pPr algn="l">
                        <a:lnSpc>
                          <a:spcPct val="115000"/>
                        </a:lnSpc>
                        <a:spcAft>
                          <a:spcPts val="0"/>
                        </a:spcAft>
                      </a:pPr>
                      <a:r>
                        <a:rPr lang="en-US" sz="1600">
                          <a:effectLst/>
                        </a:rPr>
                        <a:t>Non-Existent Asset – Entering into a lease of non-existent asset may lead to disputes </a:t>
                      </a:r>
                      <a:endParaRPr lang="en-GB" sz="1600">
                        <a:effectLst/>
                        <a:latin typeface="Arial" panose="020B0604020202020204" pitchFamily="34" charset="0"/>
                        <a:ea typeface="Times New Roman" panose="02020603050405020304" pitchFamily="18" charset="0"/>
                        <a:cs typeface="Arial" panose="020B0604020202020204" pitchFamily="34" charset="0"/>
                      </a:endParaRPr>
                    </a:p>
                  </a:txBody>
                  <a:tcPr marL="27933" marR="27933" marT="0" marB="0" anchor="ctr"/>
                </a:tc>
              </a:tr>
              <a:tr h="648369">
                <a:tc vMerge="1">
                  <a:txBody>
                    <a:bodyPr/>
                    <a:lstStyle/>
                    <a:p>
                      <a:endParaRPr lang="en-US"/>
                    </a:p>
                  </a:txBody>
                  <a:tcPr/>
                </a:tc>
                <a:tc>
                  <a:txBody>
                    <a:bodyPr/>
                    <a:lstStyle/>
                    <a:p>
                      <a:pPr algn="l">
                        <a:lnSpc>
                          <a:spcPct val="115000"/>
                        </a:lnSpc>
                        <a:spcAft>
                          <a:spcPts val="0"/>
                        </a:spcAft>
                      </a:pPr>
                      <a:r>
                        <a:rPr lang="en-US" sz="1600" dirty="0">
                          <a:effectLst/>
                        </a:rPr>
                        <a:t>Late Payment – A lessee may undertake to donate to charity a certain percentage  of the rental incase of late payment, however, no late payment penalty may be charged to the bank</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27933" marR="27933" marT="0" marB="0" anchor="ctr"/>
                </a:tc>
              </a:tr>
              <a:tr h="695583">
                <a:tc>
                  <a:txBody>
                    <a:bodyPr/>
                    <a:lstStyle/>
                    <a:p>
                      <a:pPr algn="l">
                        <a:lnSpc>
                          <a:spcPct val="115000"/>
                        </a:lnSpc>
                        <a:spcAft>
                          <a:spcPts val="0"/>
                        </a:spcAft>
                      </a:pPr>
                      <a:r>
                        <a:rPr lang="en-US" sz="1600">
                          <a:effectLst/>
                        </a:rPr>
                        <a:t>Rejected/ Defective Asset</a:t>
                      </a:r>
                      <a:endParaRPr lang="en-GB" sz="1600">
                        <a:effectLst/>
                        <a:latin typeface="Arial" panose="020B0604020202020204" pitchFamily="34" charset="0"/>
                        <a:ea typeface="Times New Roman" panose="02020603050405020304" pitchFamily="18" charset="0"/>
                        <a:cs typeface="Arial" panose="020B0604020202020204" pitchFamily="34" charset="0"/>
                      </a:endParaRPr>
                    </a:p>
                  </a:txBody>
                  <a:tcPr marL="27933" marR="27933" marT="0" marB="0" anchor="ctr"/>
                </a:tc>
                <a:tc>
                  <a:txBody>
                    <a:bodyPr/>
                    <a:lstStyle/>
                    <a:p>
                      <a:pPr algn="l">
                        <a:lnSpc>
                          <a:spcPct val="115000"/>
                        </a:lnSpc>
                        <a:spcAft>
                          <a:spcPts val="0"/>
                        </a:spcAft>
                      </a:pPr>
                      <a:r>
                        <a:rPr lang="en-US" sz="1600">
                          <a:effectLst/>
                        </a:rPr>
                        <a:t>Mutual Dissolution – additional cost of providing an alternate asset maybe borne by the Islamic bank, if the leased asset is destroyed without negligence.</a:t>
                      </a:r>
                      <a:endParaRPr lang="en-GB" sz="1600">
                        <a:effectLst/>
                        <a:latin typeface="Arial" panose="020B0604020202020204" pitchFamily="34" charset="0"/>
                        <a:ea typeface="Times New Roman" panose="02020603050405020304" pitchFamily="18" charset="0"/>
                        <a:cs typeface="Arial" panose="020B0604020202020204" pitchFamily="34" charset="0"/>
                      </a:endParaRPr>
                    </a:p>
                  </a:txBody>
                  <a:tcPr marL="27933" marR="27933" marT="0" marB="0" anchor="ctr"/>
                </a:tc>
              </a:tr>
              <a:tr h="695583">
                <a:tc>
                  <a:txBody>
                    <a:bodyPr/>
                    <a:lstStyle/>
                    <a:p>
                      <a:pPr algn="l">
                        <a:lnSpc>
                          <a:spcPct val="115000"/>
                        </a:lnSpc>
                        <a:spcAft>
                          <a:spcPts val="0"/>
                        </a:spcAft>
                      </a:pPr>
                      <a:r>
                        <a:rPr lang="en-US" sz="1600">
                          <a:effectLst/>
                        </a:rPr>
                        <a:t>Default</a:t>
                      </a:r>
                      <a:endParaRPr lang="en-GB" sz="1600">
                        <a:effectLst/>
                        <a:latin typeface="Arial" panose="020B0604020202020204" pitchFamily="34" charset="0"/>
                        <a:ea typeface="Times New Roman" panose="02020603050405020304" pitchFamily="18" charset="0"/>
                        <a:cs typeface="Arial" panose="020B0604020202020204" pitchFamily="34" charset="0"/>
                      </a:endParaRPr>
                    </a:p>
                  </a:txBody>
                  <a:tcPr marL="27933" marR="27933" marT="0" marB="0" anchor="ctr"/>
                </a:tc>
                <a:tc>
                  <a:txBody>
                    <a:bodyPr/>
                    <a:lstStyle/>
                    <a:p>
                      <a:pPr algn="l">
                        <a:lnSpc>
                          <a:spcPct val="115000"/>
                        </a:lnSpc>
                        <a:spcAft>
                          <a:spcPts val="0"/>
                        </a:spcAft>
                      </a:pPr>
                      <a:r>
                        <a:rPr lang="en-US" sz="1600" dirty="0">
                          <a:effectLst/>
                        </a:rPr>
                        <a:t>The Islamic bank may not charge any penal interest in case of default in payment.</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27933" marR="27933" marT="0" marB="0" anchor="ctr"/>
                </a:tc>
              </a:tr>
            </a:tbl>
          </a:graphicData>
        </a:graphic>
      </p:graphicFrame>
    </p:spTree>
    <p:extLst>
      <p:ext uri="{BB962C8B-B14F-4D97-AF65-F5344CB8AC3E}">
        <p14:creationId xmlns:p14="http://schemas.microsoft.com/office/powerpoint/2010/main" val="1283991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66057" y="1556792"/>
            <a:ext cx="10225136" cy="4968552"/>
          </a:xfrm>
        </p:spPr>
        <p:txBody>
          <a:bodyPr>
            <a:normAutofit/>
          </a:bodyPr>
          <a:lstStyle/>
          <a:p>
            <a:pPr marL="45720" indent="0" algn="just">
              <a:buNone/>
            </a:pPr>
            <a:r>
              <a:rPr lang="en-GB" sz="2400" b="1" dirty="0"/>
              <a:t>Where an institution becomes aware that it is carrying on any of its </a:t>
            </a:r>
            <a:r>
              <a:rPr lang="en-GB" sz="2400" b="1" dirty="0" smtClean="0"/>
              <a:t>business in </a:t>
            </a:r>
            <a:r>
              <a:rPr lang="en-GB" sz="2400" b="1" dirty="0"/>
              <a:t>a manner which is not in compliance with Shariah </a:t>
            </a:r>
            <a:r>
              <a:rPr lang="en-GB" sz="2400" b="1" dirty="0" smtClean="0"/>
              <a:t>the </a:t>
            </a:r>
            <a:r>
              <a:rPr lang="en-GB" sz="2400" b="1" dirty="0"/>
              <a:t>institution </a:t>
            </a:r>
            <a:r>
              <a:rPr lang="en-GB" sz="2400" b="1" dirty="0" smtClean="0"/>
              <a:t>shall –</a:t>
            </a:r>
          </a:p>
          <a:p>
            <a:pPr marL="45720" indent="0">
              <a:buNone/>
            </a:pPr>
            <a:r>
              <a:rPr lang="en-GB" sz="2400" dirty="0" smtClean="0"/>
              <a:t>(</a:t>
            </a:r>
            <a:r>
              <a:rPr lang="en-GB" sz="2400" dirty="0"/>
              <a:t>a) </a:t>
            </a:r>
            <a:r>
              <a:rPr lang="en-GB" sz="2400" dirty="0" smtClean="0"/>
              <a:t>Notify </a:t>
            </a:r>
            <a:r>
              <a:rPr lang="en-GB" sz="2400" dirty="0"/>
              <a:t>the </a:t>
            </a:r>
            <a:r>
              <a:rPr lang="en-GB" sz="2400" dirty="0" smtClean="0"/>
              <a:t>bank’s </a:t>
            </a:r>
            <a:r>
              <a:rPr lang="en-GB" sz="2400" dirty="0"/>
              <a:t>Shariah committee of the fact; </a:t>
            </a:r>
          </a:p>
          <a:p>
            <a:pPr marL="45720" indent="0">
              <a:buNone/>
            </a:pPr>
            <a:r>
              <a:rPr lang="en-GB" sz="2400" dirty="0"/>
              <a:t>(b) Immediately cease from carrying on such business, affair or activity and from taking on any other similar business, affair or activity; and </a:t>
            </a:r>
            <a:endParaRPr lang="en-GB" sz="2400" dirty="0" smtClean="0"/>
          </a:p>
          <a:p>
            <a:pPr marL="45720" indent="0">
              <a:buNone/>
            </a:pPr>
            <a:r>
              <a:rPr lang="en-GB" sz="2400" dirty="0" smtClean="0"/>
              <a:t>(</a:t>
            </a:r>
            <a:r>
              <a:rPr lang="en-GB" sz="2400" dirty="0"/>
              <a:t>c) S</a:t>
            </a:r>
            <a:r>
              <a:rPr lang="en-GB" sz="2400" dirty="0" smtClean="0"/>
              <a:t>ubmit a </a:t>
            </a:r>
            <a:r>
              <a:rPr lang="en-GB" sz="2400" dirty="0"/>
              <a:t>plan on </a:t>
            </a:r>
            <a:r>
              <a:rPr lang="en-GB" sz="2400" dirty="0" smtClean="0"/>
              <a:t>the immediate </a:t>
            </a:r>
            <a:r>
              <a:rPr lang="en-GB" sz="2400" dirty="0"/>
              <a:t>rectification of the non-compliance. </a:t>
            </a:r>
          </a:p>
          <a:p>
            <a:pPr marL="45720" indent="0" algn="just">
              <a:buNone/>
            </a:pPr>
            <a:endParaRPr lang="en-US" sz="2400" dirty="0"/>
          </a:p>
        </p:txBody>
      </p:sp>
      <p:sp>
        <p:nvSpPr>
          <p:cNvPr id="3" name="Title 2"/>
          <p:cNvSpPr>
            <a:spLocks noGrp="1"/>
          </p:cNvSpPr>
          <p:nvPr>
            <p:ph type="title"/>
          </p:nvPr>
        </p:nvSpPr>
        <p:spPr>
          <a:xfrm>
            <a:off x="1066057" y="16565"/>
            <a:ext cx="8686801" cy="1066800"/>
          </a:xfrm>
        </p:spPr>
        <p:txBody>
          <a:bodyPr/>
          <a:lstStyle/>
          <a:p>
            <a:r>
              <a:rPr lang="en-US" dirty="0" smtClean="0"/>
              <a:t>Steps Post Shariah Non-Compliance Identification</a:t>
            </a:r>
            <a:endParaRPr lang="en-US" dirty="0"/>
          </a:p>
        </p:txBody>
      </p:sp>
      <p:sp>
        <p:nvSpPr>
          <p:cNvPr id="4" name="Rounded Rectangle 3"/>
          <p:cNvSpPr/>
          <p:nvPr/>
        </p:nvSpPr>
        <p:spPr>
          <a:xfrm>
            <a:off x="1269876" y="5157192"/>
            <a:ext cx="9577064" cy="1224136"/>
          </a:xfrm>
          <a:prstGeom prst="roundRect">
            <a:avLst/>
          </a:prstGeom>
          <a:solidFill>
            <a:schemeClr val="tx2">
              <a:lumMod val="75000"/>
            </a:schemeClr>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2000" b="1" dirty="0">
                <a:solidFill>
                  <a:schemeClr val="bg1"/>
                </a:solidFill>
              </a:rPr>
              <a:t>The </a:t>
            </a:r>
            <a:r>
              <a:rPr lang="en-GB" sz="2000" b="1" dirty="0" smtClean="0">
                <a:solidFill>
                  <a:schemeClr val="bg1"/>
                </a:solidFill>
              </a:rPr>
              <a:t>bank should </a:t>
            </a:r>
            <a:r>
              <a:rPr lang="en-GB" sz="2000" b="1" dirty="0">
                <a:solidFill>
                  <a:schemeClr val="bg1"/>
                </a:solidFill>
              </a:rPr>
              <a:t>carry out an </a:t>
            </a:r>
            <a:r>
              <a:rPr lang="en-GB" sz="2000" b="1" dirty="0" smtClean="0">
                <a:solidFill>
                  <a:schemeClr val="bg1"/>
                </a:solidFill>
              </a:rPr>
              <a:t>future assessments </a:t>
            </a:r>
            <a:r>
              <a:rPr lang="en-GB" sz="2000" b="1" dirty="0">
                <a:solidFill>
                  <a:schemeClr val="bg1"/>
                </a:solidFill>
              </a:rPr>
              <a:t>as it thinks necessary to determine whether the non-compliance</a:t>
            </a:r>
            <a:r>
              <a:rPr lang="en-GB" sz="2000" b="1" dirty="0" smtClean="0">
                <a:solidFill>
                  <a:schemeClr val="bg1"/>
                </a:solidFill>
              </a:rPr>
              <a:t> has been rectified</a:t>
            </a:r>
            <a:endParaRPr lang="en-US" sz="2000" b="1" dirty="0">
              <a:solidFill>
                <a:schemeClr val="bg1"/>
              </a:solidFill>
            </a:endParaRPr>
          </a:p>
        </p:txBody>
      </p:sp>
    </p:spTree>
    <p:extLst>
      <p:ext uri="{BB962C8B-B14F-4D97-AF65-F5344CB8AC3E}">
        <p14:creationId xmlns:p14="http://schemas.microsoft.com/office/powerpoint/2010/main" val="3979751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17612" y="3200400"/>
            <a:ext cx="8686801" cy="1066800"/>
          </a:xfrm>
        </p:spPr>
        <p:txBody>
          <a:bodyPr>
            <a:normAutofit fontScale="90000"/>
          </a:bodyPr>
          <a:lstStyle/>
          <a:p>
            <a:pPr algn="ctr"/>
            <a:r>
              <a:rPr lang="ar-AE" b="0" dirty="0"/>
              <a:t>جزاك اللهُ </a:t>
            </a:r>
            <a:r>
              <a:rPr lang="ar-AE" b="0" dirty="0" smtClean="0"/>
              <a:t>خيرًا</a:t>
            </a:r>
            <a:r>
              <a:rPr lang="en-US" b="0" dirty="0" smtClean="0"/>
              <a:t/>
            </a:r>
            <a:br>
              <a:rPr lang="en-US" b="0" dirty="0" smtClean="0"/>
            </a:br>
            <a:r>
              <a:rPr lang="en-US" b="0" dirty="0"/>
              <a:t/>
            </a:r>
            <a:br>
              <a:rPr lang="en-US" b="0" dirty="0"/>
            </a:br>
            <a:r>
              <a:rPr lang="en-US" b="0" dirty="0" smtClean="0"/>
              <a:t/>
            </a:r>
            <a:br>
              <a:rPr lang="en-US" b="0" dirty="0" smtClean="0"/>
            </a:br>
            <a:r>
              <a:rPr lang="en-US" b="0" dirty="0" smtClean="0"/>
              <a:t>Thank you </a:t>
            </a:r>
            <a:endParaRPr lang="en-US" dirty="0"/>
          </a:p>
        </p:txBody>
      </p:sp>
    </p:spTree>
    <p:extLst>
      <p:ext uri="{BB962C8B-B14F-4D97-AF65-F5344CB8AC3E}">
        <p14:creationId xmlns:p14="http://schemas.microsoft.com/office/powerpoint/2010/main" val="187241700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932" y="-14147"/>
            <a:ext cx="8686801" cy="1066800"/>
          </a:xfrm>
        </p:spPr>
        <p:txBody>
          <a:bodyPr/>
          <a:lstStyle/>
          <a:p>
            <a:r>
              <a:rPr lang="en-US" dirty="0"/>
              <a:t>Types of Risks Faced by Financial Institutions</a:t>
            </a:r>
          </a:p>
        </p:txBody>
      </p:sp>
      <p:pic>
        <p:nvPicPr>
          <p:cNvPr id="5" name="Picture 4"/>
          <p:cNvPicPr>
            <a:picLocks noChangeAspect="1"/>
          </p:cNvPicPr>
          <p:nvPr/>
        </p:nvPicPr>
        <p:blipFill>
          <a:blip r:embed="rId2"/>
          <a:stretch>
            <a:fillRect/>
          </a:stretch>
        </p:blipFill>
        <p:spPr>
          <a:xfrm>
            <a:off x="99338" y="1301493"/>
            <a:ext cx="5181600" cy="5167312"/>
          </a:xfrm>
          <a:prstGeom prst="rect">
            <a:avLst/>
          </a:prstGeom>
        </p:spPr>
      </p:pic>
      <p:cxnSp>
        <p:nvCxnSpPr>
          <p:cNvPr id="6" name="Straight Connector 5"/>
          <p:cNvCxnSpPr/>
          <p:nvPr/>
        </p:nvCxnSpPr>
        <p:spPr>
          <a:xfrm>
            <a:off x="5391016" y="3770391"/>
            <a:ext cx="6575696" cy="40335"/>
          </a:xfrm>
          <a:prstGeom prst="line">
            <a:avLst/>
          </a:prstGeom>
          <a:ln>
            <a:prstDash val="dash"/>
            <a:tailEnd type="none"/>
          </a:ln>
        </p:spPr>
        <p:style>
          <a:lnRef idx="3">
            <a:schemeClr val="dk1"/>
          </a:lnRef>
          <a:fillRef idx="0">
            <a:schemeClr val="dk1"/>
          </a:fillRef>
          <a:effectRef idx="2">
            <a:schemeClr val="dk1"/>
          </a:effectRef>
          <a:fontRef idx="minor">
            <a:schemeClr val="tx1"/>
          </a:fontRef>
        </p:style>
      </p:cxnSp>
      <p:sp>
        <p:nvSpPr>
          <p:cNvPr id="7" name="Slide Number Placeholder 3"/>
          <p:cNvSpPr>
            <a:spLocks noGrp="1"/>
          </p:cNvSpPr>
          <p:nvPr>
            <p:ph type="sldNum" sz="quarter" idx="4294967295"/>
          </p:nvPr>
        </p:nvSpPr>
        <p:spPr>
          <a:xfrm>
            <a:off x="9646933" y="6749258"/>
            <a:ext cx="1876452" cy="292079"/>
          </a:xfrm>
          <a:prstGeom prst="rect">
            <a:avLst/>
          </a:prstGeom>
        </p:spPr>
        <p:txBody>
          <a:bodyPr/>
          <a:lstStyle/>
          <a:p>
            <a:fld id="{E78D1A90-B8E2-42E5-B854-C2B7ABE49831}" type="slidenum">
              <a:rPr lang="en-GB">
                <a:solidFill>
                  <a:prstClr val="white">
                    <a:lumMod val="50000"/>
                  </a:prstClr>
                </a:solidFill>
              </a:rPr>
              <a:pPr/>
              <a:t>4</a:t>
            </a:fld>
            <a:endParaRPr lang="en-GB" dirty="0">
              <a:solidFill>
                <a:prstClr val="white">
                  <a:lumMod val="50000"/>
                </a:prstClr>
              </a:solidFill>
            </a:endParaRPr>
          </a:p>
        </p:txBody>
      </p:sp>
      <p:sp>
        <p:nvSpPr>
          <p:cNvPr id="8" name="Content Placeholder 2"/>
          <p:cNvSpPr txBox="1">
            <a:spLocks/>
          </p:cNvSpPr>
          <p:nvPr/>
        </p:nvSpPr>
        <p:spPr>
          <a:xfrm>
            <a:off x="3541643" y="1234256"/>
            <a:ext cx="8291264" cy="5267672"/>
          </a:xfrm>
          <a:prstGeom prst="rect">
            <a:avLst/>
          </a:prstGeom>
        </p:spPr>
        <p:txBody>
          <a:bodyPr vert="horz" lIns="91440" tIns="45720" rIns="91440" bIns="45720" rtlCol="0">
            <a:noAutofit/>
          </a:bodyPr>
          <a:lstStyle/>
          <a:p>
            <a:pPr lvl="1">
              <a:spcBef>
                <a:spcPct val="20000"/>
              </a:spcBef>
              <a:defRPr/>
            </a:pPr>
            <a:endParaRPr lang="en-GB" sz="2000" dirty="0" smtClean="0">
              <a:solidFill>
                <a:prstClr val="black"/>
              </a:solidFill>
              <a:latin typeface="Arial" pitchFamily="34" charset="0"/>
              <a:cs typeface="Arial" pitchFamily="34" charset="0"/>
            </a:endParaRPr>
          </a:p>
        </p:txBody>
      </p:sp>
      <p:sp>
        <p:nvSpPr>
          <p:cNvPr id="9" name="Content Placeholder 2"/>
          <p:cNvSpPr txBox="1">
            <a:spLocks/>
          </p:cNvSpPr>
          <p:nvPr/>
        </p:nvSpPr>
        <p:spPr>
          <a:xfrm>
            <a:off x="3694043" y="1310456"/>
            <a:ext cx="8291264" cy="5267672"/>
          </a:xfrm>
          <a:prstGeom prst="rect">
            <a:avLst/>
          </a:prstGeom>
        </p:spPr>
        <p:txBody>
          <a:bodyPr vert="horz" lIns="91440" tIns="45720" rIns="91440" bIns="45720" rtlCol="0">
            <a:noAutofit/>
          </a:bodyPr>
          <a:lstStyle/>
          <a:p>
            <a:pPr>
              <a:spcBef>
                <a:spcPct val="20000"/>
              </a:spcBef>
              <a:defRPr/>
            </a:pPr>
            <a:endParaRPr lang="en-GB" sz="2000" b="1" dirty="0">
              <a:solidFill>
                <a:prstClr val="black"/>
              </a:solidFill>
              <a:latin typeface="Arial" pitchFamily="34" charset="0"/>
              <a:cs typeface="Arial" pitchFamily="34" charset="0"/>
            </a:endParaRPr>
          </a:p>
        </p:txBody>
      </p:sp>
      <p:sp>
        <p:nvSpPr>
          <p:cNvPr id="10" name="Oval 9"/>
          <p:cNvSpPr/>
          <p:nvPr/>
        </p:nvSpPr>
        <p:spPr>
          <a:xfrm>
            <a:off x="7299007" y="3264324"/>
            <a:ext cx="2667000" cy="99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Islamic Banks</a:t>
            </a:r>
            <a:endParaRPr lang="en-GB" dirty="0"/>
          </a:p>
        </p:txBody>
      </p:sp>
      <p:sp>
        <p:nvSpPr>
          <p:cNvPr id="11" name="Rounded Rectangle 10"/>
          <p:cNvSpPr/>
          <p:nvPr/>
        </p:nvSpPr>
        <p:spPr>
          <a:xfrm>
            <a:off x="7063247" y="2072456"/>
            <a:ext cx="1524000" cy="74767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Shariah non-compliance</a:t>
            </a:r>
            <a:endParaRPr lang="en-GB" dirty="0"/>
          </a:p>
        </p:txBody>
      </p:sp>
      <p:sp>
        <p:nvSpPr>
          <p:cNvPr id="12" name="Rounded Rectangle 11"/>
          <p:cNvSpPr/>
          <p:nvPr/>
        </p:nvSpPr>
        <p:spPr>
          <a:xfrm>
            <a:off x="8762037" y="2072456"/>
            <a:ext cx="1524000" cy="74767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Displaced Commercial</a:t>
            </a:r>
            <a:endParaRPr lang="en-GB" dirty="0"/>
          </a:p>
        </p:txBody>
      </p:sp>
      <p:sp>
        <p:nvSpPr>
          <p:cNvPr id="13" name="Rounded Rectangle 12"/>
          <p:cNvSpPr/>
          <p:nvPr/>
        </p:nvSpPr>
        <p:spPr>
          <a:xfrm>
            <a:off x="10442712" y="2072456"/>
            <a:ext cx="1524000" cy="74767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Equity Investment</a:t>
            </a:r>
            <a:endParaRPr lang="en-GB" dirty="0"/>
          </a:p>
        </p:txBody>
      </p:sp>
      <p:sp>
        <p:nvSpPr>
          <p:cNvPr id="14" name="Rounded Rectangle 13"/>
          <p:cNvSpPr/>
          <p:nvPr/>
        </p:nvSpPr>
        <p:spPr>
          <a:xfrm>
            <a:off x="5391016" y="2072456"/>
            <a:ext cx="1524000" cy="74767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Rate of return</a:t>
            </a:r>
            <a:endParaRPr lang="en-GB" dirty="0"/>
          </a:p>
        </p:txBody>
      </p:sp>
      <p:sp>
        <p:nvSpPr>
          <p:cNvPr id="15" name="Rounded Rectangle 14"/>
          <p:cNvSpPr/>
          <p:nvPr/>
        </p:nvSpPr>
        <p:spPr>
          <a:xfrm>
            <a:off x="5391016" y="4510315"/>
            <a:ext cx="1524000" cy="685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Credit </a:t>
            </a:r>
            <a:endParaRPr lang="en-GB" dirty="0"/>
          </a:p>
        </p:txBody>
      </p:sp>
      <p:sp>
        <p:nvSpPr>
          <p:cNvPr id="16" name="Rounded Rectangle 15"/>
          <p:cNvSpPr/>
          <p:nvPr/>
        </p:nvSpPr>
        <p:spPr>
          <a:xfrm>
            <a:off x="7129508" y="4498603"/>
            <a:ext cx="1524000" cy="685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Market</a:t>
            </a:r>
            <a:endParaRPr lang="en-GB" dirty="0"/>
          </a:p>
        </p:txBody>
      </p:sp>
      <p:sp>
        <p:nvSpPr>
          <p:cNvPr id="17" name="Rounded Rectangle 16"/>
          <p:cNvSpPr/>
          <p:nvPr/>
        </p:nvSpPr>
        <p:spPr>
          <a:xfrm>
            <a:off x="8795407" y="4470527"/>
            <a:ext cx="1524000" cy="685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Liquidity</a:t>
            </a:r>
            <a:endParaRPr lang="en-GB" dirty="0"/>
          </a:p>
        </p:txBody>
      </p:sp>
      <p:sp>
        <p:nvSpPr>
          <p:cNvPr id="18" name="Rounded Rectangle 17"/>
          <p:cNvSpPr/>
          <p:nvPr/>
        </p:nvSpPr>
        <p:spPr>
          <a:xfrm>
            <a:off x="10461307" y="4470527"/>
            <a:ext cx="1524000" cy="685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Operational</a:t>
            </a:r>
            <a:endParaRPr lang="en-GB" dirty="0"/>
          </a:p>
        </p:txBody>
      </p:sp>
      <p:sp>
        <p:nvSpPr>
          <p:cNvPr id="19" name="TextBox 18"/>
          <p:cNvSpPr txBox="1"/>
          <p:nvPr/>
        </p:nvSpPr>
        <p:spPr>
          <a:xfrm>
            <a:off x="5368333" y="3365194"/>
            <a:ext cx="1524000" cy="369332"/>
          </a:xfrm>
          <a:prstGeom prst="rect">
            <a:avLst/>
          </a:prstGeom>
          <a:noFill/>
        </p:spPr>
        <p:txBody>
          <a:bodyPr wrap="square" rtlCol="0">
            <a:spAutoFit/>
          </a:bodyPr>
          <a:lstStyle/>
          <a:p>
            <a:r>
              <a:rPr lang="en-GB" dirty="0" smtClean="0"/>
              <a:t>Unique</a:t>
            </a:r>
            <a:endParaRPr lang="en-GB" dirty="0"/>
          </a:p>
        </p:txBody>
      </p:sp>
      <p:sp>
        <p:nvSpPr>
          <p:cNvPr id="20" name="TextBox 19"/>
          <p:cNvSpPr txBox="1"/>
          <p:nvPr/>
        </p:nvSpPr>
        <p:spPr>
          <a:xfrm>
            <a:off x="5368333" y="3800859"/>
            <a:ext cx="1524000" cy="369332"/>
          </a:xfrm>
          <a:prstGeom prst="rect">
            <a:avLst/>
          </a:prstGeom>
          <a:noFill/>
        </p:spPr>
        <p:txBody>
          <a:bodyPr wrap="square" rtlCol="0">
            <a:spAutoFit/>
          </a:bodyPr>
          <a:lstStyle/>
          <a:p>
            <a:r>
              <a:rPr lang="en-GB" dirty="0" smtClean="0"/>
              <a:t>Generic</a:t>
            </a:r>
            <a:endParaRPr lang="en-GB" dirty="0"/>
          </a:p>
        </p:txBody>
      </p:sp>
    </p:spTree>
    <p:extLst>
      <p:ext uri="{BB962C8B-B14F-4D97-AF65-F5344CB8AC3E}">
        <p14:creationId xmlns:p14="http://schemas.microsoft.com/office/powerpoint/2010/main" val="2772895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81844" y="0"/>
            <a:ext cx="8686801" cy="1066800"/>
          </a:xfrm>
        </p:spPr>
        <p:txBody>
          <a:bodyPr/>
          <a:lstStyle/>
          <a:p>
            <a:r>
              <a:rPr lang="en-US" dirty="0"/>
              <a:t>Understanding </a:t>
            </a:r>
            <a:r>
              <a:rPr lang="en-US" dirty="0" smtClean="0"/>
              <a:t>Contractual Relationships in Islamic Banking</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87544611"/>
              </p:ext>
            </p:extLst>
          </p:nvPr>
        </p:nvGraphicFramePr>
        <p:xfrm>
          <a:off x="838199" y="1560443"/>
          <a:ext cx="10080750" cy="4469214"/>
        </p:xfrm>
        <a:graphic>
          <a:graphicData uri="http://schemas.openxmlformats.org/drawingml/2006/table">
            <a:tbl>
              <a:tblPr firstRow="1" bandRow="1">
                <a:tableStyleId>{00A15C55-8517-42AA-B614-E9B94910E393}</a:tableStyleId>
              </a:tblPr>
              <a:tblGrid>
                <a:gridCol w="2566953"/>
                <a:gridCol w="3928909"/>
                <a:gridCol w="3584888"/>
              </a:tblGrid>
              <a:tr h="636109">
                <a:tc>
                  <a:txBody>
                    <a:bodyPr/>
                    <a:lstStyle/>
                    <a:p>
                      <a:pPr algn="l"/>
                      <a:endParaRPr lang="en-US" dirty="0" smtClean="0"/>
                    </a:p>
                    <a:p>
                      <a:pPr algn="l"/>
                      <a:r>
                        <a:rPr lang="en-US" dirty="0" smtClean="0"/>
                        <a:t>Terms </a:t>
                      </a:r>
                      <a:endParaRPr lang="en-US" dirty="0"/>
                    </a:p>
                  </a:txBody>
                  <a:tcPr/>
                </a:tc>
                <a:tc>
                  <a:txBody>
                    <a:bodyPr/>
                    <a:lstStyle/>
                    <a:p>
                      <a:pPr algn="l"/>
                      <a:endParaRPr lang="en-US" dirty="0" smtClean="0"/>
                    </a:p>
                    <a:p>
                      <a:pPr algn="l"/>
                      <a:r>
                        <a:rPr lang="en-US" dirty="0" smtClean="0"/>
                        <a:t>Conventional</a:t>
                      </a:r>
                      <a:endParaRPr lang="en-US" dirty="0"/>
                    </a:p>
                  </a:txBody>
                  <a:tcPr/>
                </a:tc>
                <a:tc>
                  <a:txBody>
                    <a:bodyPr/>
                    <a:lstStyle/>
                    <a:p>
                      <a:pPr algn="l"/>
                      <a:endParaRPr lang="en-US" dirty="0" smtClean="0"/>
                    </a:p>
                    <a:p>
                      <a:pPr algn="l"/>
                      <a:r>
                        <a:rPr lang="en-US" dirty="0" smtClean="0"/>
                        <a:t>Islamic</a:t>
                      </a:r>
                      <a:endParaRPr lang="en-US" dirty="0"/>
                    </a:p>
                  </a:txBody>
                  <a:tcPr/>
                </a:tc>
              </a:tr>
              <a:tr h="908727">
                <a:tc rowSpan="2">
                  <a:txBody>
                    <a:bodyPr/>
                    <a:lstStyle/>
                    <a:p>
                      <a:pPr algn="l"/>
                      <a:endParaRPr lang="en-US" dirty="0" smtClean="0"/>
                    </a:p>
                    <a:p>
                      <a:pPr algn="l"/>
                      <a:r>
                        <a:rPr lang="en-US" dirty="0" smtClean="0"/>
                        <a:t>Deposits</a:t>
                      </a:r>
                      <a:endParaRPr lang="en-US" dirty="0"/>
                    </a:p>
                  </a:txBody>
                  <a:tcPr/>
                </a:tc>
                <a:tc>
                  <a:txBody>
                    <a:bodyPr/>
                    <a:lstStyle/>
                    <a:p>
                      <a:pPr algn="l"/>
                      <a:endParaRPr lang="en-US" dirty="0" smtClean="0"/>
                    </a:p>
                    <a:p>
                      <a:pPr algn="l"/>
                      <a:r>
                        <a:rPr lang="en-US" dirty="0" smtClean="0"/>
                        <a:t>Lender/Borrower</a:t>
                      </a:r>
                      <a:endParaRPr lang="en-US" dirty="0"/>
                    </a:p>
                  </a:txBody>
                  <a:tcPr/>
                </a:tc>
                <a:tc rowSpan="2">
                  <a:txBody>
                    <a:bodyPr/>
                    <a:lstStyle/>
                    <a:p>
                      <a:endParaRPr lang="en-US" dirty="0" smtClean="0"/>
                    </a:p>
                    <a:p>
                      <a:pPr marL="285750" indent="-285750">
                        <a:buFont typeface="Arial" panose="020B0604020202020204" pitchFamily="34" charset="0"/>
                        <a:buChar char="•"/>
                      </a:pPr>
                      <a:r>
                        <a:rPr lang="en-US" dirty="0" smtClean="0"/>
                        <a:t>Custodian / Entrepreneur</a:t>
                      </a:r>
                    </a:p>
                    <a:p>
                      <a:pPr marL="285750" indent="-285750">
                        <a:buFont typeface="Arial" panose="020B0604020202020204" pitchFamily="34" charset="0"/>
                        <a:buChar char="•"/>
                      </a:pPr>
                      <a:r>
                        <a:rPr lang="en-US" dirty="0" smtClean="0"/>
                        <a:t>Financier / Capital Provider</a:t>
                      </a:r>
                      <a:endParaRPr lang="en-US" dirty="0"/>
                    </a:p>
                    <a:p>
                      <a:pPr marL="285750" indent="-285750">
                        <a:buFont typeface="Arial" panose="020B0604020202020204" pitchFamily="34" charset="0"/>
                        <a:buChar char="•"/>
                      </a:pPr>
                      <a:r>
                        <a:rPr lang="en-US" dirty="0" smtClean="0"/>
                        <a:t>Safe Custody (Wadiah)</a:t>
                      </a:r>
                    </a:p>
                    <a:p>
                      <a:pPr marL="285750" indent="-285750">
                        <a:buFont typeface="Arial" panose="020B0604020202020204" pitchFamily="34" charset="0"/>
                        <a:buChar char="•"/>
                      </a:pPr>
                      <a:r>
                        <a:rPr lang="en-US" dirty="0" smtClean="0"/>
                        <a:t>Investment / Profit Sharing</a:t>
                      </a:r>
                      <a:r>
                        <a:rPr lang="en-US" baseline="0" dirty="0" smtClean="0"/>
                        <a:t> </a:t>
                      </a:r>
                      <a:r>
                        <a:rPr lang="en-US" dirty="0" smtClean="0"/>
                        <a:t>(Mudarabah)</a:t>
                      </a:r>
                      <a:endParaRPr lang="en-US" dirty="0"/>
                    </a:p>
                  </a:txBody>
                  <a:tcPr/>
                </a:tc>
              </a:tr>
              <a:tr h="908727">
                <a:tc vMerge="1">
                  <a:txBody>
                    <a:bodyPr/>
                    <a:lstStyle/>
                    <a:p>
                      <a:pPr algn="l"/>
                      <a:endParaRPr lang="en-US" dirty="0"/>
                    </a:p>
                  </a:txBody>
                  <a:tcPr/>
                </a:tc>
                <a:tc>
                  <a:txBody>
                    <a:bodyPr/>
                    <a:lstStyle/>
                    <a:p>
                      <a:pPr algn="l"/>
                      <a:endParaRPr lang="en-US" dirty="0" smtClean="0"/>
                    </a:p>
                    <a:p>
                      <a:pPr algn="l"/>
                      <a:r>
                        <a:rPr lang="en-US" dirty="0" smtClean="0"/>
                        <a:t>Interest Based</a:t>
                      </a:r>
                      <a:r>
                        <a:rPr lang="en-US" baseline="0" dirty="0" smtClean="0"/>
                        <a:t> Deposits</a:t>
                      </a:r>
                      <a:endParaRPr lang="en-US" dirty="0"/>
                    </a:p>
                  </a:txBody>
                  <a:tcPr/>
                </a:tc>
                <a:tc vMerge="1">
                  <a:txBody>
                    <a:bodyPr/>
                    <a:lstStyle/>
                    <a:p>
                      <a:pPr marL="285750" indent="-285750">
                        <a:buFont typeface="Arial" pitchFamily="34" charset="0"/>
                        <a:buChar char="•"/>
                      </a:pPr>
                      <a:endParaRPr lang="en-US" dirty="0"/>
                    </a:p>
                  </a:txBody>
                  <a:tcPr/>
                </a:tc>
              </a:tr>
              <a:tr h="995199">
                <a:tc rowSpan="2">
                  <a:txBody>
                    <a:bodyPr/>
                    <a:lstStyle/>
                    <a:p>
                      <a:pPr algn="l"/>
                      <a:endParaRPr lang="en-US" dirty="0" smtClean="0"/>
                    </a:p>
                    <a:p>
                      <a:pPr algn="l"/>
                      <a:r>
                        <a:rPr lang="en-US" dirty="0" smtClean="0"/>
                        <a:t>Financing</a:t>
                      </a:r>
                      <a:endParaRPr lang="en-US" dirty="0"/>
                    </a:p>
                  </a:txBody>
                  <a:tcPr anchor="ctr"/>
                </a:tc>
                <a:tc>
                  <a:txBody>
                    <a:bodyPr/>
                    <a:lstStyle/>
                    <a:p>
                      <a:pPr algn="l"/>
                      <a:endParaRPr lang="en-US" dirty="0" smtClean="0"/>
                    </a:p>
                    <a:p>
                      <a:pPr algn="l"/>
                      <a:r>
                        <a:rPr lang="en-US" dirty="0" smtClean="0"/>
                        <a:t>Interest Based Loans</a:t>
                      </a:r>
                      <a:endParaRPr lang="en-US" dirty="0"/>
                    </a:p>
                  </a:txBody>
                  <a:tcPr/>
                </a:tc>
                <a:tc rowSpan="2">
                  <a:txBody>
                    <a:bodyPr/>
                    <a:lstStyle/>
                    <a:p>
                      <a:pPr marL="285750" indent="-285750">
                        <a:buFont typeface="Arial" pitchFamily="34" charset="0"/>
                        <a:buChar char="•"/>
                      </a:pPr>
                      <a:endParaRPr lang="en-US" dirty="0" smtClean="0"/>
                    </a:p>
                    <a:p>
                      <a:pPr marL="285750" indent="-285750">
                        <a:buFont typeface="Arial" pitchFamily="34" charset="0"/>
                        <a:buChar char="•"/>
                      </a:pPr>
                      <a:r>
                        <a:rPr lang="en-US" dirty="0" smtClean="0"/>
                        <a:t>Debt Financing (Bai</a:t>
                      </a:r>
                      <a:r>
                        <a:rPr lang="en-US" baseline="0" dirty="0" smtClean="0"/>
                        <a:t> </a:t>
                      </a:r>
                      <a:r>
                        <a:rPr lang="en-US" dirty="0" smtClean="0"/>
                        <a:t>Bithaman</a:t>
                      </a:r>
                      <a:r>
                        <a:rPr lang="en-US" baseline="0" dirty="0" smtClean="0"/>
                        <a:t> </a:t>
                      </a:r>
                      <a:r>
                        <a:rPr lang="en-US" dirty="0" smtClean="0"/>
                        <a:t>Ajil, </a:t>
                      </a:r>
                      <a:r>
                        <a:rPr lang="en-US" baseline="0" dirty="0" smtClean="0"/>
                        <a:t> </a:t>
                      </a:r>
                      <a:r>
                        <a:rPr lang="en-US" dirty="0" smtClean="0"/>
                        <a:t>Murabahah)</a:t>
                      </a:r>
                    </a:p>
                    <a:p>
                      <a:pPr marL="285750" indent="-285750">
                        <a:buFont typeface="Arial" pitchFamily="34" charset="0"/>
                        <a:buChar char="•"/>
                      </a:pPr>
                      <a:r>
                        <a:rPr lang="en-US" dirty="0" smtClean="0"/>
                        <a:t>Equity Financing</a:t>
                      </a:r>
                      <a:r>
                        <a:rPr lang="en-US" baseline="0" dirty="0" smtClean="0"/>
                        <a:t>/ Profit Sharing </a:t>
                      </a:r>
                      <a:r>
                        <a:rPr lang="en-US" dirty="0" smtClean="0"/>
                        <a:t>(Musharakah /Mudarabah)</a:t>
                      </a:r>
                      <a:endParaRPr lang="en-US" dirty="0"/>
                    </a:p>
                    <a:p>
                      <a:pPr marL="285750" indent="-285750">
                        <a:buFont typeface="Arial" pitchFamily="34" charset="0"/>
                        <a:buChar char="•"/>
                      </a:pPr>
                      <a:r>
                        <a:rPr lang="en-US" dirty="0" smtClean="0"/>
                        <a:t>Trading (Buy &amp; Sell - Bai)</a:t>
                      </a:r>
                    </a:p>
                  </a:txBody>
                  <a:tcPr/>
                </a:tc>
              </a:tr>
              <a:tr h="913874">
                <a:tc vMerge="1">
                  <a:txBody>
                    <a:bodyPr/>
                    <a:lstStyle/>
                    <a:p>
                      <a:pPr algn="l"/>
                      <a:endParaRPr lang="en-US" dirty="0"/>
                    </a:p>
                  </a:txBody>
                  <a:tcPr/>
                </a:tc>
                <a:tc>
                  <a:txBody>
                    <a:bodyPr/>
                    <a:lstStyle/>
                    <a:p>
                      <a:pPr algn="l"/>
                      <a:endParaRPr lang="en-US" dirty="0" smtClean="0"/>
                    </a:p>
                    <a:p>
                      <a:pPr algn="l"/>
                      <a:r>
                        <a:rPr lang="en-US" dirty="0" smtClean="0"/>
                        <a:t>Lending/Borrowing</a:t>
                      </a:r>
                      <a:endParaRPr lang="en-US" dirty="0"/>
                    </a:p>
                  </a:txBody>
                  <a:tcPr/>
                </a:tc>
                <a:tc vMerge="1">
                  <a:txBody>
                    <a:bodyPr/>
                    <a:lstStyle/>
                    <a:p>
                      <a:pPr marL="285750" indent="-285750">
                        <a:buFont typeface="Arial" pitchFamily="34" charset="0"/>
                        <a:buChar char="•"/>
                      </a:pPr>
                      <a:endParaRPr lang="en-US" dirty="0"/>
                    </a:p>
                  </a:txBody>
                  <a:tcPr/>
                </a:tc>
              </a:tr>
            </a:tbl>
          </a:graphicData>
        </a:graphic>
      </p:graphicFrame>
    </p:spTree>
    <p:extLst>
      <p:ext uri="{BB962C8B-B14F-4D97-AF65-F5344CB8AC3E}">
        <p14:creationId xmlns:p14="http://schemas.microsoft.com/office/powerpoint/2010/main" val="146808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65211" y="0"/>
            <a:ext cx="8686801" cy="1066800"/>
          </a:xfrm>
        </p:spPr>
        <p:txBody>
          <a:bodyPr/>
          <a:lstStyle/>
          <a:p>
            <a:r>
              <a:rPr lang="en-US" dirty="0"/>
              <a:t>Understanding Islamic Financial Statements</a:t>
            </a:r>
            <a:endParaRPr lang="en-GB" dirty="0"/>
          </a:p>
        </p:txBody>
      </p:sp>
      <p:graphicFrame>
        <p:nvGraphicFramePr>
          <p:cNvPr id="4" name="Group 4"/>
          <p:cNvGraphicFramePr>
            <a:graphicFrameLocks noGrp="1"/>
          </p:cNvGraphicFramePr>
          <p:nvPr>
            <p:extLst>
              <p:ext uri="{D42A27DB-BD31-4B8C-83A1-F6EECF244321}">
                <p14:modId xmlns:p14="http://schemas.microsoft.com/office/powerpoint/2010/main" val="906393081"/>
              </p:ext>
            </p:extLst>
          </p:nvPr>
        </p:nvGraphicFramePr>
        <p:xfrm>
          <a:off x="3678112" y="1645692"/>
          <a:ext cx="3527425" cy="4468815"/>
        </p:xfrm>
        <a:graphic>
          <a:graphicData uri="http://schemas.openxmlformats.org/drawingml/2006/table">
            <a:tbl>
              <a:tblPr/>
              <a:tblGrid>
                <a:gridCol w="3527425"/>
              </a:tblGrid>
              <a:tr h="403225">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100000"/>
                        </a:lnSpc>
                        <a:spcBef>
                          <a:spcPct val="20000"/>
                        </a:spcBef>
                        <a:spcAft>
                          <a:spcPct val="0"/>
                        </a:spcAft>
                        <a:buClrTx/>
                        <a:buSzTx/>
                        <a:buFont typeface="Wingdings 2" pitchFamily="18" charset="2"/>
                        <a:buNone/>
                        <a:tabLst/>
                      </a:pPr>
                      <a:r>
                        <a:rPr kumimoji="0" lang="en-GB" sz="1600" b="1" i="0" u="none" strike="noStrike" cap="none" normalizeH="0" baseline="0" dirty="0" smtClean="0">
                          <a:ln>
                            <a:noFill/>
                          </a:ln>
                          <a:solidFill>
                            <a:schemeClr val="tx1"/>
                          </a:solidFill>
                          <a:effectLst/>
                          <a:latin typeface="Arial" charset="0"/>
                          <a:cs typeface="Arial" charset="0"/>
                        </a:rPr>
                        <a:t>ASSETS</a:t>
                      </a:r>
                    </a:p>
                  </a:txBody>
                  <a:tcPr horzOverflow="overflow">
                    <a:lnL w="12700" cap="flat" cmpd="sng" algn="ctr">
                      <a:solidFill>
                        <a:srgbClr val="E7ECED"/>
                      </a:solidFill>
                      <a:prstDash val="solid"/>
                      <a:round/>
                      <a:headEnd type="none" w="med" len="med"/>
                      <a:tailEnd type="none" w="med" len="med"/>
                    </a:lnL>
                    <a:lnR w="12700" cap="flat" cmpd="sng" algn="ctr">
                      <a:solidFill>
                        <a:srgbClr val="E7ECED"/>
                      </a:solidFill>
                      <a:prstDash val="solid"/>
                      <a:round/>
                      <a:headEnd type="none" w="med" len="med"/>
                      <a:tailEnd type="none" w="med" len="med"/>
                    </a:lnR>
                    <a:lnT w="12700" cap="flat" cmpd="sng" algn="ctr">
                      <a:solidFill>
                        <a:srgbClr val="E7ECED"/>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rgbClr val="5B6973">
                        <a:alpha val="50195"/>
                      </a:srgbClr>
                    </a:solidFill>
                  </a:tcPr>
                </a:tc>
              </a:tr>
              <a:tr h="40163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 typeface="Wingdings 2" pitchFamily="18" charset="2"/>
                        <a:buNone/>
                        <a:tabLst/>
                      </a:pPr>
                      <a:r>
                        <a:rPr kumimoji="0" lang="en-GB" sz="1600" b="0" i="0" u="none" strike="noStrike" cap="none" normalizeH="0" baseline="0" dirty="0" smtClean="0">
                          <a:ln>
                            <a:noFill/>
                          </a:ln>
                          <a:solidFill>
                            <a:schemeClr val="tx1"/>
                          </a:solidFill>
                          <a:effectLst/>
                          <a:latin typeface="Arial" charset="0"/>
                          <a:cs typeface="Arial" charset="0"/>
                        </a:rPr>
                        <a:t>Cash &amp; cash equivalents</a:t>
                      </a:r>
                    </a:p>
                  </a:txBody>
                  <a:tcPr horzOverflow="overflow">
                    <a:lnL w="12700" cap="flat" cmpd="sng" algn="ctr">
                      <a:solidFill>
                        <a:srgbClr val="E7ECED"/>
                      </a:solidFill>
                      <a:prstDash val="solid"/>
                      <a:round/>
                      <a:headEnd type="none" w="med" len="med"/>
                      <a:tailEnd type="none" w="med" len="med"/>
                    </a:lnL>
                    <a:lnR w="12700" cap="flat" cmpd="sng" algn="ctr">
                      <a:solidFill>
                        <a:srgbClr val="E7ECED"/>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a:noFill/>
                    </a:lnB>
                    <a:lnTlToBr>
                      <a:noFill/>
                    </a:lnTlToBr>
                    <a:lnBlToTr>
                      <a:noFill/>
                    </a:lnBlToTr>
                    <a:solidFill>
                      <a:srgbClr val="DDDDDD">
                        <a:alpha val="50195"/>
                      </a:srgbClr>
                    </a:solidFill>
                  </a:tcPr>
                </a:tc>
              </a:tr>
              <a:tr h="403225">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 typeface="Wingdings 2" pitchFamily="18" charset="2"/>
                        <a:buNone/>
                        <a:tabLst/>
                      </a:pPr>
                      <a:r>
                        <a:rPr kumimoji="0" lang="en-GB" sz="1600" b="0" i="0" u="none" strike="noStrike" cap="none" normalizeH="0" baseline="0" dirty="0" smtClean="0">
                          <a:ln>
                            <a:noFill/>
                          </a:ln>
                          <a:solidFill>
                            <a:schemeClr val="tx1"/>
                          </a:solidFill>
                          <a:effectLst/>
                          <a:latin typeface="Arial" charset="0"/>
                          <a:cs typeface="Arial" charset="0"/>
                        </a:rPr>
                        <a:t>Sales receivables</a:t>
                      </a:r>
                    </a:p>
                  </a:txBody>
                  <a:tcPr horzOverflow="overflow">
                    <a:lnL w="12700" cap="flat" cmpd="sng" algn="ctr">
                      <a:solidFill>
                        <a:srgbClr val="E7ECED"/>
                      </a:solidFill>
                      <a:prstDash val="solid"/>
                      <a:round/>
                      <a:headEnd type="none" w="med" len="med"/>
                      <a:tailEnd type="none" w="med" len="med"/>
                    </a:lnL>
                    <a:lnR w="12700" cap="flat" cmpd="sng" algn="ctr">
                      <a:solidFill>
                        <a:srgbClr val="E7ECED"/>
                      </a:solidFill>
                      <a:prstDash val="solid"/>
                      <a:round/>
                      <a:headEnd type="none" w="med" len="med"/>
                      <a:tailEnd type="none" w="med" len="med"/>
                    </a:lnR>
                    <a:lnT>
                      <a:noFill/>
                    </a:lnT>
                    <a:lnB>
                      <a:noFill/>
                    </a:lnB>
                    <a:lnTlToBr>
                      <a:noFill/>
                    </a:lnTlToBr>
                    <a:lnBlToTr>
                      <a:noFill/>
                    </a:lnBlToTr>
                    <a:solidFill>
                      <a:srgbClr val="DDDDDD">
                        <a:alpha val="50195"/>
                      </a:srgbClr>
                    </a:solidFill>
                  </a:tcPr>
                </a:tc>
              </a:tr>
              <a:tr h="40163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 typeface="Wingdings 2" pitchFamily="18" charset="2"/>
                        <a:buNone/>
                        <a:tabLst/>
                      </a:pPr>
                      <a:r>
                        <a:rPr kumimoji="0" lang="en-GB" sz="1600" b="0" i="0" u="none" strike="noStrike" cap="none" normalizeH="0" baseline="0" dirty="0" smtClean="0">
                          <a:ln>
                            <a:noFill/>
                          </a:ln>
                          <a:solidFill>
                            <a:schemeClr val="tx1"/>
                          </a:solidFill>
                          <a:effectLst/>
                          <a:latin typeface="Arial" charset="0"/>
                          <a:cs typeface="Arial" charset="0"/>
                        </a:rPr>
                        <a:t>Investment in securities</a:t>
                      </a:r>
                    </a:p>
                  </a:txBody>
                  <a:tcPr horzOverflow="overflow">
                    <a:lnL w="12700" cap="flat" cmpd="sng" algn="ctr">
                      <a:solidFill>
                        <a:srgbClr val="E7ECED"/>
                      </a:solidFill>
                      <a:prstDash val="solid"/>
                      <a:round/>
                      <a:headEnd type="none" w="med" len="med"/>
                      <a:tailEnd type="none" w="med" len="med"/>
                    </a:lnL>
                    <a:lnR w="12700" cap="flat" cmpd="sng" algn="ctr">
                      <a:solidFill>
                        <a:srgbClr val="E7ECED"/>
                      </a:solidFill>
                      <a:prstDash val="solid"/>
                      <a:round/>
                      <a:headEnd type="none" w="med" len="med"/>
                      <a:tailEnd type="none" w="med" len="med"/>
                    </a:lnR>
                    <a:lnT>
                      <a:noFill/>
                    </a:lnT>
                    <a:lnB>
                      <a:noFill/>
                    </a:lnB>
                    <a:lnTlToBr>
                      <a:noFill/>
                    </a:lnTlToBr>
                    <a:lnBlToTr>
                      <a:noFill/>
                    </a:lnBlToTr>
                    <a:solidFill>
                      <a:srgbClr val="DDDDDD">
                        <a:alpha val="50195"/>
                      </a:srgbClr>
                    </a:solidFill>
                  </a:tcPr>
                </a:tc>
              </a:tr>
              <a:tr h="403225">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 typeface="Wingdings 2" pitchFamily="18" charset="2"/>
                        <a:buNone/>
                        <a:tabLst/>
                      </a:pPr>
                      <a:r>
                        <a:rPr kumimoji="0" lang="en-GB" sz="1600" b="0" i="0" u="none" strike="noStrike" cap="none" normalizeH="0" baseline="0" dirty="0" smtClean="0">
                          <a:ln>
                            <a:noFill/>
                          </a:ln>
                          <a:solidFill>
                            <a:schemeClr val="tx1"/>
                          </a:solidFill>
                          <a:effectLst/>
                          <a:latin typeface="Arial" charset="0"/>
                          <a:cs typeface="Arial" charset="0"/>
                        </a:rPr>
                        <a:t>Investment in leased assets</a:t>
                      </a:r>
                    </a:p>
                  </a:txBody>
                  <a:tcPr horzOverflow="overflow">
                    <a:lnL w="12700" cap="flat" cmpd="sng" algn="ctr">
                      <a:solidFill>
                        <a:srgbClr val="E7ECED"/>
                      </a:solidFill>
                      <a:prstDash val="solid"/>
                      <a:round/>
                      <a:headEnd type="none" w="med" len="med"/>
                      <a:tailEnd type="none" w="med" len="med"/>
                    </a:lnL>
                    <a:lnR w="12700" cap="flat" cmpd="sng" algn="ctr">
                      <a:solidFill>
                        <a:srgbClr val="E7ECED"/>
                      </a:solidFill>
                      <a:prstDash val="solid"/>
                      <a:round/>
                      <a:headEnd type="none" w="med" len="med"/>
                      <a:tailEnd type="none" w="med" len="med"/>
                    </a:lnR>
                    <a:lnT>
                      <a:noFill/>
                    </a:lnT>
                    <a:lnB>
                      <a:noFill/>
                    </a:lnB>
                    <a:lnTlToBr>
                      <a:noFill/>
                    </a:lnTlToBr>
                    <a:lnBlToTr>
                      <a:noFill/>
                    </a:lnBlToTr>
                    <a:solidFill>
                      <a:srgbClr val="DDDDDD">
                        <a:alpha val="50195"/>
                      </a:srgbClr>
                    </a:solidFill>
                  </a:tcPr>
                </a:tc>
              </a:tr>
              <a:tr h="40163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 typeface="Wingdings 2" pitchFamily="18" charset="2"/>
                        <a:buNone/>
                        <a:tabLst/>
                      </a:pPr>
                      <a:r>
                        <a:rPr kumimoji="0" lang="en-GB" sz="1600" b="0" i="0" u="none" strike="noStrike" cap="none" normalizeH="0" baseline="0" dirty="0" smtClean="0">
                          <a:ln>
                            <a:noFill/>
                          </a:ln>
                          <a:solidFill>
                            <a:schemeClr val="tx1"/>
                          </a:solidFill>
                          <a:effectLst/>
                          <a:latin typeface="Arial" charset="0"/>
                          <a:cs typeface="Arial" charset="0"/>
                        </a:rPr>
                        <a:t>Investment in real estate</a:t>
                      </a:r>
                    </a:p>
                  </a:txBody>
                  <a:tcPr horzOverflow="overflow">
                    <a:lnL w="12700" cap="flat" cmpd="sng" algn="ctr">
                      <a:solidFill>
                        <a:srgbClr val="E7ECED"/>
                      </a:solidFill>
                      <a:prstDash val="solid"/>
                      <a:round/>
                      <a:headEnd type="none" w="med" len="med"/>
                      <a:tailEnd type="none" w="med" len="med"/>
                    </a:lnL>
                    <a:lnR w="12700" cap="flat" cmpd="sng" algn="ctr">
                      <a:solidFill>
                        <a:srgbClr val="E7ECED"/>
                      </a:solidFill>
                      <a:prstDash val="solid"/>
                      <a:round/>
                      <a:headEnd type="none" w="med" len="med"/>
                      <a:tailEnd type="none" w="med" len="med"/>
                    </a:lnR>
                    <a:lnT>
                      <a:noFill/>
                    </a:lnT>
                    <a:lnB>
                      <a:noFill/>
                    </a:lnB>
                    <a:lnTlToBr>
                      <a:noFill/>
                    </a:lnTlToBr>
                    <a:lnBlToTr>
                      <a:noFill/>
                    </a:lnBlToTr>
                    <a:solidFill>
                      <a:srgbClr val="DDDDDD">
                        <a:alpha val="50195"/>
                      </a:srgbClr>
                    </a:solidFill>
                  </a:tcPr>
                </a:tc>
              </a:tr>
              <a:tr h="403225">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 typeface="Wingdings 2" pitchFamily="18" charset="2"/>
                        <a:buNone/>
                        <a:tabLst/>
                      </a:pPr>
                      <a:r>
                        <a:rPr kumimoji="0" lang="en-GB" sz="1600" b="0" i="0" u="none" strike="noStrike" cap="none" normalizeH="0" baseline="0" dirty="0" smtClean="0">
                          <a:ln>
                            <a:noFill/>
                          </a:ln>
                          <a:solidFill>
                            <a:schemeClr val="tx1"/>
                          </a:solidFill>
                          <a:effectLst/>
                          <a:latin typeface="Arial" charset="0"/>
                          <a:cs typeface="Arial" charset="0"/>
                        </a:rPr>
                        <a:t>Equity investment in joint ventures</a:t>
                      </a:r>
                    </a:p>
                  </a:txBody>
                  <a:tcPr horzOverflow="overflow">
                    <a:lnL w="12700" cap="flat" cmpd="sng" algn="ctr">
                      <a:solidFill>
                        <a:srgbClr val="E7ECED"/>
                      </a:solidFill>
                      <a:prstDash val="solid"/>
                      <a:round/>
                      <a:headEnd type="none" w="med" len="med"/>
                      <a:tailEnd type="none" w="med" len="med"/>
                    </a:lnL>
                    <a:lnR w="12700" cap="flat" cmpd="sng" algn="ctr">
                      <a:solidFill>
                        <a:srgbClr val="E7ECED"/>
                      </a:solidFill>
                      <a:prstDash val="solid"/>
                      <a:round/>
                      <a:headEnd type="none" w="med" len="med"/>
                      <a:tailEnd type="none" w="med" len="med"/>
                    </a:lnR>
                    <a:lnT>
                      <a:noFill/>
                    </a:lnT>
                    <a:lnB>
                      <a:noFill/>
                    </a:lnB>
                    <a:lnTlToBr>
                      <a:noFill/>
                    </a:lnTlToBr>
                    <a:lnBlToTr>
                      <a:noFill/>
                    </a:lnBlToTr>
                    <a:solidFill>
                      <a:srgbClr val="DDDDDD">
                        <a:alpha val="50195"/>
                      </a:srgbClr>
                    </a:solidFill>
                  </a:tcPr>
                </a:tc>
              </a:tr>
              <a:tr h="40163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 typeface="Wingdings 2" pitchFamily="18" charset="2"/>
                        <a:buNone/>
                        <a:tabLst/>
                      </a:pPr>
                      <a:r>
                        <a:rPr kumimoji="0" lang="en-GB" sz="1600" b="0" i="0" u="none" strike="noStrike" cap="none" normalizeH="0" baseline="0" dirty="0" smtClean="0">
                          <a:ln>
                            <a:noFill/>
                          </a:ln>
                          <a:solidFill>
                            <a:schemeClr val="tx1"/>
                          </a:solidFill>
                          <a:effectLst/>
                          <a:latin typeface="Arial" charset="0"/>
                          <a:cs typeface="Arial" charset="0"/>
                        </a:rPr>
                        <a:t>Equity investment in capital ventures</a:t>
                      </a:r>
                    </a:p>
                  </a:txBody>
                  <a:tcPr horzOverflow="overflow">
                    <a:lnL w="12700" cap="flat" cmpd="sng" algn="ctr">
                      <a:solidFill>
                        <a:srgbClr val="E7ECED"/>
                      </a:solidFill>
                      <a:prstDash val="solid"/>
                      <a:round/>
                      <a:headEnd type="none" w="med" len="med"/>
                      <a:tailEnd type="none" w="med" len="med"/>
                    </a:lnL>
                    <a:lnR w="12700" cap="flat" cmpd="sng" algn="ctr">
                      <a:solidFill>
                        <a:srgbClr val="E7ECED"/>
                      </a:solidFill>
                      <a:prstDash val="solid"/>
                      <a:round/>
                      <a:headEnd type="none" w="med" len="med"/>
                      <a:tailEnd type="none" w="med" len="med"/>
                    </a:lnR>
                    <a:lnT>
                      <a:noFill/>
                    </a:lnT>
                    <a:lnB>
                      <a:noFill/>
                    </a:lnB>
                    <a:lnTlToBr>
                      <a:noFill/>
                    </a:lnTlToBr>
                    <a:lnBlToTr>
                      <a:noFill/>
                    </a:lnBlToTr>
                    <a:solidFill>
                      <a:srgbClr val="DDDDDD">
                        <a:alpha val="50195"/>
                      </a:srgbClr>
                    </a:solidFill>
                  </a:tcPr>
                </a:tc>
              </a:tr>
              <a:tr h="403225">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 typeface="Wingdings 2" pitchFamily="18" charset="2"/>
                        <a:buNone/>
                        <a:tabLst/>
                      </a:pPr>
                      <a:r>
                        <a:rPr kumimoji="0" lang="en-GB" sz="1600" b="0" i="0" u="none" strike="noStrike" cap="none" normalizeH="0" baseline="0" dirty="0" smtClean="0">
                          <a:ln>
                            <a:noFill/>
                          </a:ln>
                          <a:solidFill>
                            <a:schemeClr val="tx1"/>
                          </a:solidFill>
                          <a:effectLst/>
                          <a:latin typeface="Arial" charset="0"/>
                          <a:cs typeface="Arial" charset="0"/>
                        </a:rPr>
                        <a:t>Inventories</a:t>
                      </a:r>
                    </a:p>
                  </a:txBody>
                  <a:tcPr horzOverflow="overflow">
                    <a:lnL w="12700" cap="flat" cmpd="sng" algn="ctr">
                      <a:solidFill>
                        <a:srgbClr val="E7ECED"/>
                      </a:solidFill>
                      <a:prstDash val="solid"/>
                      <a:round/>
                      <a:headEnd type="none" w="med" len="med"/>
                      <a:tailEnd type="none" w="med" len="med"/>
                    </a:lnL>
                    <a:lnR w="12700" cap="flat" cmpd="sng" algn="ctr">
                      <a:solidFill>
                        <a:srgbClr val="E7ECED"/>
                      </a:solidFill>
                      <a:prstDash val="solid"/>
                      <a:round/>
                      <a:headEnd type="none" w="med" len="med"/>
                      <a:tailEnd type="none" w="med" len="med"/>
                    </a:lnR>
                    <a:lnT>
                      <a:noFill/>
                    </a:lnT>
                    <a:lnB>
                      <a:noFill/>
                    </a:lnB>
                    <a:lnTlToBr>
                      <a:noFill/>
                    </a:lnTlToBr>
                    <a:lnBlToTr>
                      <a:noFill/>
                    </a:lnBlToTr>
                    <a:solidFill>
                      <a:srgbClr val="DDDDDD">
                        <a:alpha val="50195"/>
                      </a:srgbClr>
                    </a:solidFill>
                  </a:tcPr>
                </a:tc>
              </a:tr>
              <a:tr h="442913">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 typeface="Wingdings 2" pitchFamily="18" charset="2"/>
                        <a:buNone/>
                        <a:tabLst/>
                      </a:pPr>
                      <a:r>
                        <a:rPr kumimoji="0" lang="en-GB" sz="1600" b="0" i="0" u="none" strike="noStrike" cap="none" normalizeH="0" baseline="0" dirty="0" smtClean="0">
                          <a:ln>
                            <a:noFill/>
                          </a:ln>
                          <a:solidFill>
                            <a:schemeClr val="tx1"/>
                          </a:solidFill>
                          <a:effectLst/>
                          <a:latin typeface="Arial" charset="0"/>
                          <a:cs typeface="Arial" charset="0"/>
                        </a:rPr>
                        <a:t>Other assets</a:t>
                      </a:r>
                    </a:p>
                  </a:txBody>
                  <a:tcPr horzOverflow="overflow">
                    <a:lnL w="12700" cap="flat" cmpd="sng" algn="ctr">
                      <a:solidFill>
                        <a:srgbClr val="E7ECED"/>
                      </a:solidFill>
                      <a:prstDash val="solid"/>
                      <a:round/>
                      <a:headEnd type="none" w="med" len="med"/>
                      <a:tailEnd type="none" w="med" len="med"/>
                    </a:lnL>
                    <a:lnR w="12700" cap="flat" cmpd="sng" algn="ctr">
                      <a:solidFill>
                        <a:srgbClr val="E7ECED"/>
                      </a:solidFill>
                      <a:prstDash val="solid"/>
                      <a:round/>
                      <a:headEnd type="none" w="med" len="med"/>
                      <a:tailEnd type="none" w="med" len="med"/>
                    </a:lnR>
                    <a:lnT>
                      <a:noFill/>
                    </a:lnT>
                    <a:lnB>
                      <a:noFill/>
                    </a:lnB>
                    <a:lnTlToBr>
                      <a:noFill/>
                    </a:lnTlToBr>
                    <a:lnBlToTr>
                      <a:noFill/>
                    </a:lnBlToTr>
                    <a:solidFill>
                      <a:srgbClr val="DDDDDD">
                        <a:alpha val="50195"/>
                      </a:srgbClr>
                    </a:solidFill>
                  </a:tcPr>
                </a:tc>
              </a:tr>
              <a:tr h="403225">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 typeface="Wingdings 2" pitchFamily="18" charset="2"/>
                        <a:buNone/>
                        <a:tabLst/>
                      </a:pPr>
                      <a:r>
                        <a:rPr kumimoji="0" lang="en-GB" sz="1600" b="0" i="0" u="none" strike="noStrike" cap="none" normalizeH="0" baseline="0" dirty="0" smtClean="0">
                          <a:ln>
                            <a:noFill/>
                          </a:ln>
                          <a:solidFill>
                            <a:schemeClr val="tx1"/>
                          </a:solidFill>
                          <a:effectLst/>
                          <a:latin typeface="Arial" charset="0"/>
                          <a:cs typeface="Arial" charset="0"/>
                        </a:rPr>
                        <a:t>Fixed assets</a:t>
                      </a:r>
                    </a:p>
                  </a:txBody>
                  <a:tcPr horzOverflow="overflow">
                    <a:lnL w="12700" cap="flat" cmpd="sng" algn="ctr">
                      <a:solidFill>
                        <a:srgbClr val="E7ECED"/>
                      </a:solidFill>
                      <a:prstDash val="solid"/>
                      <a:round/>
                      <a:headEnd type="none" w="med" len="med"/>
                      <a:tailEnd type="none" w="med" len="med"/>
                    </a:lnL>
                    <a:lnR w="12700" cap="flat" cmpd="sng" algn="ctr">
                      <a:solidFill>
                        <a:srgbClr val="E7ECED"/>
                      </a:solidFill>
                      <a:prstDash val="solid"/>
                      <a:round/>
                      <a:headEnd type="none" w="med" len="med"/>
                      <a:tailEnd type="none" w="med" len="med"/>
                    </a:lnR>
                    <a:lnT>
                      <a:noFill/>
                    </a:lnT>
                    <a:lnB w="12700" cap="flat" cmpd="sng" algn="ctr">
                      <a:solidFill>
                        <a:srgbClr val="E7ECED"/>
                      </a:solidFill>
                      <a:prstDash val="solid"/>
                      <a:round/>
                      <a:headEnd type="none" w="med" len="med"/>
                      <a:tailEnd type="none" w="med" len="med"/>
                    </a:lnB>
                    <a:lnTlToBr>
                      <a:noFill/>
                    </a:lnTlToBr>
                    <a:lnBlToTr>
                      <a:noFill/>
                    </a:lnBlToTr>
                    <a:solidFill>
                      <a:srgbClr val="DDDDDD">
                        <a:alpha val="50195"/>
                      </a:srgbClr>
                    </a:solidFill>
                  </a:tcPr>
                </a:tc>
              </a:tr>
            </a:tbl>
          </a:graphicData>
        </a:graphic>
      </p:graphicFrame>
      <p:graphicFrame>
        <p:nvGraphicFramePr>
          <p:cNvPr id="5" name="Group 21"/>
          <p:cNvGraphicFramePr>
            <a:graphicFrameLocks noGrp="1"/>
          </p:cNvGraphicFramePr>
          <p:nvPr>
            <p:extLst>
              <p:ext uri="{D42A27DB-BD31-4B8C-83A1-F6EECF244321}">
                <p14:modId xmlns:p14="http://schemas.microsoft.com/office/powerpoint/2010/main" val="7239304"/>
              </p:ext>
            </p:extLst>
          </p:nvPr>
        </p:nvGraphicFramePr>
        <p:xfrm>
          <a:off x="7207124" y="1640930"/>
          <a:ext cx="2808288" cy="4481859"/>
        </p:xfrm>
        <a:graphic>
          <a:graphicData uri="http://schemas.openxmlformats.org/drawingml/2006/table">
            <a:tbl>
              <a:tblPr/>
              <a:tblGrid>
                <a:gridCol w="2808288"/>
              </a:tblGrid>
              <a:tr h="415925">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100000"/>
                        </a:lnSpc>
                        <a:spcBef>
                          <a:spcPct val="20000"/>
                        </a:spcBef>
                        <a:spcAft>
                          <a:spcPct val="0"/>
                        </a:spcAft>
                        <a:buClrTx/>
                        <a:buSzTx/>
                        <a:buFont typeface="Wingdings 2" pitchFamily="18" charset="2"/>
                        <a:buNone/>
                        <a:tabLst/>
                      </a:pPr>
                      <a:r>
                        <a:rPr kumimoji="0" lang="en-GB" sz="1600" b="1" i="0" u="none" strike="noStrike" cap="none" normalizeH="0" baseline="0" dirty="0" smtClean="0">
                          <a:ln>
                            <a:noFill/>
                          </a:ln>
                          <a:solidFill>
                            <a:schemeClr val="tx1"/>
                          </a:solidFill>
                          <a:effectLst/>
                          <a:latin typeface="Arial" charset="0"/>
                          <a:cs typeface="Arial" charset="0"/>
                        </a:rPr>
                        <a:t>LIABILITIES</a:t>
                      </a:r>
                    </a:p>
                  </a:txBody>
                  <a:tcPr horzOverflow="overflow">
                    <a:lnL w="12700" cap="flat" cmpd="sng" algn="ctr">
                      <a:solidFill>
                        <a:srgbClr val="E7ECED"/>
                      </a:solidFill>
                      <a:prstDash val="solid"/>
                      <a:round/>
                      <a:headEnd type="none" w="med" len="med"/>
                      <a:tailEnd type="none" w="med" len="med"/>
                    </a:lnL>
                    <a:lnR w="12700" cap="flat" cmpd="sng" algn="ctr">
                      <a:solidFill>
                        <a:srgbClr val="E7ECED"/>
                      </a:solidFill>
                      <a:prstDash val="solid"/>
                      <a:round/>
                      <a:headEnd type="none" w="med" len="med"/>
                      <a:tailEnd type="none" w="med" len="med"/>
                    </a:lnR>
                    <a:lnT w="12700" cap="flat" cmpd="sng" algn="ctr">
                      <a:solidFill>
                        <a:srgbClr val="E7ECED"/>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a:noFill/>
                    </a:lnTlToBr>
                    <a:lnBlToTr>
                      <a:noFill/>
                    </a:lnBlToTr>
                    <a:solidFill>
                      <a:srgbClr val="5B6973">
                        <a:alpha val="50195"/>
                      </a:srgbClr>
                    </a:solidFill>
                  </a:tcPr>
                </a:tc>
              </a:tr>
              <a:tr h="442913">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 typeface="Wingdings 2" pitchFamily="18" charset="2"/>
                        <a:buNone/>
                        <a:tabLst/>
                      </a:pPr>
                      <a:r>
                        <a:rPr kumimoji="0" lang="en-GB" sz="1600" b="0" i="0" u="none" strike="noStrike" cap="none" normalizeH="0" baseline="0" dirty="0" smtClean="0">
                          <a:ln>
                            <a:noFill/>
                          </a:ln>
                          <a:solidFill>
                            <a:schemeClr val="tx1"/>
                          </a:solidFill>
                          <a:effectLst/>
                          <a:latin typeface="Arial" charset="0"/>
                          <a:cs typeface="Arial" charset="0"/>
                        </a:rPr>
                        <a:t>Current accounts</a:t>
                      </a:r>
                    </a:p>
                  </a:txBody>
                  <a:tcPr horzOverflow="overflow">
                    <a:lnL w="12700" cap="flat" cmpd="sng" algn="ctr">
                      <a:solidFill>
                        <a:srgbClr val="E7ECED"/>
                      </a:solidFill>
                      <a:prstDash val="solid"/>
                      <a:round/>
                      <a:headEnd type="none" w="med" len="med"/>
                      <a:tailEnd type="none" w="med" len="med"/>
                    </a:lnL>
                    <a:lnR w="12700" cap="flat" cmpd="sng" algn="ctr">
                      <a:solidFill>
                        <a:srgbClr val="E7ECED"/>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a:noFill/>
                    </a:lnB>
                    <a:lnTlToBr>
                      <a:noFill/>
                    </a:lnTlToBr>
                    <a:lnBlToTr>
                      <a:noFill/>
                    </a:lnBlToTr>
                    <a:solidFill>
                      <a:srgbClr val="DDDDDD">
                        <a:alpha val="50195"/>
                      </a:srgbClr>
                    </a:solidFill>
                  </a:tcPr>
                </a:tc>
              </a:tr>
              <a:tr h="43973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 typeface="Wingdings 2" pitchFamily="18" charset="2"/>
                        <a:buNone/>
                        <a:tabLst/>
                      </a:pPr>
                      <a:r>
                        <a:rPr kumimoji="0" lang="en-GB" sz="1600" b="0" i="0" u="none" strike="noStrike" cap="none" normalizeH="0" baseline="0" dirty="0" smtClean="0">
                          <a:ln>
                            <a:noFill/>
                          </a:ln>
                          <a:solidFill>
                            <a:schemeClr val="tx1"/>
                          </a:solidFill>
                          <a:effectLst/>
                          <a:latin typeface="Arial" charset="0"/>
                          <a:cs typeface="Arial" charset="0"/>
                        </a:rPr>
                        <a:t>Other liabilities</a:t>
                      </a:r>
                    </a:p>
                  </a:txBody>
                  <a:tcPr horzOverflow="overflow">
                    <a:lnL w="12700" cap="flat" cmpd="sng" algn="ctr">
                      <a:solidFill>
                        <a:srgbClr val="E7ECED"/>
                      </a:solidFill>
                      <a:prstDash val="solid"/>
                      <a:round/>
                      <a:headEnd type="none" w="med" len="med"/>
                      <a:tailEnd type="none" w="med" len="med"/>
                    </a:lnL>
                    <a:lnR w="12700" cap="flat" cmpd="sng" algn="ctr">
                      <a:solidFill>
                        <a:srgbClr val="E7ECED"/>
                      </a:solidFill>
                      <a:prstDash val="solid"/>
                      <a:round/>
                      <a:headEnd type="none" w="med" len="med"/>
                      <a:tailEnd type="none" w="med" len="med"/>
                    </a:lnR>
                    <a:lnT>
                      <a:noFill/>
                    </a:lnT>
                    <a:lnB>
                      <a:noFill/>
                    </a:lnB>
                    <a:lnTlToBr>
                      <a:noFill/>
                    </a:lnTlToBr>
                    <a:lnBlToTr>
                      <a:noFill/>
                    </a:lnBlToTr>
                    <a:solidFill>
                      <a:srgbClr val="DDDDDD">
                        <a:alpha val="50195"/>
                      </a:srgbClr>
                    </a:solidFill>
                  </a:tcPr>
                </a:tc>
              </a:tr>
              <a:tr h="106555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 typeface="Wingdings 2" pitchFamily="18" charset="2"/>
                        <a:buNone/>
                        <a:tabLst/>
                      </a:pPr>
                      <a:r>
                        <a:rPr kumimoji="0" lang="en-GB" sz="1600" b="1" i="0" u="none" strike="noStrike" cap="none" normalizeH="0" baseline="0" dirty="0" smtClean="0">
                          <a:ln>
                            <a:noFill/>
                          </a:ln>
                          <a:solidFill>
                            <a:schemeClr val="tx1"/>
                          </a:solidFill>
                          <a:effectLst/>
                          <a:latin typeface="Arial" charset="0"/>
                          <a:cs typeface="Arial" charset="0"/>
                        </a:rPr>
                        <a:t>Equity of Profit Sharing Investment Accounts (PSIA)</a:t>
                      </a:r>
                    </a:p>
                  </a:txBody>
                  <a:tcPr horzOverflow="overflow">
                    <a:lnL w="12700" cap="flat" cmpd="sng" algn="ctr">
                      <a:solidFill>
                        <a:srgbClr val="E7ECED"/>
                      </a:solidFill>
                      <a:prstDash val="solid"/>
                      <a:round/>
                      <a:headEnd type="none" w="med" len="med"/>
                      <a:tailEnd type="none" w="med" len="med"/>
                    </a:lnL>
                    <a:lnR w="12700" cap="flat" cmpd="sng" algn="ctr">
                      <a:solidFill>
                        <a:srgbClr val="E7ECED"/>
                      </a:solidFill>
                      <a:prstDash val="solid"/>
                      <a:round/>
                      <a:headEnd type="none" w="med" len="med"/>
                      <a:tailEnd type="none" w="med" len="med"/>
                    </a:lnR>
                    <a:lnT>
                      <a:noFill/>
                    </a:lnT>
                    <a:lnB w="12700" cap="flat" cmpd="sng" algn="ctr">
                      <a:solidFill>
                        <a:srgbClr val="598C8C"/>
                      </a:solidFill>
                      <a:prstDash val="solid"/>
                      <a:round/>
                      <a:headEnd type="none" w="med" len="med"/>
                      <a:tailEnd type="none" w="med" len="med"/>
                    </a:lnB>
                    <a:lnTlToBr>
                      <a:noFill/>
                    </a:lnTlToBr>
                    <a:lnBlToTr>
                      <a:noFill/>
                    </a:lnBlToTr>
                    <a:solidFill>
                      <a:srgbClr val="598C8C">
                        <a:alpha val="50195"/>
                      </a:srgbClr>
                    </a:solidFill>
                  </a:tcPr>
                </a:tc>
              </a:tr>
              <a:tr h="763587">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 typeface="Wingdings 2" pitchFamily="18" charset="2"/>
                        <a:buNone/>
                        <a:tabLst/>
                      </a:pPr>
                      <a:r>
                        <a:rPr kumimoji="0" lang="en-GB" sz="1600" b="0" i="0" u="none" strike="noStrike" cap="none" normalizeH="0" baseline="0" dirty="0" smtClean="0">
                          <a:ln>
                            <a:noFill/>
                          </a:ln>
                          <a:solidFill>
                            <a:schemeClr val="tx1"/>
                          </a:solidFill>
                          <a:effectLst/>
                          <a:latin typeface="Arial" charset="0"/>
                          <a:cs typeface="Arial" charset="0"/>
                        </a:rPr>
                        <a:t>Profit Sharing Investment Accounts (PSIA)</a:t>
                      </a:r>
                    </a:p>
                  </a:txBody>
                  <a:tcPr horzOverflow="overflow">
                    <a:lnL w="12700" cap="flat" cmpd="sng" algn="ctr">
                      <a:solidFill>
                        <a:srgbClr val="E7ECED"/>
                      </a:solidFill>
                      <a:prstDash val="solid"/>
                      <a:round/>
                      <a:headEnd type="none" w="med" len="med"/>
                      <a:tailEnd type="none" w="med" len="med"/>
                    </a:lnL>
                    <a:lnR w="12700" cap="flat" cmpd="sng" algn="ctr">
                      <a:solidFill>
                        <a:srgbClr val="E7ECED"/>
                      </a:solidFill>
                      <a:prstDash val="solid"/>
                      <a:round/>
                      <a:headEnd type="none" w="med" len="med"/>
                      <a:tailEnd type="none" w="med" len="med"/>
                    </a:lnR>
                    <a:lnT w="12700" cap="flat" cmpd="sng" algn="ctr">
                      <a:solidFill>
                        <a:srgbClr val="598C8C"/>
                      </a:solidFill>
                      <a:prstDash val="solid"/>
                      <a:round/>
                      <a:headEnd type="none" w="med" len="med"/>
                      <a:tailEnd type="none" w="med" len="med"/>
                    </a:lnT>
                    <a:lnB>
                      <a:noFill/>
                    </a:lnB>
                    <a:lnTlToBr>
                      <a:noFill/>
                    </a:lnTlToBr>
                    <a:lnBlToTr>
                      <a:noFill/>
                    </a:lnBlToTr>
                    <a:solidFill>
                      <a:srgbClr val="DDDDDD">
                        <a:alpha val="50195"/>
                      </a:srgbClr>
                    </a:solidFill>
                  </a:tcPr>
                </a:tc>
              </a:tr>
              <a:tr h="441325">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 typeface="Wingdings 2" pitchFamily="18" charset="2"/>
                        <a:buNone/>
                        <a:tabLst/>
                      </a:pPr>
                      <a:r>
                        <a:rPr kumimoji="0" lang="en-GB" sz="1600" b="0" i="0" u="none" strike="noStrike" cap="none" normalizeH="0" baseline="0" dirty="0" smtClean="0">
                          <a:ln>
                            <a:noFill/>
                          </a:ln>
                          <a:solidFill>
                            <a:schemeClr val="tx1"/>
                          </a:solidFill>
                          <a:effectLst/>
                          <a:latin typeface="Arial" charset="0"/>
                          <a:cs typeface="Arial" charset="0"/>
                        </a:rPr>
                        <a:t>Profit equalization reserve</a:t>
                      </a:r>
                    </a:p>
                  </a:txBody>
                  <a:tcPr horzOverflow="overflow">
                    <a:lnL w="12700" cap="flat" cmpd="sng" algn="ctr">
                      <a:solidFill>
                        <a:srgbClr val="E7ECED"/>
                      </a:solidFill>
                      <a:prstDash val="solid"/>
                      <a:round/>
                      <a:headEnd type="none" w="med" len="med"/>
                      <a:tailEnd type="none" w="med" len="med"/>
                    </a:lnL>
                    <a:lnR w="12700" cap="flat" cmpd="sng" algn="ctr">
                      <a:solidFill>
                        <a:srgbClr val="E7ECED"/>
                      </a:solidFill>
                      <a:prstDash val="solid"/>
                      <a:round/>
                      <a:headEnd type="none" w="med" len="med"/>
                      <a:tailEnd type="none" w="med" len="med"/>
                    </a:lnR>
                    <a:lnT>
                      <a:noFill/>
                    </a:lnT>
                    <a:lnB>
                      <a:noFill/>
                    </a:lnB>
                    <a:lnTlToBr>
                      <a:noFill/>
                    </a:lnTlToBr>
                    <a:lnBlToTr>
                      <a:noFill/>
                    </a:lnBlToTr>
                    <a:solidFill>
                      <a:srgbClr val="DDDDDD">
                        <a:alpha val="50195"/>
                      </a:srgbClr>
                    </a:solidFill>
                  </a:tcPr>
                </a:tc>
              </a:tr>
              <a:tr h="43973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 typeface="Wingdings 2" pitchFamily="18" charset="2"/>
                        <a:buNone/>
                        <a:tabLst/>
                      </a:pPr>
                      <a:r>
                        <a:rPr kumimoji="0" lang="en-GB" sz="1600" b="0" i="0" u="none" strike="noStrike" cap="none" normalizeH="0" baseline="0" dirty="0" smtClean="0">
                          <a:ln>
                            <a:noFill/>
                          </a:ln>
                          <a:solidFill>
                            <a:schemeClr val="tx1"/>
                          </a:solidFill>
                          <a:effectLst/>
                          <a:latin typeface="Arial" charset="0"/>
                          <a:cs typeface="Arial" charset="0"/>
                        </a:rPr>
                        <a:t>Investment risk reserve</a:t>
                      </a:r>
                    </a:p>
                  </a:txBody>
                  <a:tcPr horzOverflow="overflow">
                    <a:lnL w="12700" cap="flat" cmpd="sng" algn="ctr">
                      <a:solidFill>
                        <a:srgbClr val="E7ECED"/>
                      </a:solidFill>
                      <a:prstDash val="solid"/>
                      <a:round/>
                      <a:headEnd type="none" w="med" len="med"/>
                      <a:tailEnd type="none" w="med" len="med"/>
                    </a:lnL>
                    <a:lnR w="12700" cap="flat" cmpd="sng" algn="ctr">
                      <a:solidFill>
                        <a:srgbClr val="E7ECED"/>
                      </a:solidFill>
                      <a:prstDash val="solid"/>
                      <a:round/>
                      <a:headEnd type="none" w="med" len="med"/>
                      <a:tailEnd type="none" w="med" len="med"/>
                    </a:lnR>
                    <a:lnT>
                      <a:noFill/>
                    </a:lnT>
                    <a:lnB>
                      <a:noFill/>
                    </a:lnB>
                    <a:lnTlToBr>
                      <a:noFill/>
                    </a:lnTlToBr>
                    <a:lnBlToTr>
                      <a:noFill/>
                    </a:lnBlToTr>
                    <a:solidFill>
                      <a:srgbClr val="DDDDDD">
                        <a:alpha val="50195"/>
                      </a:srgbClr>
                    </a:solidFill>
                  </a:tcPr>
                </a:tc>
              </a:tr>
              <a:tr h="473075">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100000"/>
                        </a:lnSpc>
                        <a:spcBef>
                          <a:spcPct val="20000"/>
                        </a:spcBef>
                        <a:spcAft>
                          <a:spcPct val="0"/>
                        </a:spcAft>
                        <a:buClrTx/>
                        <a:buSzTx/>
                        <a:buFont typeface="Wingdings 2" pitchFamily="18" charset="2"/>
                        <a:buNone/>
                        <a:tabLst/>
                      </a:pPr>
                      <a:r>
                        <a:rPr kumimoji="0" lang="en-GB" sz="1600" b="1" i="0" u="none" strike="noStrike" cap="none" normalizeH="0" baseline="0" dirty="0" smtClean="0">
                          <a:ln>
                            <a:noFill/>
                          </a:ln>
                          <a:solidFill>
                            <a:schemeClr val="tx1"/>
                          </a:solidFill>
                          <a:effectLst/>
                          <a:latin typeface="Arial" charset="0"/>
                          <a:cs typeface="Arial" charset="0"/>
                        </a:rPr>
                        <a:t>Owners’ Equity</a:t>
                      </a:r>
                    </a:p>
                  </a:txBody>
                  <a:tcPr horzOverflow="overflow">
                    <a:lnL w="12700" cap="flat" cmpd="sng" algn="ctr">
                      <a:solidFill>
                        <a:srgbClr val="E7ECED"/>
                      </a:solidFill>
                      <a:prstDash val="solid"/>
                      <a:round/>
                      <a:headEnd type="none" w="med" len="med"/>
                      <a:tailEnd type="none" w="med" len="med"/>
                    </a:lnL>
                    <a:lnR w="12700" cap="flat" cmpd="sng" algn="ctr">
                      <a:solidFill>
                        <a:srgbClr val="E7ECED"/>
                      </a:solidFill>
                      <a:prstDash val="solid"/>
                      <a:round/>
                      <a:headEnd type="none" w="med" len="med"/>
                      <a:tailEnd type="none" w="med" len="med"/>
                    </a:lnR>
                    <a:lnT>
                      <a:noFill/>
                    </a:lnT>
                    <a:lnB w="12700" cap="flat" cmpd="sng" algn="ctr">
                      <a:solidFill>
                        <a:srgbClr val="E7ECED"/>
                      </a:solidFill>
                      <a:prstDash val="solid"/>
                      <a:round/>
                      <a:headEnd type="none" w="med" len="med"/>
                      <a:tailEnd type="none" w="med" len="med"/>
                    </a:lnB>
                    <a:lnTlToBr>
                      <a:noFill/>
                    </a:lnTlToBr>
                    <a:lnBlToTr>
                      <a:noFill/>
                    </a:lnBlToTr>
                    <a:solidFill>
                      <a:srgbClr val="598C8C">
                        <a:alpha val="50195"/>
                      </a:srgbClr>
                    </a:solidFill>
                  </a:tcPr>
                </a:tc>
              </a:tr>
            </a:tbl>
          </a:graphicData>
        </a:graphic>
      </p:graphicFrame>
      <p:sp>
        <p:nvSpPr>
          <p:cNvPr id="6" name="Oval 52"/>
          <p:cNvSpPr>
            <a:spLocks noChangeArrowheads="1"/>
          </p:cNvSpPr>
          <p:nvPr/>
        </p:nvSpPr>
        <p:spPr bwMode="auto">
          <a:xfrm>
            <a:off x="6918199" y="2891334"/>
            <a:ext cx="3124200" cy="990600"/>
          </a:xfrm>
          <a:prstGeom prst="ellipse">
            <a:avLst/>
          </a:prstGeom>
          <a:noFill/>
          <a:ln w="38100">
            <a:solidFill>
              <a:srgbClr val="C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fontAlgn="base">
              <a:lnSpc>
                <a:spcPct val="110000"/>
              </a:lnSpc>
              <a:spcAft>
                <a:spcPct val="75000"/>
              </a:spcAft>
              <a:buFont typeface="Wingdings 2" panose="05020102010507070707" pitchFamily="18" charset="2"/>
              <a:buNone/>
            </a:pPr>
            <a:endParaRPr lang="en-US" altLang="en-US" sz="4000" dirty="0" smtClean="0">
              <a:solidFill>
                <a:srgbClr val="000000"/>
              </a:solidFill>
              <a:cs typeface="Arial" panose="020B0604020202020204" pitchFamily="34" charset="0"/>
            </a:endParaRPr>
          </a:p>
        </p:txBody>
      </p:sp>
      <p:sp>
        <p:nvSpPr>
          <p:cNvPr id="7" name="Oval 53"/>
          <p:cNvSpPr>
            <a:spLocks noChangeArrowheads="1"/>
          </p:cNvSpPr>
          <p:nvPr/>
        </p:nvSpPr>
        <p:spPr bwMode="auto">
          <a:xfrm>
            <a:off x="1050799" y="1062037"/>
            <a:ext cx="2232025" cy="1223963"/>
          </a:xfrm>
          <a:prstGeom prst="ellipse">
            <a:avLst/>
          </a:prstGeom>
          <a:solidFill>
            <a:srgbClr val="00B050"/>
          </a:solidFill>
          <a:ln w="9525">
            <a:solidFill>
              <a:srgbClr val="5B6973"/>
            </a:solidFill>
            <a:round/>
            <a:headEnd/>
            <a:tailEnd/>
          </a:ln>
        </p:spPr>
        <p:txBody>
          <a:bodyPr wrap="none" anchor="ctr"/>
          <a:lstStyle>
            <a:lvl1pPr eaLnBrk="0" hangingPunct="0">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en-US" sz="1800" b="1" i="0" u="none" strike="noStrike" kern="0" cap="none" spc="0" normalizeH="0" baseline="0" noProof="0" dirty="0" smtClean="0">
                <a:ln>
                  <a:noFill/>
                </a:ln>
                <a:solidFill>
                  <a:srgbClr val="FFFFFF"/>
                </a:solidFill>
                <a:effectLst/>
                <a:uLnTx/>
                <a:uFillTx/>
                <a:latin typeface="Arial" panose="020B0604020202020204" pitchFamily="34" charset="0"/>
                <a:cs typeface="Arial" panose="020B0604020202020204" pitchFamily="34" charset="0"/>
              </a:rPr>
              <a:t>One Stop</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en-US" sz="1800" b="1" i="0" u="none" strike="noStrike" kern="0" cap="none" spc="0" normalizeH="0" baseline="0" noProof="0" dirty="0" smtClean="0">
                <a:ln>
                  <a:noFill/>
                </a:ln>
                <a:solidFill>
                  <a:srgbClr val="FFFFFF"/>
                </a:solidFill>
                <a:effectLst/>
                <a:uLnTx/>
                <a:uFillTx/>
                <a:latin typeface="Arial" panose="020B0604020202020204" pitchFamily="34" charset="0"/>
                <a:cs typeface="Arial" panose="020B0604020202020204" pitchFamily="34" charset="0"/>
              </a:rPr>
              <a:t>Shopping</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en-US" sz="1800" b="1" i="0" u="none" strike="noStrike" kern="0" cap="none" spc="0" normalizeH="0" baseline="0" noProof="0" dirty="0" smtClean="0">
                <a:ln>
                  <a:noFill/>
                </a:ln>
                <a:solidFill>
                  <a:srgbClr val="FFFFFF"/>
                </a:solidFill>
                <a:effectLst/>
                <a:uLnTx/>
                <a:uFillTx/>
                <a:latin typeface="Arial" panose="020B0604020202020204" pitchFamily="34" charset="0"/>
                <a:cs typeface="Arial" panose="020B0604020202020204" pitchFamily="34" charset="0"/>
              </a:rPr>
              <a:t>Bank</a:t>
            </a:r>
          </a:p>
        </p:txBody>
      </p:sp>
      <p:sp>
        <p:nvSpPr>
          <p:cNvPr id="8" name="AutoShape 41"/>
          <p:cNvSpPr>
            <a:spLocks noChangeArrowheads="1"/>
          </p:cNvSpPr>
          <p:nvPr/>
        </p:nvSpPr>
        <p:spPr bwMode="auto">
          <a:xfrm rot="13054952">
            <a:off x="2749424" y="1831430"/>
            <a:ext cx="762000" cy="457200"/>
          </a:xfrm>
          <a:prstGeom prst="leftArrow">
            <a:avLst>
              <a:gd name="adj1" fmla="val 50000"/>
              <a:gd name="adj2" fmla="val 41667"/>
            </a:avLst>
          </a:prstGeom>
          <a:solidFill>
            <a:srgbClr val="FFC000"/>
          </a:solidFill>
          <a:ln w="9525">
            <a:solidFill>
              <a:srgbClr val="C00000"/>
            </a:solidFill>
            <a:miter lim="800000"/>
            <a:headEnd/>
            <a:tailEnd/>
          </a:ln>
          <a:effectLst>
            <a:prstShdw prst="shdw17" dist="17961" dir="2700000">
              <a:srgbClr val="3D7A99"/>
            </a:prstShdw>
          </a:effectLst>
        </p:spPr>
        <p:txBody>
          <a:bodyPr wrap="none" anchor="ctr"/>
          <a:lstStyle>
            <a:lvl1pPr eaLnBrk="0" hangingPunct="0">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fontAlgn="base">
              <a:lnSpc>
                <a:spcPct val="110000"/>
              </a:lnSpc>
              <a:spcAft>
                <a:spcPct val="75000"/>
              </a:spcAft>
              <a:buFont typeface="Wingdings 2" panose="05020102010507070707" pitchFamily="18" charset="2"/>
              <a:buNone/>
            </a:pPr>
            <a:endParaRPr lang="en-MY" altLang="en-US" sz="4000" b="1" dirty="0" smtClean="0">
              <a:solidFill>
                <a:srgbClr val="000000"/>
              </a:solidFill>
              <a:cs typeface="Arial" panose="020B0604020202020204" pitchFamily="34" charset="0"/>
            </a:endParaRPr>
          </a:p>
        </p:txBody>
      </p:sp>
      <p:sp>
        <p:nvSpPr>
          <p:cNvPr id="9" name="AutoShape 44"/>
          <p:cNvSpPr>
            <a:spLocks noChangeArrowheads="1"/>
          </p:cNvSpPr>
          <p:nvPr/>
        </p:nvSpPr>
        <p:spPr bwMode="auto">
          <a:xfrm rot="12907330">
            <a:off x="2803399" y="1493292"/>
            <a:ext cx="762000" cy="457200"/>
          </a:xfrm>
          <a:prstGeom prst="leftArrow">
            <a:avLst>
              <a:gd name="adj1" fmla="val 50000"/>
              <a:gd name="adj2" fmla="val 41667"/>
            </a:avLst>
          </a:prstGeom>
          <a:solidFill>
            <a:srgbClr val="FFC000"/>
          </a:solidFill>
          <a:ln w="9525">
            <a:solidFill>
              <a:srgbClr val="C00000"/>
            </a:solidFill>
            <a:miter lim="800000"/>
            <a:headEnd/>
            <a:tailEnd/>
          </a:ln>
          <a:effectLst>
            <a:prstShdw prst="shdw17" dist="17961" dir="2700000">
              <a:srgbClr val="3D7A99"/>
            </a:prstShdw>
          </a:effectLst>
        </p:spPr>
        <p:txBody>
          <a:bodyPr wrap="none" anchor="ctr"/>
          <a:lstStyle>
            <a:lvl1pPr eaLnBrk="0" hangingPunct="0">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fontAlgn="base">
              <a:lnSpc>
                <a:spcPct val="110000"/>
              </a:lnSpc>
              <a:spcAft>
                <a:spcPct val="75000"/>
              </a:spcAft>
              <a:buFont typeface="Wingdings 2" panose="05020102010507070707" pitchFamily="18" charset="2"/>
              <a:buNone/>
            </a:pPr>
            <a:endParaRPr lang="en-MY" altLang="en-US" sz="4000" b="1" dirty="0" smtClean="0">
              <a:solidFill>
                <a:srgbClr val="000000"/>
              </a:solidFill>
              <a:cs typeface="Arial" panose="020B0604020202020204" pitchFamily="34" charset="0"/>
            </a:endParaRPr>
          </a:p>
        </p:txBody>
      </p:sp>
      <p:sp>
        <p:nvSpPr>
          <p:cNvPr id="10" name="AutoShape 47"/>
          <p:cNvSpPr>
            <a:spLocks/>
          </p:cNvSpPr>
          <p:nvPr/>
        </p:nvSpPr>
        <p:spPr bwMode="auto">
          <a:xfrm>
            <a:off x="1279399" y="3093492"/>
            <a:ext cx="1981200" cy="457200"/>
          </a:xfrm>
          <a:prstGeom prst="accentBorderCallout1">
            <a:avLst>
              <a:gd name="adj1" fmla="val 25000"/>
              <a:gd name="adj2" fmla="val 103847"/>
              <a:gd name="adj3" fmla="val -231597"/>
              <a:gd name="adj4" fmla="val 120194"/>
            </a:avLst>
          </a:prstGeom>
          <a:solidFill>
            <a:srgbClr val="66CCFF"/>
          </a:solidFill>
          <a:ln w="9525" algn="ctr">
            <a:solidFill>
              <a:srgbClr val="59B0B9"/>
            </a:solidFill>
            <a:miter lim="800000"/>
            <a:headEnd/>
            <a:tailEnd/>
          </a:ln>
          <a:effectLst>
            <a:prstShdw prst="shdw17" dist="17961" dir="2700000">
              <a:srgbClr val="59B0B9">
                <a:gamma/>
                <a:shade val="60000"/>
                <a:invGamma/>
              </a:srgbClr>
            </a:prstShdw>
          </a:effectLst>
        </p:spPr>
        <p:txBody>
          <a:bodyPr anchor="ctr"/>
          <a:lstStyle/>
          <a:p>
            <a:pPr marL="358775" marR="0" lvl="0" indent="-358775" algn="ctr" defTabSz="914400" eaLnBrk="0" fontAlgn="base" latinLnBrk="0" hangingPunct="0">
              <a:lnSpc>
                <a:spcPct val="110000"/>
              </a:lnSpc>
              <a:spcBef>
                <a:spcPct val="20000"/>
              </a:spcBef>
              <a:spcAft>
                <a:spcPct val="75000"/>
              </a:spcAft>
              <a:buClrTx/>
              <a:buSzTx/>
              <a:buFont typeface="Wingdings 2" pitchFamily="18" charset="2"/>
              <a:buNone/>
              <a:tabLst/>
              <a:defRPr/>
            </a:pPr>
            <a:r>
              <a:rPr kumimoji="0" lang="en-US" sz="1300" b="0" i="0" u="none" strike="noStrike" kern="0" cap="none" spc="0" normalizeH="0" baseline="0" noProof="0" dirty="0">
                <a:ln>
                  <a:noFill/>
                </a:ln>
                <a:solidFill>
                  <a:prstClr val="black"/>
                </a:solidFill>
                <a:effectLst/>
                <a:uLnTx/>
                <a:uFillTx/>
                <a:latin typeface="Arial" charset="0"/>
                <a:cs typeface="Arial" charset="0"/>
              </a:rPr>
              <a:t>Buying physical assets before selling</a:t>
            </a:r>
          </a:p>
        </p:txBody>
      </p:sp>
      <p:sp>
        <p:nvSpPr>
          <p:cNvPr id="11" name="AutoShape 48"/>
          <p:cNvSpPr>
            <a:spLocks/>
          </p:cNvSpPr>
          <p:nvPr/>
        </p:nvSpPr>
        <p:spPr bwMode="auto">
          <a:xfrm>
            <a:off x="1279399" y="3703092"/>
            <a:ext cx="1981200" cy="457200"/>
          </a:xfrm>
          <a:prstGeom prst="accentBorderCallout1">
            <a:avLst>
              <a:gd name="adj1" fmla="val 25000"/>
              <a:gd name="adj2" fmla="val 103847"/>
              <a:gd name="adj3" fmla="val 13542"/>
              <a:gd name="adj4" fmla="val 105046"/>
            </a:avLst>
          </a:prstGeom>
          <a:solidFill>
            <a:srgbClr val="66CCFF"/>
          </a:solidFill>
          <a:ln w="9525" algn="ctr">
            <a:solidFill>
              <a:srgbClr val="59B0B9"/>
            </a:solidFill>
            <a:miter lim="800000"/>
            <a:headEnd/>
            <a:tailEnd/>
          </a:ln>
          <a:effectLst>
            <a:prstShdw prst="shdw17" dist="17961" dir="2700000">
              <a:srgbClr val="59B0B9">
                <a:gamma/>
                <a:shade val="60000"/>
                <a:invGamma/>
              </a:srgbClr>
            </a:prstShdw>
          </a:effectLst>
        </p:spPr>
        <p:txBody>
          <a:bodyPr anchor="ctr"/>
          <a:lstStyle/>
          <a:p>
            <a:pPr marL="358775" marR="0" lvl="0" indent="-358775" algn="ctr" defTabSz="914400" eaLnBrk="0" fontAlgn="base" latinLnBrk="0" hangingPunct="0">
              <a:lnSpc>
                <a:spcPct val="110000"/>
              </a:lnSpc>
              <a:spcBef>
                <a:spcPct val="20000"/>
              </a:spcBef>
              <a:spcAft>
                <a:spcPct val="75000"/>
              </a:spcAft>
              <a:buClrTx/>
              <a:buSzTx/>
              <a:buFont typeface="Wingdings 2" pitchFamily="18" charset="2"/>
              <a:buNone/>
              <a:tabLst/>
              <a:defRPr/>
            </a:pPr>
            <a:r>
              <a:rPr kumimoji="0" lang="en-US" sz="1300" b="0" i="0" u="none" strike="noStrike" kern="0" cap="none" spc="0" normalizeH="0" baseline="0" noProof="0" dirty="0">
                <a:ln>
                  <a:noFill/>
                </a:ln>
                <a:solidFill>
                  <a:prstClr val="black"/>
                </a:solidFill>
                <a:effectLst/>
                <a:uLnTx/>
                <a:uFillTx/>
                <a:latin typeface="Arial" charset="0"/>
                <a:cs typeface="Arial" charset="0"/>
              </a:rPr>
              <a:t>Direct equity investment</a:t>
            </a:r>
          </a:p>
        </p:txBody>
      </p:sp>
      <p:sp>
        <p:nvSpPr>
          <p:cNvPr id="12" name="AutoShape 49"/>
          <p:cNvSpPr>
            <a:spLocks/>
          </p:cNvSpPr>
          <p:nvPr/>
        </p:nvSpPr>
        <p:spPr bwMode="auto">
          <a:xfrm>
            <a:off x="1279399" y="4312692"/>
            <a:ext cx="1981200" cy="457200"/>
          </a:xfrm>
          <a:prstGeom prst="accentBorderCallout1">
            <a:avLst>
              <a:gd name="adj1" fmla="val 25000"/>
              <a:gd name="adj2" fmla="val 103847"/>
              <a:gd name="adj3" fmla="val 7639"/>
              <a:gd name="adj4" fmla="val 105287"/>
            </a:avLst>
          </a:prstGeom>
          <a:solidFill>
            <a:srgbClr val="66CCFF"/>
          </a:solidFill>
          <a:ln w="9525" algn="ctr">
            <a:solidFill>
              <a:srgbClr val="59B0B9"/>
            </a:solidFill>
            <a:miter lim="800000"/>
            <a:headEnd/>
            <a:tailEnd/>
          </a:ln>
          <a:effectLst>
            <a:prstShdw prst="shdw17" dist="17961" dir="2700000">
              <a:srgbClr val="59B0B9">
                <a:gamma/>
                <a:shade val="60000"/>
                <a:invGamma/>
              </a:srgbClr>
            </a:prstShdw>
          </a:effectLst>
        </p:spPr>
        <p:txBody>
          <a:bodyPr anchor="ctr"/>
          <a:lstStyle/>
          <a:p>
            <a:pPr marL="358775" marR="0" lvl="0" indent="-358775" algn="ctr" defTabSz="914400" eaLnBrk="0" fontAlgn="base" latinLnBrk="0" hangingPunct="0">
              <a:lnSpc>
                <a:spcPct val="110000"/>
              </a:lnSpc>
              <a:spcBef>
                <a:spcPct val="20000"/>
              </a:spcBef>
              <a:spcAft>
                <a:spcPct val="75000"/>
              </a:spcAft>
              <a:buClrTx/>
              <a:buSzTx/>
              <a:buFont typeface="Wingdings 2" pitchFamily="18" charset="2"/>
              <a:buNone/>
              <a:tabLst/>
              <a:defRPr/>
            </a:pPr>
            <a:r>
              <a:rPr kumimoji="0" lang="en-US" sz="1300" b="0" i="0" u="none" strike="noStrike" kern="0" cap="none" spc="0" normalizeH="0" baseline="0" noProof="0" dirty="0">
                <a:ln>
                  <a:noFill/>
                </a:ln>
                <a:solidFill>
                  <a:prstClr val="black"/>
                </a:solidFill>
                <a:effectLst/>
                <a:uLnTx/>
                <a:uFillTx/>
                <a:latin typeface="Arial" charset="0"/>
                <a:cs typeface="Arial" charset="0"/>
              </a:rPr>
              <a:t>Leasing and trading in real estate</a:t>
            </a:r>
          </a:p>
        </p:txBody>
      </p:sp>
      <p:sp>
        <p:nvSpPr>
          <p:cNvPr id="13" name="AutoShape 50"/>
          <p:cNvSpPr>
            <a:spLocks/>
          </p:cNvSpPr>
          <p:nvPr/>
        </p:nvSpPr>
        <p:spPr bwMode="auto">
          <a:xfrm>
            <a:off x="1279399" y="4922292"/>
            <a:ext cx="1981200" cy="457200"/>
          </a:xfrm>
          <a:prstGeom prst="accentBorderCallout1">
            <a:avLst>
              <a:gd name="adj1" fmla="val 25000"/>
              <a:gd name="adj2" fmla="val 103847"/>
              <a:gd name="adj3" fmla="val 19444"/>
              <a:gd name="adj4" fmla="val 104806"/>
            </a:avLst>
          </a:prstGeom>
          <a:solidFill>
            <a:srgbClr val="66CCFF"/>
          </a:solidFill>
          <a:ln w="9525" algn="ctr">
            <a:solidFill>
              <a:srgbClr val="59B0B9"/>
            </a:solidFill>
            <a:miter lim="800000"/>
            <a:headEnd/>
            <a:tailEnd/>
          </a:ln>
          <a:effectLst>
            <a:prstShdw prst="shdw17" dist="17961" dir="2700000">
              <a:srgbClr val="59B0B9">
                <a:gamma/>
                <a:shade val="60000"/>
                <a:invGamma/>
              </a:srgbClr>
            </a:prstShdw>
          </a:effectLst>
        </p:spPr>
        <p:txBody>
          <a:bodyPr anchor="ctr"/>
          <a:lstStyle/>
          <a:p>
            <a:pPr marL="358775" marR="0" lvl="0" indent="-358775" algn="ctr" defTabSz="914400" eaLnBrk="0" fontAlgn="base" latinLnBrk="0" hangingPunct="0">
              <a:lnSpc>
                <a:spcPct val="110000"/>
              </a:lnSpc>
              <a:spcBef>
                <a:spcPct val="20000"/>
              </a:spcBef>
              <a:spcAft>
                <a:spcPct val="75000"/>
              </a:spcAft>
              <a:buClrTx/>
              <a:buSzTx/>
              <a:buFont typeface="Wingdings 2" pitchFamily="18" charset="2"/>
              <a:buNone/>
              <a:tabLst/>
              <a:defRPr/>
            </a:pPr>
            <a:r>
              <a:rPr kumimoji="0" lang="en-US" sz="1300" b="0" i="0" u="none" strike="noStrike" kern="0" cap="none" spc="0" normalizeH="0" baseline="0" noProof="0" dirty="0">
                <a:ln>
                  <a:noFill/>
                </a:ln>
                <a:solidFill>
                  <a:prstClr val="black"/>
                </a:solidFill>
                <a:effectLst/>
                <a:uLnTx/>
                <a:uFillTx/>
                <a:latin typeface="Arial" charset="0"/>
                <a:cs typeface="Arial" charset="0"/>
              </a:rPr>
              <a:t>Fund management</a:t>
            </a:r>
          </a:p>
        </p:txBody>
      </p:sp>
      <p:sp>
        <p:nvSpPr>
          <p:cNvPr id="14" name="Oval 52"/>
          <p:cNvSpPr>
            <a:spLocks noChangeArrowheads="1"/>
          </p:cNvSpPr>
          <p:nvPr/>
        </p:nvSpPr>
        <p:spPr bwMode="auto">
          <a:xfrm>
            <a:off x="6918199" y="4541292"/>
            <a:ext cx="3124200" cy="1066800"/>
          </a:xfrm>
          <a:prstGeom prst="ellipse">
            <a:avLst/>
          </a:prstGeom>
          <a:noFill/>
          <a:ln w="38100">
            <a:solidFill>
              <a:srgbClr val="C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fontAlgn="base">
              <a:lnSpc>
                <a:spcPct val="110000"/>
              </a:lnSpc>
              <a:spcAft>
                <a:spcPct val="75000"/>
              </a:spcAft>
              <a:buFont typeface="Wingdings 2" panose="05020102010507070707" pitchFamily="18" charset="2"/>
              <a:buNone/>
            </a:pPr>
            <a:endParaRPr lang="en-US" altLang="en-US" sz="4000" dirty="0" smtClean="0">
              <a:solidFill>
                <a:srgbClr val="000000"/>
              </a:solidFill>
              <a:cs typeface="Arial" panose="020B0604020202020204" pitchFamily="34" charset="0"/>
            </a:endParaRPr>
          </a:p>
        </p:txBody>
      </p:sp>
      <p:sp>
        <p:nvSpPr>
          <p:cNvPr id="15" name="Text Box 52"/>
          <p:cNvSpPr txBox="1">
            <a:spLocks noChangeArrowheads="1"/>
          </p:cNvSpPr>
          <p:nvPr/>
        </p:nvSpPr>
        <p:spPr bwMode="auto">
          <a:xfrm>
            <a:off x="3674937" y="6236742"/>
            <a:ext cx="3352800" cy="360363"/>
          </a:xfrm>
          <a:prstGeom prst="rect">
            <a:avLst/>
          </a:prstGeom>
          <a:noFill/>
          <a:ln>
            <a:noFill/>
          </a:ln>
          <a:effectLst>
            <a:prstShdw prst="shdw17" dist="17961" dir="2700000">
              <a:srgbClr val="994999"/>
            </a:prstShdw>
          </a:effectLst>
          <a:extLst>
            <a:ext uri="{909E8E84-426E-40DD-AFC4-6F175D3DCCD1}">
              <a14:hiddenFill xmlns:a14="http://schemas.microsoft.com/office/drawing/2010/main">
                <a:solidFill>
                  <a:srgbClr val="FF79FF"/>
                </a:solidFill>
              </a14:hiddenFill>
            </a:ext>
            <a:ext uri="{91240B29-F687-4F45-9708-019B960494DF}">
              <a14:hiddenLine xmlns:a14="http://schemas.microsoft.com/office/drawing/2010/main" w="9525" algn="ctr">
                <a:solidFill>
                  <a:srgbClr val="800080"/>
                </a:solidFill>
                <a:miter lim="800000"/>
                <a:headEnd/>
                <a:tailEnd/>
              </a14:hiddenLine>
            </a:ext>
          </a:extLst>
        </p:spPr>
        <p:txBody>
          <a:bodyPr>
            <a:spAutoFit/>
          </a:bodyPr>
          <a:lstStyle>
            <a:lvl1pPr marL="358775" indent="-358775" eaLnBrk="0" hangingPunct="0">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fontAlgn="base">
              <a:lnSpc>
                <a:spcPct val="110000"/>
              </a:lnSpc>
              <a:spcBef>
                <a:spcPct val="50000"/>
              </a:spcBef>
              <a:spcAft>
                <a:spcPct val="75000"/>
              </a:spcAft>
              <a:buFont typeface="Wingdings 2" panose="05020102010507070707" pitchFamily="18" charset="2"/>
              <a:buNone/>
            </a:pPr>
            <a:r>
              <a:rPr lang="en-US" altLang="en-US" sz="1600" dirty="0" smtClean="0">
                <a:solidFill>
                  <a:srgbClr val="000000"/>
                </a:solidFill>
                <a:cs typeface="Arial" panose="020B0604020202020204" pitchFamily="34" charset="0"/>
              </a:rPr>
              <a:t>Off-balance sheet assets</a:t>
            </a:r>
          </a:p>
        </p:txBody>
      </p:sp>
      <p:sp>
        <p:nvSpPr>
          <p:cNvPr id="16" name="AutoShape 53"/>
          <p:cNvSpPr>
            <a:spLocks/>
          </p:cNvSpPr>
          <p:nvPr/>
        </p:nvSpPr>
        <p:spPr bwMode="auto">
          <a:xfrm>
            <a:off x="1279399" y="5531892"/>
            <a:ext cx="1981200" cy="457200"/>
          </a:xfrm>
          <a:prstGeom prst="accentBorderCallout1">
            <a:avLst>
              <a:gd name="adj1" fmla="val 25000"/>
              <a:gd name="adj2" fmla="val 103847"/>
              <a:gd name="adj3" fmla="val 11458"/>
              <a:gd name="adj4" fmla="val 105130"/>
            </a:avLst>
          </a:prstGeom>
          <a:solidFill>
            <a:srgbClr val="66CCFF"/>
          </a:solidFill>
          <a:ln w="9525" algn="ctr">
            <a:solidFill>
              <a:srgbClr val="59B0B9"/>
            </a:solidFill>
            <a:miter lim="800000"/>
            <a:headEnd/>
            <a:tailEnd/>
          </a:ln>
          <a:effectLst>
            <a:prstShdw prst="shdw17" dist="17961" dir="2700000">
              <a:srgbClr val="59B0B9">
                <a:gamma/>
                <a:shade val="60000"/>
                <a:invGamma/>
              </a:srgbClr>
            </a:prstShdw>
          </a:effectLst>
        </p:spPr>
        <p:txBody>
          <a:bodyPr anchor="ctr"/>
          <a:lstStyle/>
          <a:p>
            <a:pPr marL="358775" marR="0" lvl="0" indent="-358775" algn="ctr" defTabSz="914400" eaLnBrk="0" fontAlgn="base" latinLnBrk="0" hangingPunct="0">
              <a:lnSpc>
                <a:spcPct val="110000"/>
              </a:lnSpc>
              <a:spcBef>
                <a:spcPct val="20000"/>
              </a:spcBef>
              <a:spcAft>
                <a:spcPct val="75000"/>
              </a:spcAft>
              <a:buClrTx/>
              <a:buSzTx/>
              <a:buFont typeface="Wingdings 2" pitchFamily="18" charset="2"/>
              <a:buNone/>
              <a:tabLst/>
              <a:defRPr/>
            </a:pPr>
            <a:r>
              <a:rPr kumimoji="0" lang="en-US" sz="1300" b="0" i="0" u="none" strike="noStrike" kern="0" cap="none" spc="0" normalizeH="0" baseline="0" noProof="0" dirty="0">
                <a:ln>
                  <a:noFill/>
                </a:ln>
                <a:solidFill>
                  <a:prstClr val="black"/>
                </a:solidFill>
                <a:effectLst/>
                <a:uLnTx/>
                <a:uFillTx/>
                <a:latin typeface="Arial" charset="0"/>
                <a:cs typeface="Arial" charset="0"/>
              </a:rPr>
              <a:t>Investment in </a:t>
            </a:r>
            <a:r>
              <a:rPr kumimoji="0" lang="en-US" sz="1300" b="0" i="1" u="none" strike="noStrike" kern="0" cap="none" spc="0" normalizeH="0" baseline="0" noProof="0" dirty="0">
                <a:ln>
                  <a:noFill/>
                </a:ln>
                <a:solidFill>
                  <a:prstClr val="black"/>
                </a:solidFill>
                <a:effectLst/>
                <a:uLnTx/>
                <a:uFillTx/>
                <a:latin typeface="Arial" charset="0"/>
                <a:cs typeface="Arial" charset="0"/>
              </a:rPr>
              <a:t>Sukuk</a:t>
            </a:r>
          </a:p>
        </p:txBody>
      </p:sp>
      <p:sp>
        <p:nvSpPr>
          <p:cNvPr id="17" name="Oval 52"/>
          <p:cNvSpPr>
            <a:spLocks noChangeArrowheads="1"/>
          </p:cNvSpPr>
          <p:nvPr/>
        </p:nvSpPr>
        <p:spPr bwMode="auto">
          <a:xfrm>
            <a:off x="3288603" y="5989092"/>
            <a:ext cx="3124200" cy="746373"/>
          </a:xfrm>
          <a:prstGeom prst="ellipse">
            <a:avLst/>
          </a:prstGeom>
          <a:noFill/>
          <a:ln w="38100">
            <a:solidFill>
              <a:srgbClr val="C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fontAlgn="base">
              <a:lnSpc>
                <a:spcPct val="110000"/>
              </a:lnSpc>
              <a:spcAft>
                <a:spcPct val="75000"/>
              </a:spcAft>
              <a:buFont typeface="Wingdings 2" panose="05020102010507070707" pitchFamily="18" charset="2"/>
              <a:buNone/>
            </a:pPr>
            <a:endParaRPr lang="en-US" altLang="en-US" sz="4000" dirty="0" smtClean="0">
              <a:solidFill>
                <a:srgbClr val="000000"/>
              </a:solidFill>
              <a:cs typeface="Arial" panose="020B0604020202020204" pitchFamily="34" charset="0"/>
            </a:endParaRPr>
          </a:p>
        </p:txBody>
      </p:sp>
    </p:spTree>
    <p:extLst>
      <p:ext uri="{BB962C8B-B14F-4D97-AF65-F5344CB8AC3E}">
        <p14:creationId xmlns:p14="http://schemas.microsoft.com/office/powerpoint/2010/main" val="3679005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just">
              <a:buNone/>
            </a:pPr>
            <a:endParaRPr lang="en-MY" dirty="0">
              <a:solidFill>
                <a:schemeClr val="tx1">
                  <a:lumMod val="95000"/>
                  <a:lumOff val="5000"/>
                </a:schemeClr>
              </a:solidFill>
            </a:endParaRPr>
          </a:p>
          <a:p>
            <a:pPr marL="0" indent="0" algn="just">
              <a:buNone/>
            </a:pPr>
            <a:r>
              <a:rPr lang="en-MY" dirty="0">
                <a:solidFill>
                  <a:schemeClr val="tx1">
                    <a:lumMod val="95000"/>
                    <a:lumOff val="5000"/>
                  </a:schemeClr>
                </a:solidFill>
              </a:rPr>
              <a:t>The  asset-based  nature  of financing  products  in  </a:t>
            </a:r>
            <a:r>
              <a:rPr lang="en-MY" dirty="0" smtClean="0">
                <a:solidFill>
                  <a:schemeClr val="tx1">
                    <a:lumMod val="95000"/>
                    <a:lumOff val="5000"/>
                  </a:schemeClr>
                </a:solidFill>
              </a:rPr>
              <a:t>IFIs  </a:t>
            </a:r>
            <a:r>
              <a:rPr lang="en-MY" dirty="0">
                <a:solidFill>
                  <a:schemeClr val="tx1">
                    <a:lumMod val="95000"/>
                    <a:lumOff val="5000"/>
                  </a:schemeClr>
                </a:solidFill>
              </a:rPr>
              <a:t>such  as  </a:t>
            </a:r>
            <a:r>
              <a:rPr lang="en-US" dirty="0">
                <a:solidFill>
                  <a:schemeClr val="tx1">
                    <a:lumMod val="95000"/>
                    <a:lumOff val="5000"/>
                  </a:schemeClr>
                </a:solidFill>
              </a:rPr>
              <a:t>Murabahah</a:t>
            </a:r>
            <a:r>
              <a:rPr lang="en-MY" dirty="0">
                <a:solidFill>
                  <a:schemeClr val="tx1">
                    <a:lumMod val="95000"/>
                    <a:lumOff val="5000"/>
                  </a:schemeClr>
                </a:solidFill>
              </a:rPr>
              <a:t>, Salam,  Istisna  and  Ijarah  may  give  rise  to  additional forms of operational risk in contract drafting and execution that are specific to such products. And also Investing modes </a:t>
            </a:r>
            <a:r>
              <a:rPr lang="en-US" dirty="0">
                <a:solidFill>
                  <a:schemeClr val="tx1">
                    <a:lumMod val="95000"/>
                    <a:lumOff val="5000"/>
                  </a:schemeClr>
                </a:solidFill>
              </a:rPr>
              <a:t>Mudarabah </a:t>
            </a:r>
            <a:r>
              <a:rPr lang="en-MY" dirty="0">
                <a:solidFill>
                  <a:schemeClr val="tx1">
                    <a:lumMod val="95000"/>
                    <a:lumOff val="5000"/>
                  </a:schemeClr>
                </a:solidFill>
              </a:rPr>
              <a:t>and </a:t>
            </a:r>
            <a:r>
              <a:rPr lang="en-US" dirty="0">
                <a:solidFill>
                  <a:schemeClr val="tx1">
                    <a:lumMod val="95000"/>
                    <a:lumOff val="5000"/>
                  </a:schemeClr>
                </a:solidFill>
              </a:rPr>
              <a:t>Musharakah</a:t>
            </a:r>
            <a:r>
              <a:rPr lang="en-MY" dirty="0">
                <a:solidFill>
                  <a:schemeClr val="tx1">
                    <a:lumMod val="95000"/>
                    <a:lumOff val="5000"/>
                  </a:schemeClr>
                </a:solidFill>
              </a:rPr>
              <a:t>. </a:t>
            </a:r>
          </a:p>
          <a:p>
            <a:pPr algn="just"/>
            <a:endParaRPr lang="en-GB" dirty="0"/>
          </a:p>
          <a:p>
            <a:pPr algn="just"/>
            <a:endParaRPr lang="en-GB" dirty="0"/>
          </a:p>
        </p:txBody>
      </p:sp>
      <p:sp>
        <p:nvSpPr>
          <p:cNvPr id="3" name="Title 2"/>
          <p:cNvSpPr>
            <a:spLocks noGrp="1"/>
          </p:cNvSpPr>
          <p:nvPr>
            <p:ph type="title"/>
          </p:nvPr>
        </p:nvSpPr>
        <p:spPr>
          <a:xfrm>
            <a:off x="1065212" y="0"/>
            <a:ext cx="8686801" cy="1066800"/>
          </a:xfrm>
        </p:spPr>
        <p:txBody>
          <a:bodyPr/>
          <a:lstStyle/>
          <a:p>
            <a:r>
              <a:rPr lang="en-US" dirty="0"/>
              <a:t>IFIs and Risk	</a:t>
            </a:r>
            <a:endParaRPr lang="en-GB" dirty="0"/>
          </a:p>
        </p:txBody>
      </p:sp>
    </p:spTree>
    <p:extLst>
      <p:ext uri="{BB962C8B-B14F-4D97-AF65-F5344CB8AC3E}">
        <p14:creationId xmlns:p14="http://schemas.microsoft.com/office/powerpoint/2010/main" val="2848667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53852" y="75175"/>
            <a:ext cx="8686801" cy="1066800"/>
          </a:xfrm>
        </p:spPr>
        <p:txBody>
          <a:bodyPr/>
          <a:lstStyle/>
          <a:p>
            <a:r>
              <a:rPr lang="en-US" dirty="0"/>
              <a:t>Operational Risks – IFI Specific</a:t>
            </a:r>
            <a:endParaRPr lang="en-GB" dirty="0"/>
          </a:p>
        </p:txBody>
      </p:sp>
      <p:sp>
        <p:nvSpPr>
          <p:cNvPr id="4" name="Pentagon 3"/>
          <p:cNvSpPr/>
          <p:nvPr/>
        </p:nvSpPr>
        <p:spPr>
          <a:xfrm>
            <a:off x="324675" y="3671881"/>
            <a:ext cx="2491408" cy="848139"/>
          </a:xfrm>
          <a:prstGeom prst="homePlate">
            <a:avLst/>
          </a:prstGeom>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IFI Specific Operational Risk</a:t>
            </a:r>
            <a:endParaRPr lang="en-GB" dirty="0"/>
          </a:p>
        </p:txBody>
      </p:sp>
      <p:sp>
        <p:nvSpPr>
          <p:cNvPr id="5" name="Pentagon 4"/>
          <p:cNvSpPr/>
          <p:nvPr/>
        </p:nvSpPr>
        <p:spPr>
          <a:xfrm>
            <a:off x="2994988" y="3101008"/>
            <a:ext cx="2610679" cy="834886"/>
          </a:xfrm>
          <a:prstGeom prst="homePlate">
            <a:avLst/>
          </a:prstGeom>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Shariah Non-Compliance Risk</a:t>
            </a:r>
            <a:endParaRPr lang="en-GB" dirty="0"/>
          </a:p>
        </p:txBody>
      </p:sp>
      <p:sp>
        <p:nvSpPr>
          <p:cNvPr id="6" name="Pentagon 5"/>
          <p:cNvSpPr/>
          <p:nvPr/>
        </p:nvSpPr>
        <p:spPr>
          <a:xfrm>
            <a:off x="2994988" y="4327866"/>
            <a:ext cx="2610679" cy="821634"/>
          </a:xfrm>
          <a:prstGeom prst="homePlate">
            <a:avLst/>
          </a:prstGeom>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Fiduciary Risk</a:t>
            </a:r>
            <a:endParaRPr lang="en-GB" dirty="0"/>
          </a:p>
        </p:txBody>
      </p:sp>
      <p:sp>
        <p:nvSpPr>
          <p:cNvPr id="8" name="Rectangle 7"/>
          <p:cNvSpPr/>
          <p:nvPr/>
        </p:nvSpPr>
        <p:spPr>
          <a:xfrm>
            <a:off x="9128942" y="2935627"/>
            <a:ext cx="2226365" cy="2279374"/>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Leading to diminished reputation, limited business opportunities, financial losses etc.</a:t>
            </a:r>
            <a:endParaRPr lang="en-GB" dirty="0"/>
          </a:p>
        </p:txBody>
      </p:sp>
      <p:sp>
        <p:nvSpPr>
          <p:cNvPr id="10" name="Rounded Rectangle 9"/>
          <p:cNvSpPr/>
          <p:nvPr/>
        </p:nvSpPr>
        <p:spPr>
          <a:xfrm>
            <a:off x="2640493" y="1991341"/>
            <a:ext cx="3319668" cy="880235"/>
          </a:xfrm>
          <a:prstGeom prst="roundRect">
            <a:avLst/>
          </a:prstGeom>
        </p:spPr>
        <p:style>
          <a:lnRef idx="2">
            <a:schemeClr val="accent5"/>
          </a:lnRef>
          <a:fillRef idx="1">
            <a:schemeClr val="lt1"/>
          </a:fillRef>
          <a:effectRef idx="0">
            <a:schemeClr val="accent5"/>
          </a:effectRef>
          <a:fontRef idx="minor">
            <a:schemeClr val="dk1"/>
          </a:fontRef>
        </p:style>
        <p:txBody>
          <a:bodyPr anchor="ctr"/>
          <a:lstStyle/>
          <a:p>
            <a:pPr algn="ctr">
              <a:defRPr/>
            </a:pPr>
            <a:r>
              <a:rPr lang="en-MY" dirty="0">
                <a:solidFill>
                  <a:schemeClr val="tx1"/>
                </a:solidFill>
              </a:rPr>
              <a:t>Non-compliance with </a:t>
            </a:r>
            <a:r>
              <a:rPr lang="en-MY" dirty="0" smtClean="0">
                <a:solidFill>
                  <a:schemeClr val="tx1"/>
                </a:solidFill>
              </a:rPr>
              <a:t>Shariah  </a:t>
            </a:r>
            <a:r>
              <a:rPr lang="en-MY" dirty="0">
                <a:solidFill>
                  <a:schemeClr val="tx1"/>
                </a:solidFill>
              </a:rPr>
              <a:t>rules and principles in the </a:t>
            </a:r>
          </a:p>
          <a:p>
            <a:pPr algn="ctr">
              <a:defRPr/>
            </a:pPr>
            <a:r>
              <a:rPr lang="en-MY" dirty="0" smtClean="0">
                <a:solidFill>
                  <a:schemeClr val="tx1"/>
                </a:solidFill>
              </a:rPr>
              <a:t>IFIS</a:t>
            </a:r>
            <a:r>
              <a:rPr lang="en-MY" dirty="0">
                <a:solidFill>
                  <a:schemeClr val="tx1"/>
                </a:solidFill>
              </a:rPr>
              <a:t>’ operations</a:t>
            </a:r>
          </a:p>
        </p:txBody>
      </p:sp>
      <p:sp>
        <p:nvSpPr>
          <p:cNvPr id="11" name="Rounded Rectangle 10"/>
          <p:cNvSpPr/>
          <p:nvPr/>
        </p:nvSpPr>
        <p:spPr>
          <a:xfrm>
            <a:off x="2641608" y="5390790"/>
            <a:ext cx="3319668" cy="903425"/>
          </a:xfrm>
          <a:prstGeom prst="roundRect">
            <a:avLst/>
          </a:prstGeom>
        </p:spPr>
        <p:style>
          <a:lnRef idx="2">
            <a:schemeClr val="accent5"/>
          </a:lnRef>
          <a:fillRef idx="1">
            <a:schemeClr val="lt1"/>
          </a:fillRef>
          <a:effectRef idx="0">
            <a:schemeClr val="accent5"/>
          </a:effectRef>
          <a:fontRef idx="minor">
            <a:schemeClr val="dk1"/>
          </a:fontRef>
        </p:style>
        <p:txBody>
          <a:bodyPr anchor="ctr"/>
          <a:lstStyle/>
          <a:p>
            <a:pPr algn="ctr">
              <a:defRPr/>
            </a:pPr>
            <a:r>
              <a:rPr lang="en-MY" dirty="0" smtClean="0">
                <a:solidFill>
                  <a:schemeClr val="tx1"/>
                </a:solidFill>
              </a:rPr>
              <a:t>IFI’s  </a:t>
            </a:r>
            <a:r>
              <a:rPr lang="en-MY" dirty="0">
                <a:solidFill>
                  <a:schemeClr val="tx1"/>
                </a:solidFill>
              </a:rPr>
              <a:t>fiduciary  responsibilities  as  Mudarib</a:t>
            </a:r>
          </a:p>
          <a:p>
            <a:pPr algn="ctr">
              <a:defRPr/>
            </a:pPr>
            <a:r>
              <a:rPr lang="en-MY" dirty="0">
                <a:solidFill>
                  <a:schemeClr val="tx1"/>
                </a:solidFill>
              </a:rPr>
              <a:t>towards  fund  providers</a:t>
            </a:r>
          </a:p>
        </p:txBody>
      </p:sp>
      <p:sp>
        <p:nvSpPr>
          <p:cNvPr id="13" name="Right Arrow Callout 12"/>
          <p:cNvSpPr/>
          <p:nvPr/>
        </p:nvSpPr>
        <p:spPr>
          <a:xfrm>
            <a:off x="6133410" y="2495509"/>
            <a:ext cx="2880320" cy="3120584"/>
          </a:xfrm>
          <a:prstGeom prst="rightArrowCallout">
            <a:avLst/>
          </a:prstGeom>
          <a:solidFill>
            <a:srgbClr val="00B050"/>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marL="285750" indent="-285750">
              <a:buFont typeface="Arial" panose="020B0604020202020204" pitchFamily="34" charset="0"/>
              <a:buChar char="•"/>
            </a:pPr>
            <a:r>
              <a:rPr lang="en-US" dirty="0">
                <a:solidFill>
                  <a:schemeClr val="bg1"/>
                </a:solidFill>
              </a:rPr>
              <a:t>Fund Provider’s Withdrawal</a:t>
            </a:r>
          </a:p>
          <a:p>
            <a:pPr marL="285750" indent="-285750">
              <a:buFont typeface="Arial" panose="020B0604020202020204" pitchFamily="34" charset="0"/>
              <a:buChar char="•"/>
            </a:pPr>
            <a:r>
              <a:rPr lang="en-US" dirty="0">
                <a:solidFill>
                  <a:schemeClr val="bg1"/>
                </a:solidFill>
              </a:rPr>
              <a:t>Loss of Income</a:t>
            </a:r>
          </a:p>
          <a:p>
            <a:pPr marL="285750" indent="-285750">
              <a:buFont typeface="Arial" panose="020B0604020202020204" pitchFamily="34" charset="0"/>
              <a:buChar char="•"/>
            </a:pPr>
            <a:r>
              <a:rPr lang="en-US" dirty="0">
                <a:solidFill>
                  <a:schemeClr val="bg1"/>
                </a:solidFill>
              </a:rPr>
              <a:t>Voiding of Contracts</a:t>
            </a:r>
          </a:p>
          <a:p>
            <a:pPr marL="285750" indent="-285750">
              <a:buFont typeface="Arial" panose="020B0604020202020204" pitchFamily="34" charset="0"/>
              <a:buChar char="•"/>
            </a:pPr>
            <a:endParaRPr lang="en-US" dirty="0">
              <a:solidFill>
                <a:schemeClr val="bg1"/>
              </a:solidFill>
            </a:endParaRPr>
          </a:p>
        </p:txBody>
      </p:sp>
      <p:cxnSp>
        <p:nvCxnSpPr>
          <p:cNvPr id="30" name="Straight Connector 29"/>
          <p:cNvCxnSpPr>
            <a:stCxn id="10" idx="1"/>
          </p:cNvCxnSpPr>
          <p:nvPr/>
        </p:nvCxnSpPr>
        <p:spPr>
          <a:xfrm flipH="1" flipV="1">
            <a:off x="1989956" y="2431458"/>
            <a:ext cx="650537"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H="1" flipV="1">
            <a:off x="1989955" y="5805263"/>
            <a:ext cx="650537"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1989955" y="2431458"/>
            <a:ext cx="1" cy="925534"/>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1989955" y="4879730"/>
            <a:ext cx="1" cy="925534"/>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1989956" y="3356992"/>
            <a:ext cx="10050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H="1">
            <a:off x="1989956" y="4869160"/>
            <a:ext cx="10050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2816083" y="4869160"/>
            <a:ext cx="178905" cy="105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2640492" y="3356992"/>
            <a:ext cx="35449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39553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65212" y="0"/>
            <a:ext cx="8686801" cy="1066800"/>
          </a:xfrm>
        </p:spPr>
        <p:txBody>
          <a:bodyPr/>
          <a:lstStyle/>
          <a:p>
            <a:r>
              <a:rPr lang="en-US" dirty="0" smtClean="0"/>
              <a:t>Shariah Non-compliance in Financial Transactions </a:t>
            </a:r>
            <a:endParaRPr lang="en-GB" dirty="0"/>
          </a:p>
        </p:txBody>
      </p:sp>
      <p:graphicFrame>
        <p:nvGraphicFramePr>
          <p:cNvPr id="4" name="Diagram 3"/>
          <p:cNvGraphicFramePr/>
          <p:nvPr>
            <p:extLst>
              <p:ext uri="{D42A27DB-BD31-4B8C-83A1-F6EECF244321}">
                <p14:modId xmlns:p14="http://schemas.microsoft.com/office/powerpoint/2010/main" val="666105081"/>
              </p:ext>
            </p:extLst>
          </p:nvPr>
        </p:nvGraphicFramePr>
        <p:xfrm>
          <a:off x="1269876" y="1556792"/>
          <a:ext cx="9433047" cy="50426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79359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Business strategy presentation">
  <a:themeElements>
    <a:clrScheme name="Blue Red">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entury Gothic-Palatino Linotype">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smtClean="0"/>
        </a:defPPr>
      </a:lstStyle>
    </a:txDef>
  </a:objectDefaults>
  <a:extraClrSchemeLst/>
  <a:extLst>
    <a:ext uri="{05A4C25C-085E-4340-85A3-A5531E510DB2}">
      <thm15:themeFamily xmlns:thm15="http://schemas.microsoft.com/office/thememl/2012/main" name="Business strategy presentation" id="{8652783A-F43B-4C47-8F3C-48F967BE0382}" vid="{232EED29-0899-40B2-8969-E379F11A5395}"/>
    </a:ext>
  </a:extLst>
</a:theme>
</file>

<file path=ppt/theme/theme2.xml><?xml version="1.0" encoding="utf-8"?>
<a:theme xmlns:a="http://schemas.openxmlformats.org/drawingml/2006/main" name="Office Theme">
  <a:themeElements>
    <a:clrScheme name="Blue Red">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entury Gothic-Palatino Linotype">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Blue Red">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entury Gothic-Palatino Linotype">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0E1DFAE-A563-49ED-B827-D954CB21C6A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Business strategy presentation</Template>
  <TotalTime>0</TotalTime>
  <Words>2728</Words>
  <Application>Microsoft Office PowerPoint</Application>
  <PresentationFormat>Custom</PresentationFormat>
  <Paragraphs>265</Paragraphs>
  <Slides>35</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35</vt:i4>
      </vt:variant>
    </vt:vector>
  </HeadingPairs>
  <TitlesOfParts>
    <vt:vector size="45" baseType="lpstr">
      <vt:lpstr>AHTTimesNewRomanItalic</vt:lpstr>
      <vt:lpstr>Arial</vt:lpstr>
      <vt:lpstr>Calibri</vt:lpstr>
      <vt:lpstr>Century Gothic</vt:lpstr>
      <vt:lpstr>Palatino Linotype</vt:lpstr>
      <vt:lpstr>Tahoma</vt:lpstr>
      <vt:lpstr>Times New Roman</vt:lpstr>
      <vt:lpstr>Wingdings</vt:lpstr>
      <vt:lpstr>Wingdings 2</vt:lpstr>
      <vt:lpstr>Business strategy presentation</vt:lpstr>
      <vt:lpstr>Treatment of Operational Risk by IFIs</vt:lpstr>
      <vt:lpstr>Summary  </vt:lpstr>
      <vt:lpstr>Islamic Financial Institutions and Risk</vt:lpstr>
      <vt:lpstr>Types of Risks Faced by Financial Institutions</vt:lpstr>
      <vt:lpstr>Understanding Contractual Relationships in Islamic Banking</vt:lpstr>
      <vt:lpstr>Understanding Islamic Financial Statements</vt:lpstr>
      <vt:lpstr>IFIs and Risk </vt:lpstr>
      <vt:lpstr>Operational Risks – IFI Specific</vt:lpstr>
      <vt:lpstr>Shariah Non-compliance in Financial Transactions </vt:lpstr>
      <vt:lpstr>Shariah Non-Compliance with Respect to Credit Risk and Default - Example</vt:lpstr>
      <vt:lpstr>Illustrative Example of Shariah Non-Compliance</vt:lpstr>
      <vt:lpstr>Explanation – Conventional Bank</vt:lpstr>
      <vt:lpstr>Explanation – Islamic Bank</vt:lpstr>
      <vt:lpstr>Measuring the Cost of Shariah Non-Compliance  </vt:lpstr>
      <vt:lpstr>Case A</vt:lpstr>
      <vt:lpstr>Calculations</vt:lpstr>
      <vt:lpstr>Case B</vt:lpstr>
      <vt:lpstr>Calculations</vt:lpstr>
      <vt:lpstr>Case C</vt:lpstr>
      <vt:lpstr>Calculations</vt:lpstr>
      <vt:lpstr>Fiduciary Risk  </vt:lpstr>
      <vt:lpstr>Fiduciary Risk – Occurrence </vt:lpstr>
      <vt:lpstr>Shariah Auditing</vt:lpstr>
      <vt:lpstr>Shariah Auditing</vt:lpstr>
      <vt:lpstr>PowerPoint Presentation</vt:lpstr>
      <vt:lpstr>Example Shariah Audit Test Plan for Ijarah</vt:lpstr>
      <vt:lpstr>The Risk Management Process</vt:lpstr>
      <vt:lpstr>The Risk Management Process</vt:lpstr>
      <vt:lpstr>Managing Operational Risk  </vt:lpstr>
      <vt:lpstr>Shariah Non-Compliance Risk Management</vt:lpstr>
      <vt:lpstr>Shariah Risk Management for Common Islamic Contracts</vt:lpstr>
      <vt:lpstr>Mudarabah Deposits</vt:lpstr>
      <vt:lpstr>Ijarah Shariah Risk Management </vt:lpstr>
      <vt:lpstr>Steps Post Shariah Non-Compliance Identification</vt:lpstr>
      <vt:lpstr>جزاك اللهُ خيرًا   Thank you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2014-08-26T09:39:25Z</dcterms:created>
  <dcterms:modified xsi:type="dcterms:W3CDTF">2014-09-17T16:57:15Z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TC034606639991</vt:lpwstr>
  </property>
</Properties>
</file>