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46"/>
  </p:notesMasterIdLst>
  <p:sldIdLst>
    <p:sldId id="257" r:id="rId2"/>
    <p:sldId id="341" r:id="rId3"/>
    <p:sldId id="343" r:id="rId4"/>
    <p:sldId id="258" r:id="rId5"/>
    <p:sldId id="337" r:id="rId6"/>
    <p:sldId id="259" r:id="rId7"/>
    <p:sldId id="260" r:id="rId8"/>
    <p:sldId id="261" r:id="rId9"/>
    <p:sldId id="262" r:id="rId10"/>
    <p:sldId id="263" r:id="rId11"/>
    <p:sldId id="264" r:id="rId12"/>
    <p:sldId id="339" r:id="rId13"/>
    <p:sldId id="266" r:id="rId14"/>
    <p:sldId id="267" r:id="rId15"/>
    <p:sldId id="268" r:id="rId16"/>
    <p:sldId id="269" r:id="rId17"/>
    <p:sldId id="270" r:id="rId18"/>
    <p:sldId id="271" r:id="rId19"/>
    <p:sldId id="272" r:id="rId20"/>
    <p:sldId id="273" r:id="rId21"/>
    <p:sldId id="333" r:id="rId22"/>
    <p:sldId id="274" r:id="rId23"/>
    <p:sldId id="275" r:id="rId24"/>
    <p:sldId id="334" r:id="rId25"/>
    <p:sldId id="276" r:id="rId26"/>
    <p:sldId id="277" r:id="rId27"/>
    <p:sldId id="278" r:id="rId28"/>
    <p:sldId id="280" r:id="rId29"/>
    <p:sldId id="342" r:id="rId30"/>
    <p:sldId id="344" r:id="rId31"/>
    <p:sldId id="350" r:id="rId32"/>
    <p:sldId id="345" r:id="rId33"/>
    <p:sldId id="346" r:id="rId34"/>
    <p:sldId id="347" r:id="rId35"/>
    <p:sldId id="304" r:id="rId36"/>
    <p:sldId id="305" r:id="rId37"/>
    <p:sldId id="306" r:id="rId38"/>
    <p:sldId id="307" r:id="rId39"/>
    <p:sldId id="308" r:id="rId40"/>
    <p:sldId id="309" r:id="rId41"/>
    <p:sldId id="330" r:id="rId42"/>
    <p:sldId id="331" r:id="rId43"/>
    <p:sldId id="335" r:id="rId44"/>
    <p:sldId id="332"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1" d="100"/>
          <a:sy n="51" d="100"/>
        </p:scale>
        <p:origin x="-1243"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42068A-B173-4B32-9D50-409DF650BD8F}" type="doc">
      <dgm:prSet loTypeId="urn:microsoft.com/office/officeart/2005/8/layout/cycle3" loCatId="cycle" qsTypeId="urn:microsoft.com/office/officeart/2005/8/quickstyle/3d3" qsCatId="3D" csTypeId="urn:microsoft.com/office/officeart/2005/8/colors/colorful1" csCatId="colorful"/>
      <dgm:spPr/>
    </dgm:pt>
    <dgm:pt modelId="{6F6F8FBE-816C-41E4-AD4F-E9EF9C4ADE7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dirty="0" smtClean="0">
              <a:ln/>
              <a:effectLst/>
              <a:latin typeface="Times New Roman" pitchFamily="18" charset="0"/>
              <a:cs typeface="Arial" pitchFamily="34" charset="0"/>
            </a:rPr>
            <a:t>Risk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dirty="0" smtClean="0">
              <a:ln/>
              <a:effectLst/>
              <a:latin typeface="Times New Roman" pitchFamily="18" charset="0"/>
              <a:cs typeface="Arial" pitchFamily="34" charset="0"/>
            </a:rPr>
            <a:t>Identification</a:t>
          </a:r>
        </a:p>
      </dgm:t>
    </dgm:pt>
    <dgm:pt modelId="{6D4050AC-2626-4134-8322-FB54AD4FAB3F}" type="parTrans" cxnId="{337877CA-D3F3-4A37-B828-45F36680BC3D}">
      <dgm:prSet/>
      <dgm:spPr/>
      <dgm:t>
        <a:bodyPr/>
        <a:lstStyle/>
        <a:p>
          <a:endParaRPr lang="en-US"/>
        </a:p>
      </dgm:t>
    </dgm:pt>
    <dgm:pt modelId="{4ACECF09-1927-4ECB-A8A6-5A5F252F33D5}" type="sibTrans" cxnId="{337877CA-D3F3-4A37-B828-45F36680BC3D}">
      <dgm:prSet/>
      <dgm:spPr/>
      <dgm:t>
        <a:bodyPr/>
        <a:lstStyle/>
        <a:p>
          <a:endParaRPr lang="en-US"/>
        </a:p>
      </dgm:t>
    </dgm:pt>
    <dgm:pt modelId="{0E3E4ECF-6591-4E76-AC7E-6031752DD5D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smtClean="0">
              <a:ln/>
              <a:effectLst/>
              <a:latin typeface="Times New Roman" pitchFamily="18" charset="0"/>
              <a:cs typeface="Arial" pitchFamily="34" charset="0"/>
            </a:rPr>
            <a:t>Control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smtClean="0">
              <a:ln/>
              <a:effectLst/>
              <a:latin typeface="Times New Roman" pitchFamily="18" charset="0"/>
              <a:cs typeface="Arial" pitchFamily="34" charset="0"/>
            </a:rPr>
            <a:t>Assessment</a:t>
          </a:r>
          <a:endParaRPr kumimoji="0" lang="en-GB" b="1" i="0" u="none" strike="noStrike" cap="none" normalizeH="0" baseline="0" dirty="0" smtClean="0">
            <a:ln/>
            <a:effectLst/>
            <a:latin typeface="Times New Roman" pitchFamily="18" charset="0"/>
            <a:cs typeface="Arial" pitchFamily="34" charset="0"/>
          </a:endParaRPr>
        </a:p>
      </dgm:t>
    </dgm:pt>
    <dgm:pt modelId="{5E19AAAC-7C4B-4647-9D10-BFB66C52ECC4}" type="parTrans" cxnId="{1668F70A-B827-420D-8926-85C808CC1E8E}">
      <dgm:prSet/>
      <dgm:spPr/>
      <dgm:t>
        <a:bodyPr/>
        <a:lstStyle/>
        <a:p>
          <a:endParaRPr lang="en-US"/>
        </a:p>
      </dgm:t>
    </dgm:pt>
    <dgm:pt modelId="{BC39D97E-1250-400B-A017-02A055B5E56A}" type="sibTrans" cxnId="{1668F70A-B827-420D-8926-85C808CC1E8E}">
      <dgm:prSet/>
      <dgm:spPr/>
      <dgm:t>
        <a:bodyPr/>
        <a:lstStyle/>
        <a:p>
          <a:endParaRPr lang="en-US"/>
        </a:p>
      </dgm:t>
    </dgm:pt>
    <dgm:pt modelId="{C7747BEB-61DC-4960-AF61-25738FFBE51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smtClean="0">
              <a:ln/>
              <a:effectLst/>
              <a:latin typeface="Times New Roman" pitchFamily="18" charset="0"/>
              <a:cs typeface="Arial" pitchFamily="34" charset="0"/>
            </a:rPr>
            <a:t>Likelihood and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smtClean="0">
              <a:ln/>
              <a:effectLst/>
              <a:latin typeface="Times New Roman" pitchFamily="18" charset="0"/>
              <a:cs typeface="Arial" pitchFamily="34" charset="0"/>
            </a:rPr>
            <a:t>Severity</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GB" b="1" i="0" u="none" strike="noStrike" cap="none" normalizeH="0" baseline="0" dirty="0" smtClean="0">
            <a:ln/>
            <a:effectLst/>
            <a:latin typeface="Arial" pitchFamily="34" charset="0"/>
            <a:cs typeface="Arial" pitchFamily="34" charset="0"/>
          </a:endParaRPr>
        </a:p>
      </dgm:t>
    </dgm:pt>
    <dgm:pt modelId="{F3C065C6-1796-4A2C-8E98-02D471BA47B2}" type="parTrans" cxnId="{17D28D55-DD8A-4B98-B1FA-E0F489E58C19}">
      <dgm:prSet/>
      <dgm:spPr/>
      <dgm:t>
        <a:bodyPr/>
        <a:lstStyle/>
        <a:p>
          <a:endParaRPr lang="en-US"/>
        </a:p>
      </dgm:t>
    </dgm:pt>
    <dgm:pt modelId="{EF896EB1-8784-47A0-B9FC-70CAE39A1E87}" type="sibTrans" cxnId="{17D28D55-DD8A-4B98-B1FA-E0F489E58C19}">
      <dgm:prSet/>
      <dgm:spPr/>
      <dgm:t>
        <a:bodyPr/>
        <a:lstStyle/>
        <a:p>
          <a:endParaRPr lang="en-US"/>
        </a:p>
      </dgm:t>
    </dgm:pt>
    <dgm:pt modelId="{40A2DFEF-6991-442C-A81A-942160BCAA0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smtClean="0">
              <a:ln/>
              <a:effectLst/>
              <a:latin typeface="Times New Roman" pitchFamily="18" charset="0"/>
              <a:cs typeface="Arial" pitchFamily="34" charset="0"/>
            </a:rPr>
            <a:t>Measuring/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smtClean="0">
              <a:ln/>
              <a:effectLst/>
              <a:latin typeface="Times New Roman" pitchFamily="18" charset="0"/>
              <a:cs typeface="Arial" pitchFamily="34" charset="0"/>
            </a:rPr>
            <a:t>Monitoring</a:t>
          </a:r>
          <a:endParaRPr kumimoji="0" lang="en-GB" b="1" i="0" u="none" strike="noStrike" cap="none" normalizeH="0" baseline="0" dirty="0" smtClean="0">
            <a:ln/>
            <a:effectLst/>
            <a:latin typeface="Times New Roman" pitchFamily="18" charset="0"/>
            <a:cs typeface="Arial" pitchFamily="34" charset="0"/>
          </a:endParaRPr>
        </a:p>
      </dgm:t>
    </dgm:pt>
    <dgm:pt modelId="{18F0307C-5265-495A-9566-4B75953649C1}" type="parTrans" cxnId="{1EF0439F-39BC-4E80-B68A-67CA35CBB09B}">
      <dgm:prSet/>
      <dgm:spPr/>
      <dgm:t>
        <a:bodyPr/>
        <a:lstStyle/>
        <a:p>
          <a:endParaRPr lang="en-US"/>
        </a:p>
      </dgm:t>
    </dgm:pt>
    <dgm:pt modelId="{A11814CD-B0E6-43D1-85A0-9A413A2B746E}" type="sibTrans" cxnId="{1EF0439F-39BC-4E80-B68A-67CA35CBB09B}">
      <dgm:prSet/>
      <dgm:spPr/>
      <dgm:t>
        <a:bodyPr/>
        <a:lstStyle/>
        <a:p>
          <a:endParaRPr lang="en-US"/>
        </a:p>
      </dgm:t>
    </dgm:pt>
    <dgm:pt modelId="{7156B7A9-C8AD-4009-A509-CEF9995D285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smtClean="0">
              <a:ln/>
              <a:effectLst/>
              <a:latin typeface="Times New Roman" pitchFamily="18" charset="0"/>
              <a:cs typeface="Arial" pitchFamily="34" charset="0"/>
            </a:rPr>
            <a:t>Mitigation Planning</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smtClean="0">
              <a:ln/>
              <a:effectLst/>
              <a:latin typeface="Times New Roman" pitchFamily="18" charset="0"/>
              <a:cs typeface="Arial" pitchFamily="34" charset="0"/>
            </a:rPr>
            <a:t>&amp; Execution</a:t>
          </a:r>
          <a:endParaRPr kumimoji="0" lang="en-GB" b="1" i="0" u="none" strike="noStrike" cap="none" normalizeH="0" baseline="0" dirty="0" smtClean="0">
            <a:ln/>
            <a:effectLst/>
            <a:latin typeface="Times New Roman" pitchFamily="18" charset="0"/>
            <a:cs typeface="Arial" pitchFamily="34" charset="0"/>
          </a:endParaRPr>
        </a:p>
      </dgm:t>
    </dgm:pt>
    <dgm:pt modelId="{10167654-B485-4BDE-B560-6D153338719B}" type="parTrans" cxnId="{F26A8CD8-25FC-4BC8-9AFF-3E8036B6B101}">
      <dgm:prSet/>
      <dgm:spPr/>
      <dgm:t>
        <a:bodyPr/>
        <a:lstStyle/>
        <a:p>
          <a:endParaRPr lang="en-US"/>
        </a:p>
      </dgm:t>
    </dgm:pt>
    <dgm:pt modelId="{CE5C47BC-6BF9-4E6B-9B43-743D4F6EDE4B}" type="sibTrans" cxnId="{F26A8CD8-25FC-4BC8-9AFF-3E8036B6B101}">
      <dgm:prSet/>
      <dgm:spPr/>
      <dgm:t>
        <a:bodyPr/>
        <a:lstStyle/>
        <a:p>
          <a:endParaRPr lang="en-US"/>
        </a:p>
      </dgm:t>
    </dgm:pt>
    <dgm:pt modelId="{61693610-88EB-4FD5-8B32-8A9ED9B641D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smtClean="0">
              <a:ln/>
              <a:effectLst/>
              <a:latin typeface="Times New Roman" pitchFamily="18" charset="0"/>
              <a:cs typeface="Arial" pitchFamily="34" charset="0"/>
            </a:rPr>
            <a:t>Reporting</a:t>
          </a:r>
          <a:endParaRPr kumimoji="0" lang="en-GB" b="1" i="0" u="none" strike="noStrike" cap="none" normalizeH="0" baseline="0" dirty="0" smtClean="0">
            <a:ln/>
            <a:effectLst/>
            <a:latin typeface="Times New Roman" pitchFamily="18" charset="0"/>
            <a:cs typeface="Arial" pitchFamily="34" charset="0"/>
          </a:endParaRPr>
        </a:p>
      </dgm:t>
    </dgm:pt>
    <dgm:pt modelId="{7CBB3F2C-4614-49F5-8A8A-D397A681CD38}" type="parTrans" cxnId="{561D6A03-7113-4F4F-BEE2-C96706FB720D}">
      <dgm:prSet/>
      <dgm:spPr/>
      <dgm:t>
        <a:bodyPr/>
        <a:lstStyle/>
        <a:p>
          <a:endParaRPr lang="en-US"/>
        </a:p>
      </dgm:t>
    </dgm:pt>
    <dgm:pt modelId="{540C9F00-D584-459A-B535-077C44BC1F84}" type="sibTrans" cxnId="{561D6A03-7113-4F4F-BEE2-C96706FB720D}">
      <dgm:prSet/>
      <dgm:spPr/>
      <dgm:t>
        <a:bodyPr/>
        <a:lstStyle/>
        <a:p>
          <a:endParaRPr lang="en-US"/>
        </a:p>
      </dgm:t>
    </dgm:pt>
    <dgm:pt modelId="{BC4A3CDC-E9A9-4273-A0B7-1EB306130C51}" type="pres">
      <dgm:prSet presAssocID="{2E42068A-B173-4B32-9D50-409DF650BD8F}" presName="Name0" presStyleCnt="0">
        <dgm:presLayoutVars>
          <dgm:dir/>
          <dgm:resizeHandles val="exact"/>
        </dgm:presLayoutVars>
      </dgm:prSet>
      <dgm:spPr/>
    </dgm:pt>
    <dgm:pt modelId="{A874A429-4B88-4859-B6F2-1700F5B673D8}" type="pres">
      <dgm:prSet presAssocID="{2E42068A-B173-4B32-9D50-409DF650BD8F}" presName="cycle" presStyleCnt="0"/>
      <dgm:spPr/>
    </dgm:pt>
    <dgm:pt modelId="{FE6F07FE-3085-41BF-AEB0-FD9F2D92B790}" type="pres">
      <dgm:prSet presAssocID="{6F6F8FBE-816C-41E4-AD4F-E9EF9C4ADE7D}" presName="nodeFirstNode" presStyleLbl="node1" presStyleIdx="0" presStyleCnt="6">
        <dgm:presLayoutVars>
          <dgm:bulletEnabled val="1"/>
        </dgm:presLayoutVars>
      </dgm:prSet>
      <dgm:spPr/>
    </dgm:pt>
    <dgm:pt modelId="{F0344EF9-773A-4FE9-8920-A1611145EC5E}" type="pres">
      <dgm:prSet presAssocID="{4ACECF09-1927-4ECB-A8A6-5A5F252F33D5}" presName="sibTransFirstNode" presStyleLbl="bgShp" presStyleIdx="0" presStyleCnt="1"/>
      <dgm:spPr/>
    </dgm:pt>
    <dgm:pt modelId="{F2CF0014-183F-4CB8-82D1-D102DD6F6282}" type="pres">
      <dgm:prSet presAssocID="{0E3E4ECF-6591-4E76-AC7E-6031752DD5D9}" presName="nodeFollowingNodes" presStyleLbl="node1" presStyleIdx="1" presStyleCnt="6">
        <dgm:presLayoutVars>
          <dgm:bulletEnabled val="1"/>
        </dgm:presLayoutVars>
      </dgm:prSet>
      <dgm:spPr/>
    </dgm:pt>
    <dgm:pt modelId="{0BCE4F80-ADE8-4BD7-8543-9744ADDCBB21}" type="pres">
      <dgm:prSet presAssocID="{C7747BEB-61DC-4960-AF61-25738FFBE514}" presName="nodeFollowingNodes" presStyleLbl="node1" presStyleIdx="2" presStyleCnt="6">
        <dgm:presLayoutVars>
          <dgm:bulletEnabled val="1"/>
        </dgm:presLayoutVars>
      </dgm:prSet>
      <dgm:spPr/>
    </dgm:pt>
    <dgm:pt modelId="{F8D2C7F8-EB4E-4E59-80D6-C0B0509ADB85}" type="pres">
      <dgm:prSet presAssocID="{40A2DFEF-6991-442C-A81A-942160BCAA0B}" presName="nodeFollowingNodes" presStyleLbl="node1" presStyleIdx="3" presStyleCnt="6">
        <dgm:presLayoutVars>
          <dgm:bulletEnabled val="1"/>
        </dgm:presLayoutVars>
      </dgm:prSet>
      <dgm:spPr/>
    </dgm:pt>
    <dgm:pt modelId="{DF912B92-6280-4E8D-8473-5CAEF07C96FC}" type="pres">
      <dgm:prSet presAssocID="{7156B7A9-C8AD-4009-A509-CEF9995D2852}" presName="nodeFollowingNodes" presStyleLbl="node1" presStyleIdx="4" presStyleCnt="6">
        <dgm:presLayoutVars>
          <dgm:bulletEnabled val="1"/>
        </dgm:presLayoutVars>
      </dgm:prSet>
      <dgm:spPr/>
    </dgm:pt>
    <dgm:pt modelId="{F1E92FF3-F6B7-4043-9275-839AD5C88A46}" type="pres">
      <dgm:prSet presAssocID="{61693610-88EB-4FD5-8B32-8A9ED9B641DF}" presName="nodeFollowingNodes" presStyleLbl="node1" presStyleIdx="5" presStyleCnt="6">
        <dgm:presLayoutVars>
          <dgm:bulletEnabled val="1"/>
        </dgm:presLayoutVars>
      </dgm:prSet>
      <dgm:spPr/>
    </dgm:pt>
  </dgm:ptLst>
  <dgm:cxnLst>
    <dgm:cxn modelId="{337877CA-D3F3-4A37-B828-45F36680BC3D}" srcId="{2E42068A-B173-4B32-9D50-409DF650BD8F}" destId="{6F6F8FBE-816C-41E4-AD4F-E9EF9C4ADE7D}" srcOrd="0" destOrd="0" parTransId="{6D4050AC-2626-4134-8322-FB54AD4FAB3F}" sibTransId="{4ACECF09-1927-4ECB-A8A6-5A5F252F33D5}"/>
    <dgm:cxn modelId="{561D6A03-7113-4F4F-BEE2-C96706FB720D}" srcId="{2E42068A-B173-4B32-9D50-409DF650BD8F}" destId="{61693610-88EB-4FD5-8B32-8A9ED9B641DF}" srcOrd="5" destOrd="0" parTransId="{7CBB3F2C-4614-49F5-8A8A-D397A681CD38}" sibTransId="{540C9F00-D584-459A-B535-077C44BC1F84}"/>
    <dgm:cxn modelId="{D99F000E-32D6-45A7-817D-233AB3C04871}" type="presOf" srcId="{7156B7A9-C8AD-4009-A509-CEF9995D2852}" destId="{DF912B92-6280-4E8D-8473-5CAEF07C96FC}" srcOrd="0" destOrd="0" presId="urn:microsoft.com/office/officeart/2005/8/layout/cycle3"/>
    <dgm:cxn modelId="{B941F452-5763-4E58-B0E2-2360F0A52D5E}" type="presOf" srcId="{2E42068A-B173-4B32-9D50-409DF650BD8F}" destId="{BC4A3CDC-E9A9-4273-A0B7-1EB306130C51}" srcOrd="0" destOrd="0" presId="urn:microsoft.com/office/officeart/2005/8/layout/cycle3"/>
    <dgm:cxn modelId="{A285DAFC-2E44-4F8A-9D26-814E02F5AC5B}" type="presOf" srcId="{40A2DFEF-6991-442C-A81A-942160BCAA0B}" destId="{F8D2C7F8-EB4E-4E59-80D6-C0B0509ADB85}" srcOrd="0" destOrd="0" presId="urn:microsoft.com/office/officeart/2005/8/layout/cycle3"/>
    <dgm:cxn modelId="{17D28D55-DD8A-4B98-B1FA-E0F489E58C19}" srcId="{2E42068A-B173-4B32-9D50-409DF650BD8F}" destId="{C7747BEB-61DC-4960-AF61-25738FFBE514}" srcOrd="2" destOrd="0" parTransId="{F3C065C6-1796-4A2C-8E98-02D471BA47B2}" sibTransId="{EF896EB1-8784-47A0-B9FC-70CAE39A1E87}"/>
    <dgm:cxn modelId="{1EF0439F-39BC-4E80-B68A-67CA35CBB09B}" srcId="{2E42068A-B173-4B32-9D50-409DF650BD8F}" destId="{40A2DFEF-6991-442C-A81A-942160BCAA0B}" srcOrd="3" destOrd="0" parTransId="{18F0307C-5265-495A-9566-4B75953649C1}" sibTransId="{A11814CD-B0E6-43D1-85A0-9A413A2B746E}"/>
    <dgm:cxn modelId="{F26A8CD8-25FC-4BC8-9AFF-3E8036B6B101}" srcId="{2E42068A-B173-4B32-9D50-409DF650BD8F}" destId="{7156B7A9-C8AD-4009-A509-CEF9995D2852}" srcOrd="4" destOrd="0" parTransId="{10167654-B485-4BDE-B560-6D153338719B}" sibTransId="{CE5C47BC-6BF9-4E6B-9B43-743D4F6EDE4B}"/>
    <dgm:cxn modelId="{1668F70A-B827-420D-8926-85C808CC1E8E}" srcId="{2E42068A-B173-4B32-9D50-409DF650BD8F}" destId="{0E3E4ECF-6591-4E76-AC7E-6031752DD5D9}" srcOrd="1" destOrd="0" parTransId="{5E19AAAC-7C4B-4647-9D10-BFB66C52ECC4}" sibTransId="{BC39D97E-1250-400B-A017-02A055B5E56A}"/>
    <dgm:cxn modelId="{39CE9B82-98A7-457A-9B75-379CC282D56D}" type="presOf" srcId="{6F6F8FBE-816C-41E4-AD4F-E9EF9C4ADE7D}" destId="{FE6F07FE-3085-41BF-AEB0-FD9F2D92B790}" srcOrd="0" destOrd="0" presId="urn:microsoft.com/office/officeart/2005/8/layout/cycle3"/>
    <dgm:cxn modelId="{A3AF378E-68E6-4E06-8B36-C252F2A3E91A}" type="presOf" srcId="{4ACECF09-1927-4ECB-A8A6-5A5F252F33D5}" destId="{F0344EF9-773A-4FE9-8920-A1611145EC5E}" srcOrd="0" destOrd="0" presId="urn:microsoft.com/office/officeart/2005/8/layout/cycle3"/>
    <dgm:cxn modelId="{F2EBC629-8F18-43B1-AE9C-816B91CF6A3D}" type="presOf" srcId="{61693610-88EB-4FD5-8B32-8A9ED9B641DF}" destId="{F1E92FF3-F6B7-4043-9275-839AD5C88A46}" srcOrd="0" destOrd="0" presId="urn:microsoft.com/office/officeart/2005/8/layout/cycle3"/>
    <dgm:cxn modelId="{110274D5-9AB4-4646-B09A-55418489AE6D}" type="presOf" srcId="{C7747BEB-61DC-4960-AF61-25738FFBE514}" destId="{0BCE4F80-ADE8-4BD7-8543-9744ADDCBB21}" srcOrd="0" destOrd="0" presId="urn:microsoft.com/office/officeart/2005/8/layout/cycle3"/>
    <dgm:cxn modelId="{373BE031-1F0B-4718-92C7-D5986466A4EF}" type="presOf" srcId="{0E3E4ECF-6591-4E76-AC7E-6031752DD5D9}" destId="{F2CF0014-183F-4CB8-82D1-D102DD6F6282}" srcOrd="0" destOrd="0" presId="urn:microsoft.com/office/officeart/2005/8/layout/cycle3"/>
    <dgm:cxn modelId="{B1418955-7377-4C3F-9955-BD38D3B10166}" type="presParOf" srcId="{BC4A3CDC-E9A9-4273-A0B7-1EB306130C51}" destId="{A874A429-4B88-4859-B6F2-1700F5B673D8}" srcOrd="0" destOrd="0" presId="urn:microsoft.com/office/officeart/2005/8/layout/cycle3"/>
    <dgm:cxn modelId="{5EB6C36A-B4FF-43E2-94A7-0863A1329E71}" type="presParOf" srcId="{A874A429-4B88-4859-B6F2-1700F5B673D8}" destId="{FE6F07FE-3085-41BF-AEB0-FD9F2D92B790}" srcOrd="0" destOrd="0" presId="urn:microsoft.com/office/officeart/2005/8/layout/cycle3"/>
    <dgm:cxn modelId="{1A4D8052-4522-4480-A7CD-FB671E4F0B48}" type="presParOf" srcId="{A874A429-4B88-4859-B6F2-1700F5B673D8}" destId="{F0344EF9-773A-4FE9-8920-A1611145EC5E}" srcOrd="1" destOrd="0" presId="urn:microsoft.com/office/officeart/2005/8/layout/cycle3"/>
    <dgm:cxn modelId="{45726898-60F5-48BF-9D9E-A8845ADDAD34}" type="presParOf" srcId="{A874A429-4B88-4859-B6F2-1700F5B673D8}" destId="{F2CF0014-183F-4CB8-82D1-D102DD6F6282}" srcOrd="2" destOrd="0" presId="urn:microsoft.com/office/officeart/2005/8/layout/cycle3"/>
    <dgm:cxn modelId="{E98F9C14-9B7E-4083-B1C0-79948194C820}" type="presParOf" srcId="{A874A429-4B88-4859-B6F2-1700F5B673D8}" destId="{0BCE4F80-ADE8-4BD7-8543-9744ADDCBB21}" srcOrd="3" destOrd="0" presId="urn:microsoft.com/office/officeart/2005/8/layout/cycle3"/>
    <dgm:cxn modelId="{6D85EAC0-2F1D-44B6-97CF-AC04843EA727}" type="presParOf" srcId="{A874A429-4B88-4859-B6F2-1700F5B673D8}" destId="{F8D2C7F8-EB4E-4E59-80D6-C0B0509ADB85}" srcOrd="4" destOrd="0" presId="urn:microsoft.com/office/officeart/2005/8/layout/cycle3"/>
    <dgm:cxn modelId="{026FCAB3-9C62-4ABD-93B1-CD59D9FAF2DE}" type="presParOf" srcId="{A874A429-4B88-4859-B6F2-1700F5B673D8}" destId="{DF912B92-6280-4E8D-8473-5CAEF07C96FC}" srcOrd="5" destOrd="0" presId="urn:microsoft.com/office/officeart/2005/8/layout/cycle3"/>
    <dgm:cxn modelId="{5640A2B2-7769-4E42-9235-0A80110FCBD7}" type="presParOf" srcId="{A874A429-4B88-4859-B6F2-1700F5B673D8}" destId="{F1E92FF3-F6B7-4043-9275-839AD5C88A46}" srcOrd="6" destOrd="0" presId="urn:microsoft.com/office/officeart/2005/8/layout/cycle3"/>
  </dgm:cxnLst>
  <dgm:bg/>
  <dgm:whole/>
</dgm:dataModel>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3FF41D-A0AF-46D9-9D1F-E0BED372D050}" type="datetimeFigureOut">
              <a:rPr lang="en-US" smtClean="0"/>
              <a:t>9/15/2014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27A491-3B57-49DA-BCA2-D476E7AB977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ltLang="en-US"/>
              <a:t>Bank of America</a:t>
            </a:r>
          </a:p>
        </p:txBody>
      </p:sp>
      <p:sp>
        <p:nvSpPr>
          <p:cNvPr id="5" name="Rectangle 3"/>
          <p:cNvSpPr>
            <a:spLocks noGrp="1" noChangeArrowheads="1"/>
          </p:cNvSpPr>
          <p:nvPr>
            <p:ph type="dt" idx="1"/>
          </p:nvPr>
        </p:nvSpPr>
        <p:spPr>
          <a:ln/>
        </p:spPr>
        <p:txBody>
          <a:bodyPr/>
          <a:lstStyle/>
          <a:p>
            <a:fld id="{643E8981-6B6D-447A-AD3E-3A98FA78F48A}" type="datetime1">
              <a:rPr lang="en-US"/>
              <a:pPr/>
              <a:t>9/15/2014</a:t>
            </a:fld>
            <a:endParaRPr lang="en-US" altLang="en-US"/>
          </a:p>
        </p:txBody>
      </p:sp>
      <p:sp>
        <p:nvSpPr>
          <p:cNvPr id="6" name="Rectangle 7"/>
          <p:cNvSpPr>
            <a:spLocks noGrp="1" noChangeArrowheads="1"/>
          </p:cNvSpPr>
          <p:nvPr>
            <p:ph type="sldNum" sz="quarter" idx="5"/>
          </p:nvPr>
        </p:nvSpPr>
        <p:spPr>
          <a:ln/>
        </p:spPr>
        <p:txBody>
          <a:bodyPr/>
          <a:lstStyle/>
          <a:p>
            <a:fld id="{45AC61D7-DC1D-4138-8D97-175701A05393}" type="slidenum">
              <a:rPr lang="en-US" altLang="en-US"/>
              <a:pPr/>
              <a:t>32</a:t>
            </a:fld>
            <a:endParaRPr lang="en-US" alt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ltLang="en-US"/>
              <a:t>Bank of America</a:t>
            </a:r>
          </a:p>
        </p:txBody>
      </p:sp>
      <p:sp>
        <p:nvSpPr>
          <p:cNvPr id="5" name="Rectangle 3"/>
          <p:cNvSpPr>
            <a:spLocks noGrp="1" noChangeArrowheads="1"/>
          </p:cNvSpPr>
          <p:nvPr>
            <p:ph type="dt" idx="1"/>
          </p:nvPr>
        </p:nvSpPr>
        <p:spPr>
          <a:ln/>
        </p:spPr>
        <p:txBody>
          <a:bodyPr/>
          <a:lstStyle/>
          <a:p>
            <a:fld id="{FC6E73E2-0064-49EE-B1FA-3D554D25D325}" type="datetime1">
              <a:rPr lang="en-US"/>
              <a:pPr/>
              <a:t>9/15/2014</a:t>
            </a:fld>
            <a:endParaRPr lang="en-US" altLang="en-US"/>
          </a:p>
        </p:txBody>
      </p:sp>
      <p:sp>
        <p:nvSpPr>
          <p:cNvPr id="6" name="Rectangle 7"/>
          <p:cNvSpPr>
            <a:spLocks noGrp="1" noChangeArrowheads="1"/>
          </p:cNvSpPr>
          <p:nvPr>
            <p:ph type="sldNum" sz="quarter" idx="5"/>
          </p:nvPr>
        </p:nvSpPr>
        <p:spPr>
          <a:ln/>
        </p:spPr>
        <p:txBody>
          <a:bodyPr/>
          <a:lstStyle/>
          <a:p>
            <a:fld id="{BE980BD0-0651-4914-845B-4FE238AFA501}" type="slidenum">
              <a:rPr lang="en-US" altLang="en-US"/>
              <a:pPr/>
              <a:t>33</a:t>
            </a:fld>
            <a:endParaRPr lang="en-US" alt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ltLang="en-US"/>
              <a:t>Bank of America</a:t>
            </a:r>
          </a:p>
        </p:txBody>
      </p:sp>
      <p:sp>
        <p:nvSpPr>
          <p:cNvPr id="5" name="Rectangle 3"/>
          <p:cNvSpPr>
            <a:spLocks noGrp="1" noChangeArrowheads="1"/>
          </p:cNvSpPr>
          <p:nvPr>
            <p:ph type="dt" idx="1"/>
          </p:nvPr>
        </p:nvSpPr>
        <p:spPr>
          <a:ln/>
        </p:spPr>
        <p:txBody>
          <a:bodyPr/>
          <a:lstStyle/>
          <a:p>
            <a:fld id="{B5D4F48E-475B-4099-A9A4-8CF89ABC02E3}" type="datetime1">
              <a:rPr lang="en-US"/>
              <a:pPr/>
              <a:t>9/15/2014</a:t>
            </a:fld>
            <a:endParaRPr lang="en-US" altLang="en-US"/>
          </a:p>
        </p:txBody>
      </p:sp>
      <p:sp>
        <p:nvSpPr>
          <p:cNvPr id="6" name="Rectangle 7"/>
          <p:cNvSpPr>
            <a:spLocks noGrp="1" noChangeArrowheads="1"/>
          </p:cNvSpPr>
          <p:nvPr>
            <p:ph type="sldNum" sz="quarter" idx="5"/>
          </p:nvPr>
        </p:nvSpPr>
        <p:spPr>
          <a:ln/>
        </p:spPr>
        <p:txBody>
          <a:bodyPr/>
          <a:lstStyle/>
          <a:p>
            <a:fld id="{5DBEBF39-D95C-4159-BC43-8108799C7174}" type="slidenum">
              <a:rPr lang="en-US" altLang="en-US"/>
              <a:pPr/>
              <a:t>34</a:t>
            </a:fld>
            <a:endParaRPr lang="en-US" alt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CB3947-6746-4CB4-890E-154A5120CA2B}"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F09DB7-7C1F-4D38-9404-744CE5D4B284}" type="slidenum">
              <a:rPr lang="en-US" smtClean="0"/>
              <a:pPr/>
              <a:t>‹#›</a:t>
            </a:fld>
            <a:endParaRPr lang="en-US"/>
          </a:p>
        </p:txBody>
      </p:sp>
      <p:sp>
        <p:nvSpPr>
          <p:cNvPr id="7" name="Snip Diagonal Corner Rectangle 6"/>
          <p:cNvSpPr/>
          <p:nvPr userDrawn="1"/>
        </p:nvSpPr>
        <p:spPr>
          <a:xfrm>
            <a:off x="0" y="3429000"/>
            <a:ext cx="8915400" cy="228600"/>
          </a:xfrm>
          <a:prstGeom prst="snip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8" name="Snip Diagonal Corner Rectangle 7"/>
          <p:cNvSpPr/>
          <p:nvPr userDrawn="1"/>
        </p:nvSpPr>
        <p:spPr>
          <a:xfrm>
            <a:off x="0" y="3657600"/>
            <a:ext cx="8915400" cy="76200"/>
          </a:xfrm>
          <a:prstGeom prst="snip2Diag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B3947-6746-4CB4-890E-154A5120CA2B}"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F09DB7-7C1F-4D38-9404-744CE5D4B2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B3947-6746-4CB4-890E-154A5120CA2B}"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F09DB7-7C1F-4D38-9404-744CE5D4B28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dirty="0" smtClean="0"/>
              <a:t>Click to edit Master title style</a:t>
            </a:r>
            <a:endParaRPr lang="en-US" dirty="0"/>
          </a:p>
        </p:txBody>
      </p:sp>
      <p:sp>
        <p:nvSpPr>
          <p:cNvPr id="3" name="Chart Placeholder 2"/>
          <p:cNvSpPr>
            <a:spLocks noGrp="1"/>
          </p:cNvSpPr>
          <p:nvPr>
            <p:ph type="chart" idx="1"/>
          </p:nvPr>
        </p:nvSpPr>
        <p:spPr>
          <a:xfrm>
            <a:off x="457200" y="1981200"/>
            <a:ext cx="8229600" cy="3886200"/>
          </a:xfrm>
        </p:spPr>
        <p:txBody>
          <a:bodyPr>
            <a:normAutofit/>
          </a:bodyPr>
          <a:lstStyle/>
          <a:p>
            <a:pPr lvl="0"/>
            <a:endParaRPr lang="en-US" noProof="0" smtClean="0"/>
          </a:p>
        </p:txBody>
      </p:sp>
      <p:sp>
        <p:nvSpPr>
          <p:cNvPr id="4" name="Rectangle 2"/>
          <p:cNvSpPr>
            <a:spLocks noGrp="1" noChangeArrowheads="1"/>
          </p:cNvSpPr>
          <p:nvPr>
            <p:ph type="ftr" sz="quarter" idx="10"/>
          </p:nvPr>
        </p:nvSpPr>
        <p:spPr/>
        <p:txBody>
          <a:bodyPr/>
          <a:lstStyle>
            <a:lvl1pPr>
              <a:defRPr/>
            </a:lvl1pPr>
          </a:lstStyle>
          <a:p>
            <a:pPr>
              <a:defRPr/>
            </a:pPr>
            <a:endParaRPr lang="en-US"/>
          </a:p>
        </p:txBody>
      </p:sp>
      <p:sp>
        <p:nvSpPr>
          <p:cNvPr id="5" name="Rectangle 3"/>
          <p:cNvSpPr>
            <a:spLocks noGrp="1" noChangeArrowheads="1"/>
          </p:cNvSpPr>
          <p:nvPr>
            <p:ph type="sldNum" sz="quarter" idx="11"/>
          </p:nvPr>
        </p:nvSpPr>
        <p:spPr/>
        <p:txBody>
          <a:bodyPr/>
          <a:lstStyle>
            <a:lvl1pPr>
              <a:defRPr/>
            </a:lvl1pPr>
          </a:lstStyle>
          <a:p>
            <a:pPr>
              <a:defRPr/>
            </a:pPr>
            <a:fld id="{3264DCDB-9376-4CC8-B4BE-6DFDAB9D777C}"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981200"/>
            <a:ext cx="8229600" cy="3886200"/>
          </a:xfrm>
        </p:spPr>
        <p:txBody>
          <a:bodyPr>
            <a:normAutofit/>
          </a:bodyPr>
          <a:lstStyle/>
          <a:p>
            <a:pPr lvl="0"/>
            <a:endParaRPr lang="en-US" noProof="0" smtClean="0"/>
          </a:p>
        </p:txBody>
      </p:sp>
      <p:sp>
        <p:nvSpPr>
          <p:cNvPr id="4" name="Rectangle 2"/>
          <p:cNvSpPr>
            <a:spLocks noGrp="1" noChangeArrowheads="1"/>
          </p:cNvSpPr>
          <p:nvPr>
            <p:ph type="ftr" sz="quarter" idx="10"/>
          </p:nvPr>
        </p:nvSpPr>
        <p:spPr/>
        <p:txBody>
          <a:bodyPr/>
          <a:lstStyle>
            <a:lvl1pPr>
              <a:defRPr/>
            </a:lvl1pPr>
          </a:lstStyle>
          <a:p>
            <a:pPr>
              <a:defRPr/>
            </a:pPr>
            <a:endParaRPr lang="en-US"/>
          </a:p>
        </p:txBody>
      </p:sp>
      <p:sp>
        <p:nvSpPr>
          <p:cNvPr id="5" name="Rectangle 3"/>
          <p:cNvSpPr>
            <a:spLocks noGrp="1" noChangeArrowheads="1"/>
          </p:cNvSpPr>
          <p:nvPr>
            <p:ph type="sldNum" sz="quarter" idx="11"/>
          </p:nvPr>
        </p:nvSpPr>
        <p:spPr/>
        <p:txBody>
          <a:bodyPr/>
          <a:lstStyle>
            <a:lvl1pPr>
              <a:defRPr/>
            </a:lvl1pPr>
          </a:lstStyle>
          <a:p>
            <a:pPr>
              <a:defRPr/>
            </a:pPr>
            <a:fld id="{423AB1B7-7C20-435C-8A45-0EE8B931D92B}"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p:txBody>
          <a:bodyPr/>
          <a:lstStyle>
            <a:lvl1pPr>
              <a:defRPr/>
            </a:lvl1pPr>
          </a:lstStyle>
          <a:p>
            <a:pPr>
              <a:defRPr/>
            </a:pPr>
            <a:fld id="{F6119995-8196-46C7-AF3C-B933485D3AD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B3947-6746-4CB4-890E-154A5120CA2B}"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F09DB7-7C1F-4D38-9404-744CE5D4B2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CB3947-6746-4CB4-890E-154A5120CA2B}"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F09DB7-7C1F-4D38-9404-744CE5D4B2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CB3947-6746-4CB4-890E-154A5120CA2B}"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F09DB7-7C1F-4D38-9404-744CE5D4B2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CB3947-6746-4CB4-890E-154A5120CA2B}" type="datetimeFigureOut">
              <a:rPr lang="en-US" smtClean="0"/>
              <a:pPr/>
              <a:t>9/15/2014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F09DB7-7C1F-4D38-9404-744CE5D4B2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CB3947-6746-4CB4-890E-154A5120CA2B}" type="datetimeFigureOut">
              <a:rPr lang="en-US" smtClean="0"/>
              <a:pPr/>
              <a:t>9/15/2014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F09DB7-7C1F-4D38-9404-744CE5D4B2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CB3947-6746-4CB4-890E-154A5120CA2B}" type="datetimeFigureOut">
              <a:rPr lang="en-US" smtClean="0"/>
              <a:pPr/>
              <a:t>9/15/2014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F09DB7-7C1F-4D38-9404-744CE5D4B2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B3947-6746-4CB4-890E-154A5120CA2B}"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F09DB7-7C1F-4D38-9404-744CE5D4B2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B3947-6746-4CB4-890E-154A5120CA2B}"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F09DB7-7C1F-4D38-9404-744CE5D4B2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B3947-6746-4CB4-890E-154A5120CA2B}" type="datetimeFigureOut">
              <a:rPr lang="en-US" smtClean="0"/>
              <a:pPr/>
              <a:t>9/15/2014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09DB7-7C1F-4D38-9404-744CE5D4B284}" type="slidenum">
              <a:rPr lang="en-US" smtClean="0"/>
              <a:pPr/>
              <a:t>‹#›</a:t>
            </a:fld>
            <a:endParaRPr lang="en-US"/>
          </a:p>
        </p:txBody>
      </p:sp>
      <p:sp>
        <p:nvSpPr>
          <p:cNvPr id="7" name="Round Diagonal Corner Rectangle 6"/>
          <p:cNvSpPr/>
          <p:nvPr userDrawn="1"/>
        </p:nvSpPr>
        <p:spPr>
          <a:xfrm>
            <a:off x="8991600" y="0"/>
            <a:ext cx="152400" cy="6858000"/>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8" name="Round Diagonal Corner Rectangle 7"/>
          <p:cNvSpPr/>
          <p:nvPr userDrawn="1"/>
        </p:nvSpPr>
        <p:spPr>
          <a:xfrm>
            <a:off x="8915400" y="0"/>
            <a:ext cx="76200" cy="6858000"/>
          </a:xfrm>
          <a:prstGeom prst="round2Diag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 id="2147484032" r:id="rId12"/>
    <p:sldLayoutId id="2147484033" r:id="rId13"/>
    <p:sldLayoutId id="2147484034"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itle.jpg"/>
          <p:cNvPicPr>
            <a:picLocks/>
          </p:cNvPicPr>
          <p:nvPr/>
        </p:nvPicPr>
        <p:blipFill>
          <a:blip r:embed="rId2">
            <a:duotone>
              <a:schemeClr val="accent1">
                <a:shade val="45000"/>
                <a:satMod val="135000"/>
              </a:schemeClr>
              <a:prstClr val="white"/>
            </a:duotone>
          </a:blip>
          <a:stretch>
            <a:fillRect/>
          </a:stretch>
        </p:blipFill>
        <p:spPr>
          <a:xfrm>
            <a:off x="0" y="0"/>
            <a:ext cx="9144000" cy="6858000"/>
          </a:xfrm>
          <a:prstGeom prst="rect">
            <a:avLst/>
          </a:prstGeom>
        </p:spPr>
      </p:pic>
      <p:sp>
        <p:nvSpPr>
          <p:cNvPr id="4098" name="Rectangle 2"/>
          <p:cNvSpPr>
            <a:spLocks noGrp="1" noChangeArrowheads="1"/>
          </p:cNvSpPr>
          <p:nvPr>
            <p:ph type="ctrTitle"/>
          </p:nvPr>
        </p:nvSpPr>
        <p:spPr>
          <a:xfrm>
            <a:off x="1295400" y="304800"/>
            <a:ext cx="7620000" cy="2209800"/>
          </a:xfrm>
          <a:effectLst>
            <a:glow rad="139700">
              <a:schemeClr val="accent6">
                <a:satMod val="175000"/>
                <a:alpha val="40000"/>
              </a:schemeClr>
            </a:glow>
          </a:effectLst>
        </p:spPr>
        <p:txBody>
          <a:bodyPr>
            <a:normAutofit/>
          </a:bodyPr>
          <a:lstStyle/>
          <a:p>
            <a:pPr algn="r" fontAlgn="auto">
              <a:spcAft>
                <a:spcPts val="0"/>
              </a:spcAft>
              <a:defRPr/>
            </a:pPr>
            <a:r>
              <a:rPr lang="en-US" dirty="0" smtClean="0">
                <a:ln>
                  <a:solidFill>
                    <a:srgbClr val="7030A0"/>
                  </a:solidFill>
                </a:ln>
                <a:effectLst>
                  <a:outerShdw blurRad="38100" dist="38100" dir="2700000" algn="tl">
                    <a:srgbClr val="000000">
                      <a:alpha val="43137"/>
                    </a:srgbClr>
                  </a:outerShdw>
                </a:effectLst>
              </a:rPr>
              <a:t>Operational Risk Management</a:t>
            </a:r>
            <a:br>
              <a:rPr lang="en-US" dirty="0" smtClean="0">
                <a:ln>
                  <a:solidFill>
                    <a:srgbClr val="7030A0"/>
                  </a:solidFill>
                </a:ln>
                <a:effectLst>
                  <a:outerShdw blurRad="38100" dist="38100" dir="2700000" algn="tl">
                    <a:srgbClr val="000000">
                      <a:alpha val="43137"/>
                    </a:srgbClr>
                  </a:outerShdw>
                </a:effectLst>
              </a:rPr>
            </a:br>
            <a:r>
              <a:rPr lang="en-US" dirty="0" smtClean="0">
                <a:ln>
                  <a:solidFill>
                    <a:srgbClr val="7030A0"/>
                  </a:solidFill>
                </a:ln>
                <a:effectLst>
                  <a:outerShdw blurRad="38100" dist="38100" dir="2700000" algn="tl">
                    <a:srgbClr val="000000">
                      <a:alpha val="43137"/>
                    </a:srgbClr>
                  </a:outerShdw>
                </a:effectLst>
              </a:rPr>
              <a:t>for Islamic Banks</a:t>
            </a:r>
          </a:p>
        </p:txBody>
      </p:sp>
      <p:sp>
        <p:nvSpPr>
          <p:cNvPr id="4099" name="Rectangle 3"/>
          <p:cNvSpPr>
            <a:spLocks noGrp="1" noChangeArrowheads="1"/>
          </p:cNvSpPr>
          <p:nvPr>
            <p:ph type="subTitle" idx="1"/>
          </p:nvPr>
        </p:nvSpPr>
        <p:spPr>
          <a:xfrm>
            <a:off x="7010400" y="2895600"/>
            <a:ext cx="1905000" cy="685800"/>
          </a:xfrm>
        </p:spPr>
        <p:txBody>
          <a:bodyPr>
            <a:noAutofit/>
          </a:bodyPr>
          <a:lstStyle/>
          <a:p>
            <a:pPr algn="r" fontAlgn="auto">
              <a:lnSpc>
                <a:spcPct val="80000"/>
              </a:lnSpc>
              <a:spcAft>
                <a:spcPts val="0"/>
              </a:spcAft>
              <a:buFont typeface="Wingdings"/>
              <a:buNone/>
              <a:defRPr/>
            </a:pPr>
            <a:endParaRPr lang="en-US" sz="2400" dirty="0" smtClean="0">
              <a:solidFill>
                <a:schemeClr val="tx1"/>
              </a:solidFill>
              <a:effectLst>
                <a:outerShdw blurRad="38100" dist="38100" dir="2700000" algn="tl">
                  <a:srgbClr val="000000">
                    <a:alpha val="43137"/>
                  </a:srgbClr>
                </a:outerShdw>
              </a:effectLst>
            </a:endParaRPr>
          </a:p>
          <a:p>
            <a:pPr algn="r" fontAlgn="auto">
              <a:lnSpc>
                <a:spcPct val="80000"/>
              </a:lnSpc>
              <a:spcAft>
                <a:spcPts val="0"/>
              </a:spcAft>
              <a:buFont typeface="Wingdings"/>
              <a:buNone/>
              <a:defRPr/>
            </a:pPr>
            <a:r>
              <a:rPr lang="en-US" sz="2400" dirty="0" err="1" smtClean="0">
                <a:solidFill>
                  <a:schemeClr val="tx1"/>
                </a:solidFill>
                <a:effectLst>
                  <a:outerShdw blurRad="38100" dist="38100" dir="2700000" algn="tl">
                    <a:srgbClr val="000000">
                      <a:alpha val="43137"/>
                    </a:srgbClr>
                  </a:outerShdw>
                </a:effectLst>
              </a:rPr>
              <a:t>Syed</a:t>
            </a:r>
            <a:r>
              <a:rPr lang="en-US" sz="2400" dirty="0" smtClean="0">
                <a:solidFill>
                  <a:schemeClr val="tx1"/>
                </a:solidFill>
                <a:effectLst>
                  <a:outerShdw blurRad="38100" dist="38100" dir="2700000" algn="tl">
                    <a:srgbClr val="000000">
                      <a:alpha val="43137"/>
                    </a:srgbClr>
                  </a:outerShdw>
                </a:effectLst>
              </a:rPr>
              <a:t> Ali </a:t>
            </a:r>
            <a:r>
              <a:rPr lang="en-US" sz="2400" dirty="0" err="1" smtClean="0">
                <a:solidFill>
                  <a:schemeClr val="tx1"/>
                </a:solidFill>
                <a:effectLst>
                  <a:outerShdw blurRad="38100" dist="38100" dir="2700000" algn="tl">
                    <a:srgbClr val="000000">
                      <a:alpha val="43137"/>
                    </a:srgbClr>
                  </a:outerShdw>
                </a:effectLst>
              </a:rPr>
              <a:t>Asad</a:t>
            </a:r>
            <a:endParaRPr lang="en-US" sz="2400" dirty="0" smtClean="0">
              <a:solidFill>
                <a:schemeClr val="tx1"/>
              </a:solidFill>
              <a:effectLst>
                <a:outerShdw blurRad="38100" dist="38100" dir="2700000" algn="tl">
                  <a:srgbClr val="000000">
                    <a:alpha val="43137"/>
                  </a:srgbClr>
                </a:outerShdw>
              </a:effectLst>
            </a:endParaRPr>
          </a:p>
        </p:txBody>
      </p:sp>
      <p:pic>
        <p:nvPicPr>
          <p:cNvPr id="4" name="Picture 3" descr="askari.jpg"/>
          <p:cNvPicPr>
            <a:picLocks noChangeAspect="1"/>
          </p:cNvPicPr>
          <p:nvPr/>
        </p:nvPicPr>
        <p:blipFill>
          <a:blip r:embed="rId3"/>
          <a:stretch>
            <a:fillRect/>
          </a:stretch>
        </p:blipFill>
        <p:spPr>
          <a:xfrm>
            <a:off x="228600" y="228600"/>
            <a:ext cx="1760220" cy="449580"/>
          </a:xfrm>
          <a:prstGeom prst="rect">
            <a:avLst/>
          </a:prstGeom>
        </p:spPr>
      </p:pic>
      <p:pic>
        <p:nvPicPr>
          <p:cNvPr id="8" name="Picture 7" descr="title 2.jpg"/>
          <p:cNvPicPr>
            <a:picLocks noChangeAspect="1"/>
          </p:cNvPicPr>
          <p:nvPr/>
        </p:nvPicPr>
        <p:blipFill>
          <a:blip r:embed="rId4">
            <a:clrChange>
              <a:clrFrom>
                <a:srgbClr val="F4F8FB"/>
              </a:clrFrom>
              <a:clrTo>
                <a:srgbClr val="F4F8FB">
                  <a:alpha val="0"/>
                </a:srgbClr>
              </a:clrTo>
            </a:clrChange>
          </a:blip>
          <a:stretch>
            <a:fillRect/>
          </a:stretch>
        </p:blipFill>
        <p:spPr>
          <a:xfrm>
            <a:off x="4572000" y="4667930"/>
            <a:ext cx="2286000" cy="2190070"/>
          </a:xfrm>
          <a:prstGeom prst="rect">
            <a:avLst/>
          </a:prstGeom>
        </p:spPr>
      </p:pic>
      <p:pic>
        <p:nvPicPr>
          <p:cNvPr id="9" name="Picture 8" descr="title 2.jpg"/>
          <p:cNvPicPr>
            <a:picLocks noChangeAspect="1"/>
          </p:cNvPicPr>
          <p:nvPr/>
        </p:nvPicPr>
        <p:blipFill>
          <a:blip r:embed="rId4">
            <a:clrChange>
              <a:clrFrom>
                <a:srgbClr val="F4F8FB"/>
              </a:clrFrom>
              <a:clrTo>
                <a:srgbClr val="F4F8FB">
                  <a:alpha val="0"/>
                </a:srgbClr>
              </a:clrTo>
            </a:clrChange>
          </a:blip>
          <a:stretch>
            <a:fillRect/>
          </a:stretch>
        </p:blipFill>
        <p:spPr>
          <a:xfrm flipH="1">
            <a:off x="6858000" y="4667930"/>
            <a:ext cx="2286000" cy="2190070"/>
          </a:xfrm>
          <a:prstGeom prst="rect">
            <a:avLst/>
          </a:prstGeom>
        </p:spPr>
      </p:pic>
      <p:pic>
        <p:nvPicPr>
          <p:cNvPr id="12" name="Picture 11" descr="title 2.jpg"/>
          <p:cNvPicPr>
            <a:picLocks noChangeAspect="1"/>
          </p:cNvPicPr>
          <p:nvPr/>
        </p:nvPicPr>
        <p:blipFill>
          <a:blip r:embed="rId4">
            <a:clrChange>
              <a:clrFrom>
                <a:srgbClr val="F4F8FB"/>
              </a:clrFrom>
              <a:clrTo>
                <a:srgbClr val="F4F8FB">
                  <a:alpha val="0"/>
                </a:srgbClr>
              </a:clrTo>
            </a:clrChange>
          </a:blip>
          <a:stretch>
            <a:fillRect/>
          </a:stretch>
        </p:blipFill>
        <p:spPr>
          <a:xfrm>
            <a:off x="0" y="4667930"/>
            <a:ext cx="2286000" cy="2190070"/>
          </a:xfrm>
          <a:prstGeom prst="rect">
            <a:avLst/>
          </a:prstGeom>
        </p:spPr>
      </p:pic>
      <p:pic>
        <p:nvPicPr>
          <p:cNvPr id="13" name="Picture 12" descr="title 2.jpg"/>
          <p:cNvPicPr>
            <a:picLocks noChangeAspect="1"/>
          </p:cNvPicPr>
          <p:nvPr/>
        </p:nvPicPr>
        <p:blipFill>
          <a:blip r:embed="rId4">
            <a:clrChange>
              <a:clrFrom>
                <a:srgbClr val="F4F8FB"/>
              </a:clrFrom>
              <a:clrTo>
                <a:srgbClr val="F4F8FB">
                  <a:alpha val="0"/>
                </a:srgbClr>
              </a:clrTo>
            </a:clrChange>
          </a:blip>
          <a:stretch>
            <a:fillRect/>
          </a:stretch>
        </p:blipFill>
        <p:spPr>
          <a:xfrm flipH="1">
            <a:off x="2286000" y="4667930"/>
            <a:ext cx="2286000" cy="2190070"/>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3400" y="304800"/>
            <a:ext cx="8382000" cy="1371600"/>
          </a:xfrm>
        </p:spPr>
        <p:txBody>
          <a:bodyPr/>
          <a:lstStyle/>
          <a:p>
            <a:pPr algn="r"/>
            <a:r>
              <a:rPr lang="en-US" sz="3600" dirty="0" smtClean="0"/>
              <a:t>Defining &amp; Understanding </a:t>
            </a:r>
            <a:br>
              <a:rPr lang="en-US" sz="3600" dirty="0" smtClean="0"/>
            </a:br>
            <a:r>
              <a:rPr lang="en-US" sz="3600" dirty="0" smtClean="0"/>
              <a:t>Operational Risk</a:t>
            </a:r>
            <a:endParaRPr lang="en-US" sz="3200" dirty="0" smtClean="0"/>
          </a:p>
        </p:txBody>
      </p:sp>
      <p:sp>
        <p:nvSpPr>
          <p:cNvPr id="9218" name="Slide Number Placeholder 4"/>
          <p:cNvSpPr>
            <a:spLocks noGrp="1"/>
          </p:cNvSpPr>
          <p:nvPr>
            <p:ph type="sldNum" sz="quarter" idx="11"/>
          </p:nvPr>
        </p:nvSpPr>
        <p:spPr/>
        <p:txBody>
          <a:bodyPr>
            <a:normAutofit/>
          </a:bodyPr>
          <a:lstStyle/>
          <a:p>
            <a:pPr>
              <a:defRPr/>
            </a:pPr>
            <a:fld id="{EF6DB5F9-1118-463D-B1E7-995C7DF6DC90}" type="slidenum">
              <a:rPr lang="en-US"/>
              <a:pPr>
                <a:defRPr/>
              </a:pPr>
              <a:t>10</a:t>
            </a:fld>
            <a:endParaRPr lang="en-US"/>
          </a:p>
        </p:txBody>
      </p:sp>
      <p:sp>
        <p:nvSpPr>
          <p:cNvPr id="18436" name="Rectangle 6"/>
          <p:cNvSpPr>
            <a:spLocks noChangeArrowheads="1"/>
          </p:cNvSpPr>
          <p:nvPr/>
        </p:nvSpPr>
        <p:spPr bwMode="auto">
          <a:xfrm>
            <a:off x="457200" y="1981200"/>
            <a:ext cx="8229600" cy="3886200"/>
          </a:xfrm>
          <a:prstGeom prst="rect">
            <a:avLst/>
          </a:prstGeom>
          <a:noFill/>
          <a:ln w="9525">
            <a:noFill/>
            <a:miter lim="800000"/>
            <a:headEnd/>
            <a:tailEnd/>
          </a:ln>
        </p:spPr>
        <p:txBody>
          <a:bodyPr/>
          <a:lstStyle/>
          <a:p>
            <a:pPr marL="342900" indent="-342900" eaLnBrk="1" hangingPunct="1">
              <a:lnSpc>
                <a:spcPct val="90000"/>
              </a:lnSpc>
              <a:spcBef>
                <a:spcPct val="20000"/>
              </a:spcBef>
              <a:buClr>
                <a:schemeClr val="bg2"/>
              </a:buClr>
              <a:buSzPct val="75000"/>
              <a:buFont typeface="Wingdings" pitchFamily="2" charset="2"/>
              <a:buChar char="n"/>
            </a:pPr>
            <a:r>
              <a:rPr lang="en-US" sz="3200" dirty="0"/>
              <a:t>What risks are we talking about??</a:t>
            </a:r>
          </a:p>
          <a:p>
            <a:pPr marL="742950" lvl="1" indent="-285750" eaLnBrk="1" hangingPunct="1">
              <a:lnSpc>
                <a:spcPct val="90000"/>
              </a:lnSpc>
              <a:spcBef>
                <a:spcPct val="20000"/>
              </a:spcBef>
              <a:buClr>
                <a:schemeClr val="accent2"/>
              </a:buClr>
              <a:buSzPct val="80000"/>
              <a:buFont typeface="Wingdings" pitchFamily="2" charset="2"/>
              <a:buChar char="¨"/>
            </a:pPr>
            <a:r>
              <a:rPr lang="en-US" sz="2800" dirty="0" smtClean="0"/>
              <a:t>A loan goes bad!</a:t>
            </a:r>
            <a:endParaRPr lang="en-US" sz="2800" dirty="0"/>
          </a:p>
          <a:p>
            <a:pPr marL="742950" lvl="1" indent="-285750" eaLnBrk="1" hangingPunct="1">
              <a:lnSpc>
                <a:spcPct val="90000"/>
              </a:lnSpc>
              <a:spcBef>
                <a:spcPct val="20000"/>
              </a:spcBef>
              <a:buClr>
                <a:schemeClr val="accent2"/>
              </a:buClr>
              <a:buSzPct val="80000"/>
              <a:buFont typeface="Wingdings" pitchFamily="2" charset="2"/>
              <a:buChar char="¨"/>
            </a:pPr>
            <a:r>
              <a:rPr lang="en-US" sz="2800" dirty="0"/>
              <a:t>Bank suffers losses </a:t>
            </a:r>
            <a:r>
              <a:rPr lang="en-US" sz="2800" dirty="0" smtClean="0"/>
              <a:t>due to adverse interest rate movement.</a:t>
            </a:r>
          </a:p>
          <a:p>
            <a:pPr marL="742950" lvl="1" indent="-285750" eaLnBrk="1" hangingPunct="1">
              <a:lnSpc>
                <a:spcPct val="90000"/>
              </a:lnSpc>
              <a:spcBef>
                <a:spcPct val="20000"/>
              </a:spcBef>
              <a:buClr>
                <a:schemeClr val="accent2"/>
              </a:buClr>
              <a:buSzPct val="80000"/>
              <a:buFont typeface="Wingdings" pitchFamily="2" charset="2"/>
              <a:buChar char="¨"/>
            </a:pPr>
            <a:r>
              <a:rPr lang="en-US" sz="2800" dirty="0" smtClean="0"/>
              <a:t>A customer withdraws money incorrectly transferred to his/her account</a:t>
            </a:r>
          </a:p>
          <a:p>
            <a:pPr marL="742950" lvl="1" indent="-285750" eaLnBrk="1" hangingPunct="1">
              <a:lnSpc>
                <a:spcPct val="90000"/>
              </a:lnSpc>
              <a:spcBef>
                <a:spcPct val="20000"/>
              </a:spcBef>
              <a:buClr>
                <a:schemeClr val="accent2"/>
              </a:buClr>
              <a:buSzPct val="80000"/>
              <a:buFont typeface="Wingdings" pitchFamily="2" charset="2"/>
              <a:buChar char="¨"/>
            </a:pPr>
            <a:endParaRPr lang="en-US" sz="2800" dirty="0" smtClean="0"/>
          </a:p>
          <a:p>
            <a:pPr marL="742950" lvl="1" indent="-285750" eaLnBrk="1" hangingPunct="1">
              <a:lnSpc>
                <a:spcPct val="90000"/>
              </a:lnSpc>
              <a:spcBef>
                <a:spcPct val="20000"/>
              </a:spcBef>
              <a:buClr>
                <a:schemeClr val="accent2"/>
              </a:buClr>
              <a:buSzPct val="80000"/>
              <a:buFont typeface="Wingdings" pitchFamily="2" charset="2"/>
              <a:buChar char="¨"/>
            </a:pPr>
            <a:endParaRPr lang="en-US" sz="2800" dirty="0"/>
          </a:p>
          <a:p>
            <a:pPr marL="742950" lvl="1" indent="-285750" eaLnBrk="1" hangingPunct="1">
              <a:lnSpc>
                <a:spcPct val="90000"/>
              </a:lnSpc>
              <a:spcBef>
                <a:spcPct val="20000"/>
              </a:spcBef>
              <a:buClr>
                <a:schemeClr val="accent2"/>
              </a:buClr>
              <a:buSzPct val="80000"/>
              <a:buFont typeface="Wingdings" pitchFamily="2" charset="2"/>
              <a:buChar char="¨"/>
            </a:pPr>
            <a:endParaRPr lang="en-US" sz="2800" dirty="0"/>
          </a:p>
          <a:p>
            <a:pPr marL="742950" lvl="1" indent="-285750" eaLnBrk="1" hangingPunct="1">
              <a:lnSpc>
                <a:spcPct val="90000"/>
              </a:lnSpc>
              <a:spcBef>
                <a:spcPct val="20000"/>
              </a:spcBef>
              <a:buClr>
                <a:schemeClr val="accent2"/>
              </a:buClr>
              <a:buSzPct val="80000"/>
              <a:buFont typeface="Wingdings" pitchFamily="2" charset="2"/>
              <a:buChar char="¨"/>
            </a:pPr>
            <a:endParaRPr lang="en-US" sz="28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33400" y="304800"/>
            <a:ext cx="8305800" cy="1371600"/>
          </a:xfrm>
        </p:spPr>
        <p:txBody>
          <a:bodyPr/>
          <a:lstStyle/>
          <a:p>
            <a:pPr algn="r"/>
            <a:r>
              <a:rPr lang="en-US" sz="3600" dirty="0" smtClean="0"/>
              <a:t>Defining &amp; Understanding </a:t>
            </a:r>
            <a:br>
              <a:rPr lang="en-US" sz="3600" dirty="0" smtClean="0"/>
            </a:br>
            <a:r>
              <a:rPr lang="en-US" sz="3600" dirty="0" smtClean="0"/>
              <a:t>Operational Risk</a:t>
            </a:r>
            <a:endParaRPr lang="en-US" sz="3200" dirty="0" smtClean="0"/>
          </a:p>
        </p:txBody>
      </p:sp>
      <p:sp>
        <p:nvSpPr>
          <p:cNvPr id="10242" name="Slide Number Placeholder 4"/>
          <p:cNvSpPr>
            <a:spLocks noGrp="1"/>
          </p:cNvSpPr>
          <p:nvPr>
            <p:ph type="sldNum" sz="quarter" idx="11"/>
          </p:nvPr>
        </p:nvSpPr>
        <p:spPr/>
        <p:txBody>
          <a:bodyPr>
            <a:normAutofit/>
          </a:bodyPr>
          <a:lstStyle/>
          <a:p>
            <a:pPr>
              <a:defRPr/>
            </a:pPr>
            <a:fld id="{0713B733-D038-4D0A-871D-B25162882109}" type="slidenum">
              <a:rPr lang="en-US"/>
              <a:pPr>
                <a:defRPr/>
              </a:pPr>
              <a:t>11</a:t>
            </a:fld>
            <a:endParaRPr lang="en-US"/>
          </a:p>
        </p:txBody>
      </p:sp>
      <p:sp>
        <p:nvSpPr>
          <p:cNvPr id="19460" name="Rectangle 5"/>
          <p:cNvSpPr>
            <a:spLocks noChangeArrowheads="1"/>
          </p:cNvSpPr>
          <p:nvPr/>
        </p:nvSpPr>
        <p:spPr bwMode="auto">
          <a:xfrm>
            <a:off x="1066800" y="1981200"/>
            <a:ext cx="7010400" cy="3200400"/>
          </a:xfrm>
          <a:prstGeom prst="rect">
            <a:avLst/>
          </a:prstGeom>
          <a:noFill/>
          <a:ln w="9525">
            <a:noFill/>
            <a:miter lim="800000"/>
            <a:headEnd/>
            <a:tailEnd/>
          </a:ln>
        </p:spPr>
        <p:txBody>
          <a:bodyPr/>
          <a:lstStyle/>
          <a:p>
            <a:pPr marL="342900" indent="-342900" eaLnBrk="1" hangingPunct="1">
              <a:spcBef>
                <a:spcPct val="20000"/>
              </a:spcBef>
              <a:buClr>
                <a:schemeClr val="bg2"/>
              </a:buClr>
              <a:buSzPct val="75000"/>
              <a:buFont typeface="Wingdings" pitchFamily="2" charset="2"/>
              <a:buNone/>
            </a:pPr>
            <a:endParaRPr lang="en-US" sz="3400" dirty="0">
              <a:solidFill>
                <a:schemeClr val="hlink"/>
              </a:solidFill>
            </a:endParaRPr>
          </a:p>
          <a:p>
            <a:pPr marL="342900" indent="-342900" eaLnBrk="1" hangingPunct="1">
              <a:spcBef>
                <a:spcPct val="20000"/>
              </a:spcBef>
              <a:buClr>
                <a:schemeClr val="bg2"/>
              </a:buClr>
              <a:buSzPct val="75000"/>
              <a:buFont typeface="Wingdings" pitchFamily="2" charset="2"/>
              <a:buNone/>
            </a:pPr>
            <a:r>
              <a:rPr lang="en-US" sz="3400" b="1" i="1" dirty="0">
                <a:solidFill>
                  <a:schemeClr val="hlink"/>
                </a:solidFill>
              </a:rPr>
              <a:t>“More than 80% of our Credit risk is really just Operational risk.”</a:t>
            </a:r>
          </a:p>
          <a:p>
            <a:pPr marL="342900" indent="-342900" algn="r" eaLnBrk="1" hangingPunct="1">
              <a:spcBef>
                <a:spcPct val="20000"/>
              </a:spcBef>
              <a:buClr>
                <a:schemeClr val="bg2"/>
              </a:buClr>
              <a:buSzPct val="75000"/>
              <a:buFont typeface="Wingdings" pitchFamily="2" charset="2"/>
              <a:buNone/>
            </a:pPr>
            <a:r>
              <a:rPr lang="en-US" sz="2600" dirty="0"/>
              <a:t>Senior Risk Officer, </a:t>
            </a:r>
          </a:p>
          <a:p>
            <a:pPr marL="342900" indent="-342900" algn="r" eaLnBrk="1" hangingPunct="1">
              <a:spcBef>
                <a:spcPct val="20000"/>
              </a:spcBef>
              <a:buClr>
                <a:schemeClr val="bg2"/>
              </a:buClr>
              <a:buSzPct val="75000"/>
              <a:buFont typeface="Wingdings" pitchFamily="2" charset="2"/>
              <a:buNone/>
            </a:pPr>
            <a:r>
              <a:rPr lang="en-US" sz="2600" dirty="0"/>
              <a:t>Large German Bank</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0DFBCF0B-FB0C-41F5-A88C-DC570783E619}" type="slidenum">
              <a:rPr lang="en-US"/>
              <a:pPr>
                <a:defRPr/>
              </a:pPr>
              <a:t>12</a:t>
            </a:fld>
            <a:endParaRPr lang="en-US"/>
          </a:p>
        </p:txBody>
      </p:sp>
      <p:sp>
        <p:nvSpPr>
          <p:cNvPr id="9219" name="Rectangle 2"/>
          <p:cNvSpPr>
            <a:spLocks noGrp="1" noChangeArrowheads="1"/>
          </p:cNvSpPr>
          <p:nvPr>
            <p:ph type="title"/>
          </p:nvPr>
        </p:nvSpPr>
        <p:spPr>
          <a:xfrm>
            <a:off x="1173163" y="228600"/>
            <a:ext cx="7772400" cy="990600"/>
          </a:xfrm>
        </p:spPr>
        <p:txBody>
          <a:bodyPr>
            <a:normAutofit fontScale="90000"/>
          </a:bodyPr>
          <a:lstStyle/>
          <a:p>
            <a:pPr algn="r"/>
            <a:r>
              <a:rPr lang="en-US" sz="3600" dirty="0" smtClean="0"/>
              <a:t>Defining &amp; Understanding </a:t>
            </a:r>
            <a:br>
              <a:rPr lang="en-US" sz="3600" dirty="0" smtClean="0"/>
            </a:br>
            <a:r>
              <a:rPr lang="en-US" sz="3600" dirty="0" smtClean="0"/>
              <a:t>Operational Risk</a:t>
            </a:r>
            <a:endParaRPr kumimoji="0" lang="en-US" sz="3600" dirty="0" smtClean="0"/>
          </a:p>
        </p:txBody>
      </p:sp>
      <p:sp>
        <p:nvSpPr>
          <p:cNvPr id="9220" name="Rectangle 3"/>
          <p:cNvSpPr>
            <a:spLocks noGrp="1" noChangeArrowheads="1"/>
          </p:cNvSpPr>
          <p:nvPr>
            <p:ph type="body" idx="1"/>
          </p:nvPr>
        </p:nvSpPr>
        <p:spPr>
          <a:xfrm>
            <a:off x="381000" y="1295400"/>
            <a:ext cx="8564563" cy="4800600"/>
          </a:xfrm>
        </p:spPr>
        <p:txBody>
          <a:bodyPr>
            <a:noAutofit/>
          </a:bodyPr>
          <a:lstStyle/>
          <a:p>
            <a:pPr lvl="1">
              <a:buFont typeface="Symbol" pitchFamily="18" charset="2"/>
              <a:buChar char="·"/>
            </a:pPr>
            <a:r>
              <a:rPr lang="en-US" sz="3200" b="1" dirty="0" smtClean="0"/>
              <a:t>Causes of Op Risk</a:t>
            </a:r>
            <a:endParaRPr lang="en-US" sz="3200" b="1" dirty="0" smtClean="0">
              <a:solidFill>
                <a:srgbClr val="000000"/>
              </a:solidFill>
            </a:endParaRPr>
          </a:p>
          <a:p>
            <a:pPr lvl="2">
              <a:buFont typeface="Wingdings" pitchFamily="2" charset="2"/>
              <a:buChar char="§"/>
            </a:pPr>
            <a:r>
              <a:rPr lang="en-US" sz="2800" dirty="0" smtClean="0">
                <a:solidFill>
                  <a:srgbClr val="000000"/>
                </a:solidFill>
              </a:rPr>
              <a:t>Internal fraud </a:t>
            </a:r>
          </a:p>
          <a:p>
            <a:pPr lvl="2">
              <a:buFont typeface="Wingdings" pitchFamily="2" charset="2"/>
              <a:buChar char="§"/>
            </a:pPr>
            <a:r>
              <a:rPr lang="en-US" sz="2800" dirty="0" smtClean="0">
                <a:solidFill>
                  <a:srgbClr val="000000"/>
                </a:solidFill>
              </a:rPr>
              <a:t>External fraud</a:t>
            </a:r>
          </a:p>
          <a:p>
            <a:pPr lvl="2">
              <a:buFont typeface="Wingdings" pitchFamily="2" charset="2"/>
              <a:buChar char="§"/>
            </a:pPr>
            <a:r>
              <a:rPr lang="en-US" sz="2800" dirty="0" smtClean="0">
                <a:solidFill>
                  <a:srgbClr val="000000"/>
                </a:solidFill>
              </a:rPr>
              <a:t>Employment practices and workplace safety</a:t>
            </a:r>
          </a:p>
          <a:p>
            <a:pPr lvl="2">
              <a:buFont typeface="Wingdings" pitchFamily="2" charset="2"/>
              <a:buChar char="§"/>
            </a:pPr>
            <a:r>
              <a:rPr lang="en-US" sz="2800" dirty="0" smtClean="0">
                <a:solidFill>
                  <a:srgbClr val="000000"/>
                </a:solidFill>
              </a:rPr>
              <a:t>Clients, products and business practices. </a:t>
            </a:r>
          </a:p>
          <a:p>
            <a:pPr lvl="2">
              <a:buFont typeface="Wingdings" pitchFamily="2" charset="2"/>
              <a:buChar char="§"/>
            </a:pPr>
            <a:r>
              <a:rPr lang="en-US" sz="2800" dirty="0" smtClean="0">
                <a:solidFill>
                  <a:srgbClr val="000000"/>
                </a:solidFill>
              </a:rPr>
              <a:t>Damage to physical assets. </a:t>
            </a:r>
          </a:p>
          <a:p>
            <a:pPr lvl="2">
              <a:buFont typeface="Wingdings" pitchFamily="2" charset="2"/>
              <a:buChar char="§"/>
            </a:pPr>
            <a:r>
              <a:rPr lang="en-US" sz="2800" dirty="0" smtClean="0">
                <a:solidFill>
                  <a:srgbClr val="000000"/>
                </a:solidFill>
              </a:rPr>
              <a:t>Business disruption and system failures </a:t>
            </a:r>
          </a:p>
          <a:p>
            <a:pPr lvl="2">
              <a:buFont typeface="Wingdings" pitchFamily="2" charset="2"/>
              <a:buChar char="§"/>
            </a:pPr>
            <a:r>
              <a:rPr lang="en-US" sz="2800" dirty="0" smtClean="0">
                <a:solidFill>
                  <a:srgbClr val="000000"/>
                </a:solidFill>
              </a:rPr>
              <a:t>Execution, delivery and process management</a:t>
            </a:r>
          </a:p>
          <a:p>
            <a:pPr>
              <a:buFont typeface="Monotype Sorts" pitchFamily="2" charset="2"/>
              <a:buNone/>
            </a:pPr>
            <a:endParaRPr kumimoji="0" lang="en-US" sz="36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Rectangle 5"/>
          <p:cNvSpPr>
            <a:spLocks noGrp="1" noChangeArrowheads="1"/>
          </p:cNvSpPr>
          <p:nvPr>
            <p:ph type="title"/>
          </p:nvPr>
        </p:nvSpPr>
        <p:spPr>
          <a:xfrm>
            <a:off x="1752600" y="457200"/>
            <a:ext cx="7086600" cy="685800"/>
          </a:xfrm>
        </p:spPr>
        <p:txBody>
          <a:bodyPr>
            <a:normAutofit fontScale="90000"/>
          </a:bodyPr>
          <a:lstStyle/>
          <a:p>
            <a:pPr algn="r" fontAlgn="auto">
              <a:spcAft>
                <a:spcPts val="0"/>
              </a:spcAft>
              <a:defRPr/>
            </a:pPr>
            <a:r>
              <a:rPr lang="en-US" sz="4000" dirty="0" smtClean="0"/>
              <a:t>Basel II – Evolution of Ops Risk</a:t>
            </a:r>
          </a:p>
        </p:txBody>
      </p:sp>
      <p:sp>
        <p:nvSpPr>
          <p:cNvPr id="21508" name="Rectangle 3"/>
          <p:cNvSpPr>
            <a:spLocks noGrp="1" noChangeArrowheads="1"/>
          </p:cNvSpPr>
          <p:nvPr>
            <p:ph idx="1"/>
          </p:nvPr>
        </p:nvSpPr>
        <p:spPr/>
        <p:txBody>
          <a:bodyPr/>
          <a:lstStyle/>
          <a:p>
            <a:pPr>
              <a:lnSpc>
                <a:spcPct val="90000"/>
              </a:lnSpc>
            </a:pPr>
            <a:r>
              <a:rPr lang="en-US" b="1" dirty="0" smtClean="0"/>
              <a:t>1988 Capital Accord</a:t>
            </a:r>
          </a:p>
          <a:p>
            <a:pPr lvl="1">
              <a:lnSpc>
                <a:spcPct val="90000"/>
              </a:lnSpc>
            </a:pPr>
            <a:r>
              <a:rPr lang="en-US" dirty="0" smtClean="0"/>
              <a:t>Too simplistic</a:t>
            </a:r>
          </a:p>
          <a:p>
            <a:pPr lvl="1">
              <a:lnSpc>
                <a:spcPct val="90000"/>
              </a:lnSpc>
            </a:pPr>
            <a:r>
              <a:rPr lang="en-US" dirty="0" smtClean="0"/>
              <a:t>Subject to manipulations</a:t>
            </a:r>
          </a:p>
          <a:p>
            <a:pPr lvl="1">
              <a:lnSpc>
                <a:spcPct val="90000"/>
              </a:lnSpc>
            </a:pPr>
            <a:r>
              <a:rPr lang="en-US" dirty="0" smtClean="0"/>
              <a:t>Encouraged more risk taking</a:t>
            </a:r>
          </a:p>
          <a:p>
            <a:pPr lvl="1">
              <a:lnSpc>
                <a:spcPct val="90000"/>
              </a:lnSpc>
            </a:pPr>
            <a:r>
              <a:rPr lang="en-US" dirty="0" smtClean="0"/>
              <a:t>Leading banks, using sophisticated models realized that they were ‘over capitalized’ and lobbied for a more risk sensitive capital framework.</a:t>
            </a:r>
          </a:p>
        </p:txBody>
      </p:sp>
      <p:sp>
        <p:nvSpPr>
          <p:cNvPr id="12290" name="Slide Number Placeholder 4"/>
          <p:cNvSpPr>
            <a:spLocks noGrp="1"/>
          </p:cNvSpPr>
          <p:nvPr>
            <p:ph type="sldNum" sz="quarter" idx="12"/>
          </p:nvPr>
        </p:nvSpPr>
        <p:spPr/>
        <p:txBody>
          <a:bodyPr>
            <a:normAutofit/>
          </a:bodyPr>
          <a:lstStyle/>
          <a:p>
            <a:pPr>
              <a:defRPr/>
            </a:pPr>
            <a:fld id="{76068CDE-5157-48F6-9971-A9426B9B03B8}" type="slidenum">
              <a:rPr lang="en-US"/>
              <a:pPr>
                <a:defRPr/>
              </a:pPr>
              <a:t>13</a:t>
            </a:fld>
            <a:endParaRPr 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5"/>
          <p:cNvSpPr>
            <a:spLocks noGrp="1" noChangeArrowheads="1"/>
          </p:cNvSpPr>
          <p:nvPr>
            <p:ph type="title"/>
          </p:nvPr>
        </p:nvSpPr>
        <p:spPr>
          <a:xfrm>
            <a:off x="1752600" y="457200"/>
            <a:ext cx="7086600" cy="685800"/>
          </a:xfrm>
        </p:spPr>
        <p:txBody>
          <a:bodyPr>
            <a:normAutofit fontScale="90000"/>
          </a:bodyPr>
          <a:lstStyle/>
          <a:p>
            <a:pPr algn="r" fontAlgn="auto">
              <a:spcAft>
                <a:spcPts val="0"/>
              </a:spcAft>
              <a:defRPr/>
            </a:pPr>
            <a:r>
              <a:rPr lang="en-US" sz="4000" dirty="0" smtClean="0"/>
              <a:t>Basel II – Evolution of Ops Risk</a:t>
            </a:r>
          </a:p>
        </p:txBody>
      </p:sp>
      <p:sp>
        <p:nvSpPr>
          <p:cNvPr id="22532" name="Rectangle 3"/>
          <p:cNvSpPr>
            <a:spLocks noGrp="1" noChangeArrowheads="1"/>
          </p:cNvSpPr>
          <p:nvPr>
            <p:ph idx="1"/>
          </p:nvPr>
        </p:nvSpPr>
        <p:spPr/>
        <p:txBody>
          <a:bodyPr/>
          <a:lstStyle/>
          <a:p>
            <a:r>
              <a:rPr lang="en-US" b="1" dirty="0" smtClean="0"/>
              <a:t>The Basel II Accord</a:t>
            </a:r>
          </a:p>
          <a:p>
            <a:pPr lvl="1"/>
            <a:r>
              <a:rPr lang="en-US" sz="2400" dirty="0" smtClean="0"/>
              <a:t>Basel II is based on the fundamental principal that risk capital should be based on level of risk (i.e., risk sensitive).</a:t>
            </a:r>
            <a:endParaRPr lang="en-US" dirty="0" smtClean="0"/>
          </a:p>
          <a:p>
            <a:pPr lvl="2"/>
            <a:r>
              <a:rPr lang="en-US" dirty="0" smtClean="0"/>
              <a:t>Incentive: Requiring banks to hold capital based on their actual level of risk would give banks an incentive to reduce their level of risk</a:t>
            </a:r>
          </a:p>
          <a:p>
            <a:pPr lvl="2"/>
            <a:r>
              <a:rPr lang="en-US" dirty="0" smtClean="0"/>
              <a:t>Lessons from past experience (in market risk): risk measurement improves risk management.</a:t>
            </a:r>
          </a:p>
        </p:txBody>
      </p:sp>
      <p:sp>
        <p:nvSpPr>
          <p:cNvPr id="13314" name="Slide Number Placeholder 4"/>
          <p:cNvSpPr>
            <a:spLocks noGrp="1"/>
          </p:cNvSpPr>
          <p:nvPr>
            <p:ph type="sldNum" sz="quarter" idx="12"/>
          </p:nvPr>
        </p:nvSpPr>
        <p:spPr/>
        <p:txBody>
          <a:bodyPr>
            <a:normAutofit/>
          </a:bodyPr>
          <a:lstStyle/>
          <a:p>
            <a:pPr>
              <a:defRPr/>
            </a:pPr>
            <a:fld id="{C8AC640B-FCBF-479D-A07B-5D25DBDE79BD}" type="slidenum">
              <a:rPr lang="en-US"/>
              <a:pPr>
                <a:defRPr/>
              </a:pPr>
              <a:t>14</a:t>
            </a:fld>
            <a:endParaRPr 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6" name="Rectangle 22"/>
          <p:cNvSpPr>
            <a:spLocks noGrp="1" noChangeArrowheads="1"/>
          </p:cNvSpPr>
          <p:nvPr>
            <p:ph type="title"/>
          </p:nvPr>
        </p:nvSpPr>
        <p:spPr>
          <a:xfrm>
            <a:off x="1143000" y="457200"/>
            <a:ext cx="7772400" cy="685800"/>
          </a:xfrm>
        </p:spPr>
        <p:txBody>
          <a:bodyPr>
            <a:normAutofit fontScale="90000"/>
          </a:bodyPr>
          <a:lstStyle/>
          <a:p>
            <a:pPr algn="r" fontAlgn="auto">
              <a:spcAft>
                <a:spcPts val="0"/>
              </a:spcAft>
              <a:defRPr/>
            </a:pPr>
            <a:r>
              <a:rPr lang="en-US" sz="4000" dirty="0" smtClean="0"/>
              <a:t>Basel II – Evolution of Ops Risk</a:t>
            </a:r>
          </a:p>
        </p:txBody>
      </p:sp>
      <p:sp>
        <p:nvSpPr>
          <p:cNvPr id="14338" name="Slide Number Placeholder 4"/>
          <p:cNvSpPr>
            <a:spLocks noGrp="1"/>
          </p:cNvSpPr>
          <p:nvPr>
            <p:ph type="sldNum" sz="quarter" idx="12"/>
          </p:nvPr>
        </p:nvSpPr>
        <p:spPr/>
        <p:txBody>
          <a:bodyPr>
            <a:normAutofit/>
          </a:bodyPr>
          <a:lstStyle/>
          <a:p>
            <a:pPr>
              <a:defRPr/>
            </a:pPr>
            <a:fld id="{8267E936-D986-4C9B-818A-D14719A0B7A5}" type="slidenum">
              <a:rPr lang="en-US"/>
              <a:pPr>
                <a:defRPr/>
              </a:pPr>
              <a:t>15</a:t>
            </a:fld>
            <a:endParaRPr lang="en-US"/>
          </a:p>
        </p:txBody>
      </p:sp>
      <p:sp>
        <p:nvSpPr>
          <p:cNvPr id="23556" name="AutoShape 5"/>
          <p:cNvSpPr>
            <a:spLocks noChangeArrowheads="1"/>
          </p:cNvSpPr>
          <p:nvPr/>
        </p:nvSpPr>
        <p:spPr bwMode="auto">
          <a:xfrm>
            <a:off x="0" y="2713038"/>
            <a:ext cx="9159875" cy="576262"/>
          </a:xfrm>
          <a:custGeom>
            <a:avLst/>
            <a:gdLst>
              <a:gd name="T0" fmla="*/ 2147483647 w 21600"/>
              <a:gd name="T1" fmla="*/ 7686989 h 21600"/>
              <a:gd name="T2" fmla="*/ 1942205760 w 21600"/>
              <a:gd name="T3" fmla="*/ 15373978 h 21600"/>
              <a:gd name="T4" fmla="*/ 485551440 w 21600"/>
              <a:gd name="T5" fmla="*/ 7686989 h 21600"/>
              <a:gd name="T6" fmla="*/ 194220576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8B6E3F"/>
          </a:solidFill>
          <a:ln w="12700">
            <a:noFill/>
            <a:miter lim="800000"/>
            <a:headEnd/>
            <a:tailEnd/>
          </a:ln>
        </p:spPr>
        <p:txBody>
          <a:bodyPr wrap="none" anchor="ctr"/>
          <a:lstStyle/>
          <a:p>
            <a:endParaRPr lang="en-US"/>
          </a:p>
        </p:txBody>
      </p:sp>
      <p:sp>
        <p:nvSpPr>
          <p:cNvPr id="23557" name="AutoShape 6"/>
          <p:cNvSpPr>
            <a:spLocks noChangeArrowheads="1"/>
          </p:cNvSpPr>
          <p:nvPr/>
        </p:nvSpPr>
        <p:spPr bwMode="auto">
          <a:xfrm>
            <a:off x="523875" y="3157538"/>
            <a:ext cx="8050213" cy="433387"/>
          </a:xfrm>
          <a:custGeom>
            <a:avLst/>
            <a:gdLst>
              <a:gd name="T0" fmla="*/ 2147483647 w 21600"/>
              <a:gd name="T1" fmla="*/ 4347774 h 21600"/>
              <a:gd name="T2" fmla="*/ 1500136897 w 21600"/>
              <a:gd name="T3" fmla="*/ 8695568 h 21600"/>
              <a:gd name="T4" fmla="*/ 375034411 w 21600"/>
              <a:gd name="T5" fmla="*/ 4347774 h 21600"/>
              <a:gd name="T6" fmla="*/ 1500136897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8B6E3F"/>
          </a:solidFill>
          <a:ln w="12700">
            <a:noFill/>
            <a:miter lim="800000"/>
            <a:headEnd/>
            <a:tailEnd/>
          </a:ln>
        </p:spPr>
        <p:txBody>
          <a:bodyPr wrap="none" anchor="ctr"/>
          <a:lstStyle/>
          <a:p>
            <a:endParaRPr lang="en-US"/>
          </a:p>
        </p:txBody>
      </p:sp>
      <p:sp>
        <p:nvSpPr>
          <p:cNvPr id="23558" name="Rectangle 7"/>
          <p:cNvSpPr>
            <a:spLocks noChangeArrowheads="1"/>
          </p:cNvSpPr>
          <p:nvPr/>
        </p:nvSpPr>
        <p:spPr bwMode="auto">
          <a:xfrm>
            <a:off x="1787525" y="3479800"/>
            <a:ext cx="5581650" cy="1722438"/>
          </a:xfrm>
          <a:prstGeom prst="rect">
            <a:avLst/>
          </a:prstGeom>
          <a:solidFill>
            <a:schemeClr val="tx1"/>
          </a:solidFill>
          <a:ln w="12700">
            <a:solidFill>
              <a:schemeClr val="tx1"/>
            </a:solidFill>
            <a:miter lim="800000"/>
            <a:headEnd/>
            <a:tailEnd/>
          </a:ln>
        </p:spPr>
        <p:txBody>
          <a:bodyPr wrap="none" anchor="ctr"/>
          <a:lstStyle/>
          <a:p>
            <a:endParaRPr lang="en-US"/>
          </a:p>
        </p:txBody>
      </p:sp>
      <p:sp>
        <p:nvSpPr>
          <p:cNvPr id="23559" name="Freeform 8"/>
          <p:cNvSpPr>
            <a:spLocks/>
          </p:cNvSpPr>
          <p:nvPr/>
        </p:nvSpPr>
        <p:spPr bwMode="auto">
          <a:xfrm>
            <a:off x="539750" y="4914900"/>
            <a:ext cx="8059738" cy="619125"/>
          </a:xfrm>
          <a:custGeom>
            <a:avLst/>
            <a:gdLst>
              <a:gd name="T0" fmla="*/ 0 w 4045"/>
              <a:gd name="T1" fmla="*/ 619125 h 900"/>
              <a:gd name="T2" fmla="*/ 1520292 w 4045"/>
              <a:gd name="T3" fmla="*/ 0 h 900"/>
              <a:gd name="T4" fmla="*/ 6682908 w 4045"/>
              <a:gd name="T5" fmla="*/ 6191 h 900"/>
              <a:gd name="T6" fmla="*/ 8059738 w 4045"/>
              <a:gd name="T7" fmla="*/ 619125 h 900"/>
              <a:gd name="T8" fmla="*/ 0 w 4045"/>
              <a:gd name="T9" fmla="*/ 619125 h 900"/>
              <a:gd name="T10" fmla="*/ 0 60000 65536"/>
              <a:gd name="T11" fmla="*/ 0 60000 65536"/>
              <a:gd name="T12" fmla="*/ 0 60000 65536"/>
              <a:gd name="T13" fmla="*/ 0 60000 65536"/>
              <a:gd name="T14" fmla="*/ 0 60000 65536"/>
              <a:gd name="T15" fmla="*/ 0 w 4045"/>
              <a:gd name="T16" fmla="*/ 0 h 900"/>
              <a:gd name="T17" fmla="*/ 4045 w 4045"/>
              <a:gd name="T18" fmla="*/ 900 h 900"/>
            </a:gdLst>
            <a:ahLst/>
            <a:cxnLst>
              <a:cxn ang="T10">
                <a:pos x="T0" y="T1"/>
              </a:cxn>
              <a:cxn ang="T11">
                <a:pos x="T2" y="T3"/>
              </a:cxn>
              <a:cxn ang="T12">
                <a:pos x="T4" y="T5"/>
              </a:cxn>
              <a:cxn ang="T13">
                <a:pos x="T6" y="T7"/>
              </a:cxn>
              <a:cxn ang="T14">
                <a:pos x="T8" y="T9"/>
              </a:cxn>
            </a:cxnLst>
            <a:rect l="T15" t="T16" r="T17" b="T18"/>
            <a:pathLst>
              <a:path w="4045" h="900">
                <a:moveTo>
                  <a:pt x="0" y="900"/>
                </a:moveTo>
                <a:lnTo>
                  <a:pt x="763" y="0"/>
                </a:lnTo>
                <a:lnTo>
                  <a:pt x="3354" y="9"/>
                </a:lnTo>
                <a:lnTo>
                  <a:pt x="4045" y="900"/>
                </a:lnTo>
                <a:lnTo>
                  <a:pt x="0" y="900"/>
                </a:lnTo>
                <a:close/>
              </a:path>
            </a:pathLst>
          </a:custGeom>
          <a:gradFill rotWithShape="0">
            <a:gsLst>
              <a:gs pos="0">
                <a:srgbClr val="8B6E3F"/>
              </a:gs>
              <a:gs pos="100000">
                <a:srgbClr val="FFFFE1"/>
              </a:gs>
            </a:gsLst>
            <a:lin ang="5400000" scaled="1"/>
          </a:gradFill>
          <a:ln w="12700">
            <a:solidFill>
              <a:schemeClr val="tx1"/>
            </a:solidFill>
            <a:round/>
            <a:headEnd/>
            <a:tailEnd/>
          </a:ln>
        </p:spPr>
        <p:txBody>
          <a:bodyPr wrap="none" anchor="ctr"/>
          <a:lstStyle/>
          <a:p>
            <a:endParaRPr lang="en-US"/>
          </a:p>
        </p:txBody>
      </p:sp>
      <p:sp>
        <p:nvSpPr>
          <p:cNvPr id="23560" name="Freeform 9"/>
          <p:cNvSpPr>
            <a:spLocks/>
          </p:cNvSpPr>
          <p:nvPr/>
        </p:nvSpPr>
        <p:spPr bwMode="auto">
          <a:xfrm>
            <a:off x="3735388" y="2798763"/>
            <a:ext cx="1754187" cy="2747962"/>
          </a:xfrm>
          <a:custGeom>
            <a:avLst/>
            <a:gdLst>
              <a:gd name="T0" fmla="*/ 0 w 880"/>
              <a:gd name="T1" fmla="*/ 159046 h 2488"/>
              <a:gd name="T2" fmla="*/ 0 w 880"/>
              <a:gd name="T3" fmla="*/ 2491721 h 2488"/>
              <a:gd name="T4" fmla="*/ 1754187 w 880"/>
              <a:gd name="T5" fmla="*/ 2491721 h 2488"/>
              <a:gd name="T6" fmla="*/ 1746213 w 880"/>
              <a:gd name="T7" fmla="*/ 163464 h 2488"/>
              <a:gd name="T8" fmla="*/ 0 w 880"/>
              <a:gd name="T9" fmla="*/ 159046 h 2488"/>
              <a:gd name="T10" fmla="*/ 0 60000 65536"/>
              <a:gd name="T11" fmla="*/ 0 60000 65536"/>
              <a:gd name="T12" fmla="*/ 0 60000 65536"/>
              <a:gd name="T13" fmla="*/ 0 60000 65536"/>
              <a:gd name="T14" fmla="*/ 0 60000 65536"/>
              <a:gd name="T15" fmla="*/ 0 w 880"/>
              <a:gd name="T16" fmla="*/ 0 h 2488"/>
              <a:gd name="T17" fmla="*/ 880 w 880"/>
              <a:gd name="T18" fmla="*/ 2488 h 2488"/>
            </a:gdLst>
            <a:ahLst/>
            <a:cxnLst>
              <a:cxn ang="T10">
                <a:pos x="T0" y="T1"/>
              </a:cxn>
              <a:cxn ang="T11">
                <a:pos x="T2" y="T3"/>
              </a:cxn>
              <a:cxn ang="T12">
                <a:pos x="T4" y="T5"/>
              </a:cxn>
              <a:cxn ang="T13">
                <a:pos x="T6" y="T7"/>
              </a:cxn>
              <a:cxn ang="T14">
                <a:pos x="T8" y="T9"/>
              </a:cxn>
            </a:cxnLst>
            <a:rect l="T15" t="T16" r="T17" b="T18"/>
            <a:pathLst>
              <a:path w="880" h="2488">
                <a:moveTo>
                  <a:pt x="0" y="144"/>
                </a:moveTo>
                <a:cubicBezTo>
                  <a:pt x="0" y="1400"/>
                  <a:pt x="4" y="680"/>
                  <a:pt x="0" y="2256"/>
                </a:cubicBezTo>
                <a:cubicBezTo>
                  <a:pt x="184" y="2412"/>
                  <a:pt x="594" y="2488"/>
                  <a:pt x="880" y="2256"/>
                </a:cubicBezTo>
                <a:cubicBezTo>
                  <a:pt x="876" y="528"/>
                  <a:pt x="876" y="1812"/>
                  <a:pt x="876" y="148"/>
                </a:cubicBezTo>
                <a:cubicBezTo>
                  <a:pt x="547" y="0"/>
                  <a:pt x="177" y="101"/>
                  <a:pt x="0" y="144"/>
                </a:cubicBezTo>
                <a:close/>
              </a:path>
            </a:pathLst>
          </a:custGeom>
          <a:gradFill rotWithShape="0">
            <a:gsLst>
              <a:gs pos="0">
                <a:srgbClr val="C5AA7F"/>
              </a:gs>
              <a:gs pos="50000">
                <a:srgbClr val="FFFFCC"/>
              </a:gs>
              <a:gs pos="100000">
                <a:srgbClr val="C5AA7F"/>
              </a:gs>
            </a:gsLst>
            <a:lin ang="0" scaled="1"/>
          </a:gradFill>
          <a:ln w="12700">
            <a:noFill/>
            <a:round/>
            <a:headEnd/>
            <a:tailEnd/>
          </a:ln>
        </p:spPr>
        <p:txBody>
          <a:bodyPr wrap="none" anchor="ctr"/>
          <a:lstStyle/>
          <a:p>
            <a:endParaRPr lang="en-US"/>
          </a:p>
        </p:txBody>
      </p:sp>
      <p:sp>
        <p:nvSpPr>
          <p:cNvPr id="23561" name="Freeform 10"/>
          <p:cNvSpPr>
            <a:spLocks/>
          </p:cNvSpPr>
          <p:nvPr/>
        </p:nvSpPr>
        <p:spPr bwMode="auto">
          <a:xfrm>
            <a:off x="1495425" y="2798763"/>
            <a:ext cx="1754188" cy="2747962"/>
          </a:xfrm>
          <a:custGeom>
            <a:avLst/>
            <a:gdLst>
              <a:gd name="T0" fmla="*/ 0 w 880"/>
              <a:gd name="T1" fmla="*/ 159046 h 2488"/>
              <a:gd name="T2" fmla="*/ 0 w 880"/>
              <a:gd name="T3" fmla="*/ 2491721 h 2488"/>
              <a:gd name="T4" fmla="*/ 1754188 w 880"/>
              <a:gd name="T5" fmla="*/ 2491721 h 2488"/>
              <a:gd name="T6" fmla="*/ 1746214 w 880"/>
              <a:gd name="T7" fmla="*/ 163464 h 2488"/>
              <a:gd name="T8" fmla="*/ 0 w 880"/>
              <a:gd name="T9" fmla="*/ 159046 h 2488"/>
              <a:gd name="T10" fmla="*/ 0 60000 65536"/>
              <a:gd name="T11" fmla="*/ 0 60000 65536"/>
              <a:gd name="T12" fmla="*/ 0 60000 65536"/>
              <a:gd name="T13" fmla="*/ 0 60000 65536"/>
              <a:gd name="T14" fmla="*/ 0 60000 65536"/>
              <a:gd name="T15" fmla="*/ 0 w 880"/>
              <a:gd name="T16" fmla="*/ 0 h 2488"/>
              <a:gd name="T17" fmla="*/ 880 w 880"/>
              <a:gd name="T18" fmla="*/ 2488 h 2488"/>
            </a:gdLst>
            <a:ahLst/>
            <a:cxnLst>
              <a:cxn ang="T10">
                <a:pos x="T0" y="T1"/>
              </a:cxn>
              <a:cxn ang="T11">
                <a:pos x="T2" y="T3"/>
              </a:cxn>
              <a:cxn ang="T12">
                <a:pos x="T4" y="T5"/>
              </a:cxn>
              <a:cxn ang="T13">
                <a:pos x="T6" y="T7"/>
              </a:cxn>
              <a:cxn ang="T14">
                <a:pos x="T8" y="T9"/>
              </a:cxn>
            </a:cxnLst>
            <a:rect l="T15" t="T16" r="T17" b="T18"/>
            <a:pathLst>
              <a:path w="880" h="2488">
                <a:moveTo>
                  <a:pt x="0" y="144"/>
                </a:moveTo>
                <a:cubicBezTo>
                  <a:pt x="0" y="1400"/>
                  <a:pt x="4" y="680"/>
                  <a:pt x="0" y="2256"/>
                </a:cubicBezTo>
                <a:cubicBezTo>
                  <a:pt x="184" y="2412"/>
                  <a:pt x="594" y="2488"/>
                  <a:pt x="880" y="2256"/>
                </a:cubicBezTo>
                <a:cubicBezTo>
                  <a:pt x="876" y="528"/>
                  <a:pt x="876" y="1812"/>
                  <a:pt x="876" y="148"/>
                </a:cubicBezTo>
                <a:cubicBezTo>
                  <a:pt x="547" y="0"/>
                  <a:pt x="177" y="101"/>
                  <a:pt x="0" y="144"/>
                </a:cubicBezTo>
                <a:close/>
              </a:path>
            </a:pathLst>
          </a:custGeom>
          <a:gradFill rotWithShape="0">
            <a:gsLst>
              <a:gs pos="0">
                <a:srgbClr val="C5AA7F"/>
              </a:gs>
              <a:gs pos="50000">
                <a:srgbClr val="FFFFCC"/>
              </a:gs>
              <a:gs pos="100000">
                <a:srgbClr val="C5AA7F"/>
              </a:gs>
            </a:gsLst>
            <a:lin ang="0" scaled="1"/>
          </a:gradFill>
          <a:ln w="12700">
            <a:noFill/>
            <a:round/>
            <a:headEnd/>
            <a:tailEnd/>
          </a:ln>
        </p:spPr>
        <p:txBody>
          <a:bodyPr wrap="none" anchor="ctr"/>
          <a:lstStyle/>
          <a:p>
            <a:endParaRPr lang="en-US"/>
          </a:p>
        </p:txBody>
      </p:sp>
      <p:sp>
        <p:nvSpPr>
          <p:cNvPr id="23562" name="Freeform 11"/>
          <p:cNvSpPr>
            <a:spLocks/>
          </p:cNvSpPr>
          <p:nvPr/>
        </p:nvSpPr>
        <p:spPr bwMode="auto">
          <a:xfrm>
            <a:off x="5964238" y="2798763"/>
            <a:ext cx="1752600" cy="2747962"/>
          </a:xfrm>
          <a:custGeom>
            <a:avLst/>
            <a:gdLst>
              <a:gd name="T0" fmla="*/ 0 w 880"/>
              <a:gd name="T1" fmla="*/ 159046 h 2488"/>
              <a:gd name="T2" fmla="*/ 0 w 880"/>
              <a:gd name="T3" fmla="*/ 2491721 h 2488"/>
              <a:gd name="T4" fmla="*/ 1752600 w 880"/>
              <a:gd name="T5" fmla="*/ 2491721 h 2488"/>
              <a:gd name="T6" fmla="*/ 1744634 w 880"/>
              <a:gd name="T7" fmla="*/ 163464 h 2488"/>
              <a:gd name="T8" fmla="*/ 0 w 880"/>
              <a:gd name="T9" fmla="*/ 159046 h 2488"/>
              <a:gd name="T10" fmla="*/ 0 60000 65536"/>
              <a:gd name="T11" fmla="*/ 0 60000 65536"/>
              <a:gd name="T12" fmla="*/ 0 60000 65536"/>
              <a:gd name="T13" fmla="*/ 0 60000 65536"/>
              <a:gd name="T14" fmla="*/ 0 60000 65536"/>
              <a:gd name="T15" fmla="*/ 0 w 880"/>
              <a:gd name="T16" fmla="*/ 0 h 2488"/>
              <a:gd name="T17" fmla="*/ 880 w 880"/>
              <a:gd name="T18" fmla="*/ 2488 h 2488"/>
            </a:gdLst>
            <a:ahLst/>
            <a:cxnLst>
              <a:cxn ang="T10">
                <a:pos x="T0" y="T1"/>
              </a:cxn>
              <a:cxn ang="T11">
                <a:pos x="T2" y="T3"/>
              </a:cxn>
              <a:cxn ang="T12">
                <a:pos x="T4" y="T5"/>
              </a:cxn>
              <a:cxn ang="T13">
                <a:pos x="T6" y="T7"/>
              </a:cxn>
              <a:cxn ang="T14">
                <a:pos x="T8" y="T9"/>
              </a:cxn>
            </a:cxnLst>
            <a:rect l="T15" t="T16" r="T17" b="T18"/>
            <a:pathLst>
              <a:path w="880" h="2488">
                <a:moveTo>
                  <a:pt x="0" y="144"/>
                </a:moveTo>
                <a:cubicBezTo>
                  <a:pt x="0" y="1400"/>
                  <a:pt x="4" y="680"/>
                  <a:pt x="0" y="2256"/>
                </a:cubicBezTo>
                <a:cubicBezTo>
                  <a:pt x="184" y="2412"/>
                  <a:pt x="594" y="2488"/>
                  <a:pt x="880" y="2256"/>
                </a:cubicBezTo>
                <a:cubicBezTo>
                  <a:pt x="876" y="528"/>
                  <a:pt x="876" y="1812"/>
                  <a:pt x="876" y="148"/>
                </a:cubicBezTo>
                <a:cubicBezTo>
                  <a:pt x="547" y="0"/>
                  <a:pt x="177" y="101"/>
                  <a:pt x="0" y="144"/>
                </a:cubicBezTo>
                <a:close/>
              </a:path>
            </a:pathLst>
          </a:custGeom>
          <a:gradFill rotWithShape="0">
            <a:gsLst>
              <a:gs pos="0">
                <a:srgbClr val="C5AA7F"/>
              </a:gs>
              <a:gs pos="50000">
                <a:srgbClr val="FFFFCC"/>
              </a:gs>
              <a:gs pos="100000">
                <a:srgbClr val="C5AA7F"/>
              </a:gs>
            </a:gsLst>
            <a:lin ang="0" scaled="1"/>
          </a:gradFill>
          <a:ln w="12700">
            <a:noFill/>
            <a:round/>
            <a:headEnd/>
            <a:tailEnd/>
          </a:ln>
        </p:spPr>
        <p:txBody>
          <a:bodyPr wrap="none" anchor="ctr"/>
          <a:lstStyle/>
          <a:p>
            <a:endParaRPr lang="en-US"/>
          </a:p>
        </p:txBody>
      </p:sp>
      <p:sp>
        <p:nvSpPr>
          <p:cNvPr id="23563" name="Rectangle 12"/>
          <p:cNvSpPr>
            <a:spLocks noChangeArrowheads="1"/>
          </p:cNvSpPr>
          <p:nvPr/>
        </p:nvSpPr>
        <p:spPr bwMode="auto">
          <a:xfrm>
            <a:off x="546100" y="5534025"/>
            <a:ext cx="8066088" cy="714375"/>
          </a:xfrm>
          <a:prstGeom prst="rect">
            <a:avLst/>
          </a:prstGeom>
          <a:solidFill>
            <a:srgbClr val="DECFB6"/>
          </a:solidFill>
          <a:ln w="12700">
            <a:solidFill>
              <a:schemeClr val="tx1"/>
            </a:solidFill>
            <a:miter lim="800000"/>
            <a:headEnd/>
            <a:tailEnd/>
          </a:ln>
        </p:spPr>
        <p:txBody>
          <a:bodyPr wrap="none" anchor="ctr"/>
          <a:lstStyle/>
          <a:p>
            <a:endParaRPr lang="en-US"/>
          </a:p>
        </p:txBody>
      </p:sp>
      <p:sp>
        <p:nvSpPr>
          <p:cNvPr id="90125" name="Text Box 13"/>
          <p:cNvSpPr txBox="1">
            <a:spLocks noChangeArrowheads="1"/>
          </p:cNvSpPr>
          <p:nvPr/>
        </p:nvSpPr>
        <p:spPr bwMode="auto">
          <a:xfrm>
            <a:off x="3810000" y="3895725"/>
            <a:ext cx="1604963" cy="581025"/>
          </a:xfrm>
          <a:prstGeom prst="rect">
            <a:avLst/>
          </a:prstGeom>
          <a:noFill/>
          <a:ln w="12700">
            <a:noFill/>
            <a:miter lim="800000"/>
            <a:headEnd/>
            <a:tailEnd/>
          </a:ln>
          <a:effectLst>
            <a:outerShdw dist="17961" dir="2700000" algn="ctr" rotWithShape="0">
              <a:schemeClr val="bg1"/>
            </a:outerShdw>
          </a:effectLst>
        </p:spPr>
        <p:txBody>
          <a:bodyPr>
            <a:spAutoFit/>
          </a:bodyPr>
          <a:lstStyle/>
          <a:p>
            <a:pPr algn="ctr" defTabSz="762000">
              <a:defRPr/>
            </a:pPr>
            <a:r>
              <a:rPr lang="en-US" sz="1600" b="1">
                <a:latin typeface="Zurich BT" pitchFamily="34" charset="0"/>
              </a:rPr>
              <a:t>Supervisory Review</a:t>
            </a:r>
          </a:p>
        </p:txBody>
      </p:sp>
      <p:sp>
        <p:nvSpPr>
          <p:cNvPr id="90126" name="Text Box 14"/>
          <p:cNvSpPr txBox="1">
            <a:spLocks noChangeArrowheads="1"/>
          </p:cNvSpPr>
          <p:nvPr/>
        </p:nvSpPr>
        <p:spPr bwMode="auto">
          <a:xfrm>
            <a:off x="5916613" y="3895725"/>
            <a:ext cx="1846262" cy="581025"/>
          </a:xfrm>
          <a:prstGeom prst="rect">
            <a:avLst/>
          </a:prstGeom>
          <a:noFill/>
          <a:ln w="12700">
            <a:noFill/>
            <a:miter lim="800000"/>
            <a:headEnd/>
            <a:tailEnd/>
          </a:ln>
          <a:effectLst>
            <a:outerShdw dist="17961" dir="2700000" algn="ctr" rotWithShape="0">
              <a:schemeClr val="bg1"/>
            </a:outerShdw>
          </a:effectLst>
        </p:spPr>
        <p:txBody>
          <a:bodyPr>
            <a:spAutoFit/>
          </a:bodyPr>
          <a:lstStyle/>
          <a:p>
            <a:pPr algn="ctr" defTabSz="762000">
              <a:defRPr/>
            </a:pPr>
            <a:r>
              <a:rPr lang="en-US" sz="1600" b="1">
                <a:latin typeface="Zurich BT" pitchFamily="34" charset="0"/>
              </a:rPr>
              <a:t>Market Discipline</a:t>
            </a:r>
          </a:p>
        </p:txBody>
      </p:sp>
      <p:sp>
        <p:nvSpPr>
          <p:cNvPr id="90127" name="Text Box 15"/>
          <p:cNvSpPr txBox="1">
            <a:spLocks noChangeArrowheads="1"/>
          </p:cNvSpPr>
          <p:nvPr/>
        </p:nvSpPr>
        <p:spPr bwMode="auto">
          <a:xfrm>
            <a:off x="1003300" y="5580063"/>
            <a:ext cx="7239000" cy="641350"/>
          </a:xfrm>
          <a:prstGeom prst="rect">
            <a:avLst/>
          </a:prstGeom>
          <a:noFill/>
          <a:ln w="12700">
            <a:noFill/>
            <a:miter lim="800000"/>
            <a:headEnd/>
            <a:tailEnd/>
          </a:ln>
          <a:effectLst>
            <a:outerShdw dist="17961" dir="2700000" algn="ctr" rotWithShape="0">
              <a:schemeClr val="bg1"/>
            </a:outerShdw>
          </a:effectLst>
        </p:spPr>
        <p:txBody>
          <a:bodyPr>
            <a:spAutoFit/>
          </a:bodyPr>
          <a:lstStyle/>
          <a:p>
            <a:pPr algn="ctr" defTabSz="762000">
              <a:defRPr/>
            </a:pPr>
            <a:r>
              <a:rPr lang="en-US" b="1">
                <a:latin typeface="Zurich BT" pitchFamily="34" charset="0"/>
              </a:rPr>
              <a:t>Providing a flexible, risk-sensitive capital management framework</a:t>
            </a:r>
          </a:p>
        </p:txBody>
      </p:sp>
      <p:sp>
        <p:nvSpPr>
          <p:cNvPr id="90128" name="Text Box 16"/>
          <p:cNvSpPr txBox="1">
            <a:spLocks noChangeArrowheads="1"/>
          </p:cNvSpPr>
          <p:nvPr/>
        </p:nvSpPr>
        <p:spPr bwMode="auto">
          <a:xfrm>
            <a:off x="1547813" y="3895725"/>
            <a:ext cx="1708150" cy="825500"/>
          </a:xfrm>
          <a:prstGeom prst="rect">
            <a:avLst/>
          </a:prstGeom>
          <a:noFill/>
          <a:ln w="12700">
            <a:noFill/>
            <a:miter lim="800000"/>
            <a:headEnd/>
            <a:tailEnd/>
          </a:ln>
          <a:effectLst>
            <a:outerShdw dist="17961" dir="2700000" algn="ctr" rotWithShape="0">
              <a:schemeClr val="bg1"/>
            </a:outerShdw>
          </a:effectLst>
        </p:spPr>
        <p:txBody>
          <a:bodyPr>
            <a:spAutoFit/>
          </a:bodyPr>
          <a:lstStyle/>
          <a:p>
            <a:pPr algn="ctr" defTabSz="762000">
              <a:defRPr/>
            </a:pPr>
            <a:r>
              <a:rPr lang="en-US" sz="1600" b="1">
                <a:latin typeface="Zurich BT" pitchFamily="34" charset="0"/>
              </a:rPr>
              <a:t>Minimum Capital Requirements</a:t>
            </a:r>
          </a:p>
        </p:txBody>
      </p:sp>
      <p:sp>
        <p:nvSpPr>
          <p:cNvPr id="23568" name="AutoShape 17"/>
          <p:cNvSpPr>
            <a:spLocks noChangeArrowheads="1"/>
          </p:cNvSpPr>
          <p:nvPr/>
        </p:nvSpPr>
        <p:spPr bwMode="auto">
          <a:xfrm>
            <a:off x="0" y="1776413"/>
            <a:ext cx="9104313" cy="930275"/>
          </a:xfrm>
          <a:prstGeom prst="triangle">
            <a:avLst>
              <a:gd name="adj" fmla="val 50000"/>
            </a:avLst>
          </a:prstGeom>
          <a:solidFill>
            <a:srgbClr val="FFFFCC"/>
          </a:solidFill>
          <a:ln w="12700">
            <a:solidFill>
              <a:srgbClr val="D9C639"/>
            </a:solidFill>
            <a:miter lim="800000"/>
            <a:headEnd/>
            <a:tailEnd/>
          </a:ln>
        </p:spPr>
        <p:txBody>
          <a:bodyPr wrap="none" anchor="ctr"/>
          <a:lstStyle/>
          <a:p>
            <a:endParaRPr lang="en-US"/>
          </a:p>
        </p:txBody>
      </p:sp>
      <p:sp>
        <p:nvSpPr>
          <p:cNvPr id="23569" name="Rectangle 18"/>
          <p:cNvSpPr>
            <a:spLocks noChangeArrowheads="1"/>
          </p:cNvSpPr>
          <p:nvPr/>
        </p:nvSpPr>
        <p:spPr bwMode="auto">
          <a:xfrm>
            <a:off x="534988" y="2800350"/>
            <a:ext cx="8039100" cy="350838"/>
          </a:xfrm>
          <a:prstGeom prst="rect">
            <a:avLst/>
          </a:prstGeom>
          <a:solidFill>
            <a:srgbClr val="FFFFCC"/>
          </a:solidFill>
          <a:ln w="12700">
            <a:solidFill>
              <a:srgbClr val="D9C639"/>
            </a:solidFill>
            <a:miter lim="800000"/>
            <a:headEnd/>
            <a:tailEnd/>
          </a:ln>
        </p:spPr>
        <p:txBody>
          <a:bodyPr wrap="none" anchor="ctr"/>
          <a:lstStyle/>
          <a:p>
            <a:endParaRPr lang="en-US"/>
          </a:p>
        </p:txBody>
      </p:sp>
      <p:sp>
        <p:nvSpPr>
          <p:cNvPr id="90131" name="Text Box 19"/>
          <p:cNvSpPr txBox="1">
            <a:spLocks noChangeArrowheads="1"/>
          </p:cNvSpPr>
          <p:nvPr/>
        </p:nvSpPr>
        <p:spPr bwMode="auto">
          <a:xfrm>
            <a:off x="1735138" y="2178050"/>
            <a:ext cx="5670550" cy="457200"/>
          </a:xfrm>
          <a:prstGeom prst="rect">
            <a:avLst/>
          </a:prstGeom>
          <a:noFill/>
          <a:ln w="12700">
            <a:noFill/>
            <a:miter lim="800000"/>
            <a:headEnd/>
            <a:tailEnd/>
          </a:ln>
          <a:effectLst>
            <a:outerShdw dist="17961" dir="2700000" algn="ctr" rotWithShape="0">
              <a:schemeClr val="bg1"/>
            </a:outerShdw>
          </a:effectLst>
        </p:spPr>
        <p:txBody>
          <a:bodyPr>
            <a:spAutoFit/>
          </a:bodyPr>
          <a:lstStyle/>
          <a:p>
            <a:pPr algn="ctr" defTabSz="762000">
              <a:defRPr/>
            </a:pPr>
            <a:r>
              <a:rPr lang="en-US" sz="2400" b="1">
                <a:latin typeface="Zurich BT" pitchFamily="34" charset="0"/>
              </a:rPr>
              <a:t>Basel II</a:t>
            </a:r>
          </a:p>
        </p:txBody>
      </p:sp>
      <p:sp>
        <p:nvSpPr>
          <p:cNvPr id="23571" name="Text Box 20"/>
          <p:cNvSpPr txBox="1">
            <a:spLocks noChangeArrowheads="1"/>
          </p:cNvSpPr>
          <p:nvPr/>
        </p:nvSpPr>
        <p:spPr bwMode="auto">
          <a:xfrm>
            <a:off x="1744663" y="2759075"/>
            <a:ext cx="5670550" cy="396875"/>
          </a:xfrm>
          <a:prstGeom prst="rect">
            <a:avLst/>
          </a:prstGeom>
          <a:noFill/>
          <a:ln w="12700">
            <a:noFill/>
            <a:miter lim="800000"/>
            <a:headEnd/>
            <a:tailEnd/>
          </a:ln>
        </p:spPr>
        <p:txBody>
          <a:bodyPr>
            <a:spAutoFit/>
          </a:bodyPr>
          <a:lstStyle/>
          <a:p>
            <a:pPr algn="ctr" defTabSz="762000">
              <a:spcBef>
                <a:spcPct val="50000"/>
              </a:spcBef>
            </a:pPr>
            <a:r>
              <a:rPr lang="en-US" sz="2000" b="1">
                <a:latin typeface="Zurich BT" pitchFamily="34" charset="0"/>
              </a:rPr>
              <a:t>Three Pillars</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82" name="Rectangle 41"/>
          <p:cNvSpPr>
            <a:spLocks noGrp="1" noChangeArrowheads="1"/>
          </p:cNvSpPr>
          <p:nvPr>
            <p:ph type="title"/>
          </p:nvPr>
        </p:nvSpPr>
        <p:spPr>
          <a:xfrm>
            <a:off x="1752600" y="457200"/>
            <a:ext cx="7086600" cy="685800"/>
          </a:xfrm>
        </p:spPr>
        <p:txBody>
          <a:bodyPr>
            <a:normAutofit fontScale="90000"/>
          </a:bodyPr>
          <a:lstStyle/>
          <a:p>
            <a:pPr algn="r" fontAlgn="auto">
              <a:spcAft>
                <a:spcPts val="0"/>
              </a:spcAft>
              <a:defRPr/>
            </a:pPr>
            <a:r>
              <a:rPr lang="en-US" sz="4000" dirty="0" smtClean="0"/>
              <a:t>Basel II – Evolution of Ops Risk</a:t>
            </a:r>
          </a:p>
        </p:txBody>
      </p:sp>
      <p:sp>
        <p:nvSpPr>
          <p:cNvPr id="15362" name="Slide Number Placeholder 4"/>
          <p:cNvSpPr>
            <a:spLocks noGrp="1"/>
          </p:cNvSpPr>
          <p:nvPr>
            <p:ph type="sldNum" sz="quarter" idx="11"/>
          </p:nvPr>
        </p:nvSpPr>
        <p:spPr/>
        <p:txBody>
          <a:bodyPr>
            <a:normAutofit/>
          </a:bodyPr>
          <a:lstStyle/>
          <a:p>
            <a:pPr>
              <a:defRPr/>
            </a:pPr>
            <a:fld id="{B1917E1B-B4E2-4C39-941C-7D890624AAEE}" type="slidenum">
              <a:rPr lang="en-US"/>
              <a:pPr>
                <a:defRPr/>
              </a:pPr>
              <a:t>16</a:t>
            </a:fld>
            <a:endParaRPr lang="en-US"/>
          </a:p>
        </p:txBody>
      </p:sp>
      <p:sp>
        <p:nvSpPr>
          <p:cNvPr id="24580" name="Rectangle 21"/>
          <p:cNvSpPr>
            <a:spLocks noChangeAspect="1" noChangeArrowheads="1"/>
          </p:cNvSpPr>
          <p:nvPr/>
        </p:nvSpPr>
        <p:spPr bwMode="auto">
          <a:xfrm>
            <a:off x="712788" y="1600200"/>
            <a:ext cx="1935162" cy="925513"/>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spAutoFit/>
          </a:bodyPr>
          <a:lstStyle/>
          <a:p>
            <a:pPr algn="ctr" eaLnBrk="1" hangingPunct="1"/>
            <a:r>
              <a:rPr lang="en-GB" b="1" dirty="0">
                <a:solidFill>
                  <a:schemeClr val="bg1"/>
                </a:solidFill>
              </a:rPr>
              <a:t>Minimum Capital Requirement</a:t>
            </a:r>
          </a:p>
        </p:txBody>
      </p:sp>
      <p:sp>
        <p:nvSpPr>
          <p:cNvPr id="24581" name="Rectangle 23"/>
          <p:cNvSpPr>
            <a:spLocks noChangeAspect="1" noChangeArrowheads="1"/>
          </p:cNvSpPr>
          <p:nvPr/>
        </p:nvSpPr>
        <p:spPr bwMode="auto">
          <a:xfrm>
            <a:off x="3911600" y="1933575"/>
            <a:ext cx="1935163" cy="650875"/>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spAutoFit/>
          </a:bodyPr>
          <a:lstStyle/>
          <a:p>
            <a:pPr algn="ctr" eaLnBrk="1" hangingPunct="1"/>
            <a:r>
              <a:rPr lang="en-GB" b="1">
                <a:solidFill>
                  <a:schemeClr val="bg1"/>
                </a:solidFill>
              </a:rPr>
              <a:t>Risk-weighted Exposures</a:t>
            </a:r>
          </a:p>
        </p:txBody>
      </p:sp>
      <p:sp>
        <p:nvSpPr>
          <p:cNvPr id="24582" name="Rectangle 24"/>
          <p:cNvSpPr>
            <a:spLocks noChangeArrowheads="1"/>
          </p:cNvSpPr>
          <p:nvPr/>
        </p:nvSpPr>
        <p:spPr bwMode="auto">
          <a:xfrm>
            <a:off x="609600" y="3076575"/>
            <a:ext cx="1816100" cy="68580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r>
              <a:rPr lang="en-GB" b="1">
                <a:solidFill>
                  <a:schemeClr val="bg1"/>
                </a:solidFill>
              </a:rPr>
              <a:t>Market Risk</a:t>
            </a:r>
          </a:p>
        </p:txBody>
      </p:sp>
      <p:sp>
        <p:nvSpPr>
          <p:cNvPr id="24583" name="Rectangle 25"/>
          <p:cNvSpPr>
            <a:spLocks noChangeArrowheads="1"/>
          </p:cNvSpPr>
          <p:nvPr/>
        </p:nvSpPr>
        <p:spPr bwMode="auto">
          <a:xfrm>
            <a:off x="692150" y="5530850"/>
            <a:ext cx="1766888" cy="366713"/>
          </a:xfrm>
          <a:prstGeom prst="rect">
            <a:avLst/>
          </a:prstGeom>
          <a:noFill/>
          <a:ln w="9525">
            <a:noFill/>
            <a:miter lim="800000"/>
            <a:headEnd/>
            <a:tailEnd/>
          </a:ln>
        </p:spPr>
        <p:txBody>
          <a:bodyPr anchor="ctr">
            <a:spAutoFit/>
          </a:bodyPr>
          <a:lstStyle/>
          <a:p>
            <a:pPr algn="ctr" eaLnBrk="1" hangingPunct="1"/>
            <a:r>
              <a:rPr lang="en-GB" b="1"/>
              <a:t>No Change </a:t>
            </a:r>
          </a:p>
        </p:txBody>
      </p:sp>
      <p:sp>
        <p:nvSpPr>
          <p:cNvPr id="24584" name="Rectangle 26"/>
          <p:cNvSpPr>
            <a:spLocks noChangeArrowheads="1"/>
          </p:cNvSpPr>
          <p:nvPr/>
        </p:nvSpPr>
        <p:spPr bwMode="auto">
          <a:xfrm>
            <a:off x="3746500" y="5530850"/>
            <a:ext cx="1766888" cy="641350"/>
          </a:xfrm>
          <a:prstGeom prst="rect">
            <a:avLst/>
          </a:prstGeom>
          <a:noFill/>
          <a:ln w="9525">
            <a:noFill/>
            <a:miter lim="800000"/>
            <a:headEnd/>
            <a:tailEnd/>
          </a:ln>
        </p:spPr>
        <p:txBody>
          <a:bodyPr anchor="ctr">
            <a:spAutoFit/>
          </a:bodyPr>
          <a:lstStyle/>
          <a:p>
            <a:pPr algn="ctr" eaLnBrk="1" hangingPunct="1"/>
            <a:r>
              <a:rPr lang="en-GB" b="1"/>
              <a:t>Major Changes </a:t>
            </a:r>
          </a:p>
        </p:txBody>
      </p:sp>
      <p:sp>
        <p:nvSpPr>
          <p:cNvPr id="24585" name="Rectangle 27"/>
          <p:cNvSpPr>
            <a:spLocks noChangeArrowheads="1"/>
          </p:cNvSpPr>
          <p:nvPr/>
        </p:nvSpPr>
        <p:spPr bwMode="auto">
          <a:xfrm>
            <a:off x="6388100" y="5454650"/>
            <a:ext cx="2311400" cy="641350"/>
          </a:xfrm>
          <a:prstGeom prst="rect">
            <a:avLst/>
          </a:prstGeom>
          <a:noFill/>
          <a:ln w="9525">
            <a:noFill/>
            <a:miter lim="800000"/>
            <a:headEnd/>
            <a:tailEnd/>
          </a:ln>
        </p:spPr>
        <p:txBody>
          <a:bodyPr anchor="ctr">
            <a:spAutoFit/>
          </a:bodyPr>
          <a:lstStyle/>
          <a:p>
            <a:pPr algn="ctr" eaLnBrk="1" hangingPunct="1"/>
            <a:r>
              <a:rPr lang="en-GB" b="1"/>
              <a:t>New element added</a:t>
            </a:r>
          </a:p>
        </p:txBody>
      </p:sp>
      <p:sp>
        <p:nvSpPr>
          <p:cNvPr id="24586" name="AutoShape 28"/>
          <p:cNvSpPr>
            <a:spLocks noChangeArrowheads="1"/>
          </p:cNvSpPr>
          <p:nvPr/>
        </p:nvSpPr>
        <p:spPr bwMode="auto">
          <a:xfrm rot="-5400000">
            <a:off x="1365250" y="4543425"/>
            <a:ext cx="304800" cy="1485900"/>
          </a:xfrm>
          <a:prstGeom prst="rightArrow">
            <a:avLst>
              <a:gd name="adj1" fmla="val 50000"/>
              <a:gd name="adj2" fmla="val 25000"/>
            </a:avLst>
          </a:prstGeom>
          <a:solidFill>
            <a:srgbClr val="FF6600"/>
          </a:solidFill>
          <a:ln w="9525">
            <a:solidFill>
              <a:srgbClr val="000099"/>
            </a:solidFill>
            <a:miter lim="800000"/>
            <a:headEnd/>
            <a:tailEnd/>
          </a:ln>
        </p:spPr>
        <p:txBody>
          <a:bodyPr vert="eaVert" wrap="none" anchor="ctr"/>
          <a:lstStyle/>
          <a:p>
            <a:pPr algn="ctr"/>
            <a:endParaRPr lang="en-US" sz="2000">
              <a:solidFill>
                <a:schemeClr val="bg1"/>
              </a:solidFill>
            </a:endParaRPr>
          </a:p>
        </p:txBody>
      </p:sp>
      <p:sp>
        <p:nvSpPr>
          <p:cNvPr id="24587" name="Rectangle 29"/>
          <p:cNvSpPr>
            <a:spLocks noChangeArrowheads="1"/>
          </p:cNvSpPr>
          <p:nvPr/>
        </p:nvSpPr>
        <p:spPr bwMode="auto">
          <a:xfrm>
            <a:off x="609600" y="3838575"/>
            <a:ext cx="1816100" cy="129540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r>
              <a:rPr lang="en-GB" sz="1200" dirty="0">
                <a:solidFill>
                  <a:schemeClr val="bg1"/>
                </a:solidFill>
              </a:rPr>
              <a:t>Risk of losses in on and off balance sheet positions arising from movements in market prices</a:t>
            </a:r>
            <a:endParaRPr lang="en-GB" sz="1000" dirty="0">
              <a:solidFill>
                <a:schemeClr val="bg1"/>
              </a:solidFill>
            </a:endParaRPr>
          </a:p>
        </p:txBody>
      </p:sp>
      <p:sp>
        <p:nvSpPr>
          <p:cNvPr id="24588" name="Rectangle 30"/>
          <p:cNvSpPr>
            <a:spLocks noChangeArrowheads="1"/>
          </p:cNvSpPr>
          <p:nvPr/>
        </p:nvSpPr>
        <p:spPr bwMode="auto">
          <a:xfrm>
            <a:off x="3663950" y="3076575"/>
            <a:ext cx="1816100" cy="68580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r>
              <a:rPr lang="en-GB" b="1">
                <a:solidFill>
                  <a:schemeClr val="bg1"/>
                </a:solidFill>
              </a:rPr>
              <a:t>Credit Risk</a:t>
            </a:r>
          </a:p>
        </p:txBody>
      </p:sp>
      <p:sp>
        <p:nvSpPr>
          <p:cNvPr id="24589" name="Rectangle 31"/>
          <p:cNvSpPr>
            <a:spLocks noChangeArrowheads="1"/>
          </p:cNvSpPr>
          <p:nvPr/>
        </p:nvSpPr>
        <p:spPr bwMode="auto">
          <a:xfrm>
            <a:off x="3663950" y="3838575"/>
            <a:ext cx="1816100" cy="1287463"/>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r>
              <a:rPr lang="en-GB" sz="1200" dirty="0">
                <a:solidFill>
                  <a:schemeClr val="bg1"/>
                </a:solidFill>
              </a:rPr>
              <a:t>Potential that a bank borrower or counterparty will fail to meet its obligations in accordance with agreed terms </a:t>
            </a:r>
          </a:p>
        </p:txBody>
      </p:sp>
      <p:sp>
        <p:nvSpPr>
          <p:cNvPr id="24590" name="Rectangle 32"/>
          <p:cNvSpPr>
            <a:spLocks noChangeArrowheads="1"/>
          </p:cNvSpPr>
          <p:nvPr/>
        </p:nvSpPr>
        <p:spPr bwMode="auto">
          <a:xfrm>
            <a:off x="6635750" y="3076575"/>
            <a:ext cx="1816100" cy="68580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r>
              <a:rPr lang="en-GB" b="1">
                <a:solidFill>
                  <a:schemeClr val="bg1"/>
                </a:solidFill>
              </a:rPr>
              <a:t>Operational Risk</a:t>
            </a:r>
          </a:p>
        </p:txBody>
      </p:sp>
      <p:sp>
        <p:nvSpPr>
          <p:cNvPr id="24591" name="Rectangle 33"/>
          <p:cNvSpPr>
            <a:spLocks noChangeArrowheads="1"/>
          </p:cNvSpPr>
          <p:nvPr/>
        </p:nvSpPr>
        <p:spPr bwMode="auto">
          <a:xfrm>
            <a:off x="6635750" y="3838575"/>
            <a:ext cx="1816100" cy="1349375"/>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r>
              <a:rPr lang="en-GB" sz="1200" dirty="0">
                <a:solidFill>
                  <a:schemeClr val="bg1"/>
                </a:solidFill>
              </a:rPr>
              <a:t>Risk of direct or indirect loss resulting from inadequate or failed internal processes, people and systems or external events</a:t>
            </a:r>
          </a:p>
        </p:txBody>
      </p:sp>
      <p:sp>
        <p:nvSpPr>
          <p:cNvPr id="24592" name="Line 34"/>
          <p:cNvSpPr>
            <a:spLocks noChangeShapeType="1"/>
          </p:cNvSpPr>
          <p:nvPr/>
        </p:nvSpPr>
        <p:spPr bwMode="auto">
          <a:xfrm flipV="1">
            <a:off x="2095500" y="2695575"/>
            <a:ext cx="1651000" cy="381000"/>
          </a:xfrm>
          <a:prstGeom prst="line">
            <a:avLst/>
          </a:prstGeom>
          <a:noFill/>
          <a:ln w="28575">
            <a:solidFill>
              <a:schemeClr val="accent2"/>
            </a:solidFill>
            <a:round/>
            <a:headEnd/>
            <a:tailEnd type="arrow" w="med" len="med"/>
          </a:ln>
        </p:spPr>
        <p:txBody>
          <a:bodyPr>
            <a:spAutoFit/>
          </a:bodyPr>
          <a:lstStyle/>
          <a:p>
            <a:endParaRPr lang="en-US"/>
          </a:p>
        </p:txBody>
      </p:sp>
      <p:sp>
        <p:nvSpPr>
          <p:cNvPr id="24593" name="Line 35"/>
          <p:cNvSpPr>
            <a:spLocks noChangeShapeType="1"/>
          </p:cNvSpPr>
          <p:nvPr/>
        </p:nvSpPr>
        <p:spPr bwMode="auto">
          <a:xfrm flipV="1">
            <a:off x="4654550" y="2695575"/>
            <a:ext cx="0" cy="381000"/>
          </a:xfrm>
          <a:prstGeom prst="line">
            <a:avLst/>
          </a:prstGeom>
          <a:noFill/>
          <a:ln w="28575">
            <a:solidFill>
              <a:schemeClr val="accent2"/>
            </a:solidFill>
            <a:round/>
            <a:headEnd/>
            <a:tailEnd type="arrow" w="med" len="med"/>
          </a:ln>
        </p:spPr>
        <p:txBody>
          <a:bodyPr>
            <a:spAutoFit/>
          </a:bodyPr>
          <a:lstStyle/>
          <a:p>
            <a:endParaRPr lang="en-US"/>
          </a:p>
        </p:txBody>
      </p:sp>
      <p:sp>
        <p:nvSpPr>
          <p:cNvPr id="24594" name="Line 36"/>
          <p:cNvSpPr>
            <a:spLocks noChangeShapeType="1"/>
          </p:cNvSpPr>
          <p:nvPr/>
        </p:nvSpPr>
        <p:spPr bwMode="auto">
          <a:xfrm flipH="1" flipV="1">
            <a:off x="5810250" y="2695575"/>
            <a:ext cx="1320800" cy="381000"/>
          </a:xfrm>
          <a:prstGeom prst="line">
            <a:avLst/>
          </a:prstGeom>
          <a:noFill/>
          <a:ln w="28575">
            <a:solidFill>
              <a:schemeClr val="accent2"/>
            </a:solidFill>
            <a:round/>
            <a:headEnd/>
            <a:tailEnd type="arrow" w="med" len="med"/>
          </a:ln>
        </p:spPr>
        <p:txBody>
          <a:bodyPr>
            <a:spAutoFit/>
          </a:bodyPr>
          <a:lstStyle/>
          <a:p>
            <a:endParaRPr lang="en-US"/>
          </a:p>
        </p:txBody>
      </p:sp>
      <p:sp>
        <p:nvSpPr>
          <p:cNvPr id="24595" name="AutoShape 37"/>
          <p:cNvSpPr>
            <a:spLocks noChangeArrowheads="1"/>
          </p:cNvSpPr>
          <p:nvPr/>
        </p:nvSpPr>
        <p:spPr bwMode="auto">
          <a:xfrm rot="-5400000">
            <a:off x="4419600" y="4543425"/>
            <a:ext cx="304800" cy="1485900"/>
          </a:xfrm>
          <a:prstGeom prst="rightArrow">
            <a:avLst>
              <a:gd name="adj1" fmla="val 50000"/>
              <a:gd name="adj2" fmla="val 25000"/>
            </a:avLst>
          </a:prstGeom>
          <a:solidFill>
            <a:srgbClr val="FF6600"/>
          </a:solidFill>
          <a:ln w="9525">
            <a:solidFill>
              <a:srgbClr val="000099"/>
            </a:solidFill>
            <a:miter lim="800000"/>
            <a:headEnd/>
            <a:tailEnd/>
          </a:ln>
        </p:spPr>
        <p:txBody>
          <a:bodyPr vert="eaVert" wrap="none" anchor="ctr"/>
          <a:lstStyle/>
          <a:p>
            <a:pPr algn="ctr"/>
            <a:endParaRPr lang="en-US" sz="2000">
              <a:solidFill>
                <a:schemeClr val="bg1"/>
              </a:solidFill>
            </a:endParaRPr>
          </a:p>
        </p:txBody>
      </p:sp>
      <p:sp>
        <p:nvSpPr>
          <p:cNvPr id="24596" name="AutoShape 38"/>
          <p:cNvSpPr>
            <a:spLocks noChangeArrowheads="1"/>
          </p:cNvSpPr>
          <p:nvPr/>
        </p:nvSpPr>
        <p:spPr bwMode="auto">
          <a:xfrm rot="-5400000">
            <a:off x="7391400" y="4619625"/>
            <a:ext cx="304800" cy="1485900"/>
          </a:xfrm>
          <a:prstGeom prst="rightArrow">
            <a:avLst>
              <a:gd name="adj1" fmla="val 50000"/>
              <a:gd name="adj2" fmla="val 25000"/>
            </a:avLst>
          </a:prstGeom>
          <a:solidFill>
            <a:srgbClr val="FF6600"/>
          </a:solidFill>
          <a:ln w="9525">
            <a:solidFill>
              <a:srgbClr val="000099"/>
            </a:solidFill>
            <a:miter lim="800000"/>
            <a:headEnd/>
            <a:tailEnd/>
          </a:ln>
        </p:spPr>
        <p:txBody>
          <a:bodyPr vert="eaVert" wrap="none" anchor="ctr"/>
          <a:lstStyle/>
          <a:p>
            <a:pPr algn="ctr"/>
            <a:endParaRPr lang="en-US" sz="2000">
              <a:solidFill>
                <a:schemeClr val="accent2"/>
              </a:solidFill>
            </a:endParaRPr>
          </a:p>
        </p:txBody>
      </p:sp>
      <p:sp>
        <p:nvSpPr>
          <p:cNvPr id="24597" name="Line 39"/>
          <p:cNvSpPr>
            <a:spLocks noChangeShapeType="1"/>
          </p:cNvSpPr>
          <p:nvPr/>
        </p:nvSpPr>
        <p:spPr bwMode="auto">
          <a:xfrm>
            <a:off x="2770188" y="2057400"/>
            <a:ext cx="990600" cy="228600"/>
          </a:xfrm>
          <a:prstGeom prst="line">
            <a:avLst/>
          </a:prstGeom>
          <a:noFill/>
          <a:ln w="28575">
            <a:solidFill>
              <a:schemeClr val="accent2"/>
            </a:solidFill>
            <a:round/>
            <a:headEnd/>
            <a:tailEnd type="arrow" w="med" len="med"/>
          </a:ln>
        </p:spPr>
        <p:txBody>
          <a:bodyPr>
            <a:spAutoFit/>
          </a:bodyPr>
          <a:lstStyle/>
          <a:p>
            <a:endParaRPr 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28" name="Rectangle 62"/>
          <p:cNvSpPr>
            <a:spLocks noGrp="1" noChangeArrowheads="1"/>
          </p:cNvSpPr>
          <p:nvPr>
            <p:ph type="title"/>
          </p:nvPr>
        </p:nvSpPr>
        <p:spPr>
          <a:xfrm>
            <a:off x="1752600" y="457200"/>
            <a:ext cx="7086600" cy="685800"/>
          </a:xfrm>
        </p:spPr>
        <p:txBody>
          <a:bodyPr>
            <a:normAutofit fontScale="90000"/>
          </a:bodyPr>
          <a:lstStyle/>
          <a:p>
            <a:pPr algn="r" fontAlgn="auto">
              <a:spcAft>
                <a:spcPts val="0"/>
              </a:spcAft>
              <a:defRPr/>
            </a:pPr>
            <a:r>
              <a:rPr lang="en-US" sz="4000" dirty="0" smtClean="0"/>
              <a:t>Basel II – Evolution of Ops Risk</a:t>
            </a:r>
          </a:p>
        </p:txBody>
      </p:sp>
      <p:sp>
        <p:nvSpPr>
          <p:cNvPr id="16386" name="Slide Number Placeholder 4"/>
          <p:cNvSpPr>
            <a:spLocks noGrp="1"/>
          </p:cNvSpPr>
          <p:nvPr>
            <p:ph type="sldNum" sz="quarter" idx="11"/>
          </p:nvPr>
        </p:nvSpPr>
        <p:spPr/>
        <p:txBody>
          <a:bodyPr>
            <a:normAutofit/>
          </a:bodyPr>
          <a:lstStyle/>
          <a:p>
            <a:pPr>
              <a:defRPr/>
            </a:pPr>
            <a:fld id="{EF714E89-0E38-4B29-8E08-BB8449B713CB}" type="slidenum">
              <a:rPr lang="en-US"/>
              <a:pPr>
                <a:defRPr/>
              </a:pPr>
              <a:t>17</a:t>
            </a:fld>
            <a:endParaRPr lang="en-US"/>
          </a:p>
        </p:txBody>
      </p:sp>
      <p:sp>
        <p:nvSpPr>
          <p:cNvPr id="94229" name="Rectangle 21"/>
          <p:cNvSpPr>
            <a:spLocks noChangeArrowheads="1"/>
          </p:cNvSpPr>
          <p:nvPr/>
        </p:nvSpPr>
        <p:spPr bwMode="auto">
          <a:xfrm>
            <a:off x="2540000" y="1676400"/>
            <a:ext cx="1403350" cy="1143000"/>
          </a:xfrm>
          <a:prstGeom prst="rect">
            <a:avLst/>
          </a:prstGeom>
          <a:solidFill>
            <a:srgbClr val="99CCFF"/>
          </a:solidFill>
          <a:ln w="9525">
            <a:solidFill>
              <a:schemeClr val="tx1"/>
            </a:solidFill>
            <a:miter lim="800000"/>
            <a:headEnd/>
            <a:tailEnd/>
          </a:ln>
        </p:spPr>
        <p:txBody>
          <a:bodyPr wrap="none" anchor="ctr"/>
          <a:lstStyle/>
          <a:p>
            <a:pPr algn="ctr" eaLnBrk="1" hangingPunct="1"/>
            <a:r>
              <a:rPr lang="en-US" sz="1200" b="1"/>
              <a:t>PILLAR 1 </a:t>
            </a:r>
          </a:p>
          <a:p>
            <a:pPr algn="ctr" eaLnBrk="1" hangingPunct="1"/>
            <a:endParaRPr lang="en-US" sz="1200" b="1"/>
          </a:p>
          <a:p>
            <a:pPr algn="ctr" eaLnBrk="1" hangingPunct="1"/>
            <a:r>
              <a:rPr lang="en-US" sz="1200" b="1"/>
              <a:t>Minimum Capital</a:t>
            </a:r>
          </a:p>
          <a:p>
            <a:pPr algn="ctr" eaLnBrk="1" hangingPunct="1"/>
            <a:r>
              <a:rPr lang="en-US" sz="1200" b="1"/>
              <a:t>Requirements</a:t>
            </a:r>
          </a:p>
        </p:txBody>
      </p:sp>
      <p:sp>
        <p:nvSpPr>
          <p:cNvPr id="94230" name="Rectangle 22"/>
          <p:cNvSpPr>
            <a:spLocks noChangeArrowheads="1"/>
          </p:cNvSpPr>
          <p:nvPr/>
        </p:nvSpPr>
        <p:spPr bwMode="auto">
          <a:xfrm>
            <a:off x="7766050" y="1447800"/>
            <a:ext cx="1155700" cy="1143000"/>
          </a:xfrm>
          <a:prstGeom prst="rect">
            <a:avLst/>
          </a:prstGeom>
          <a:solidFill>
            <a:srgbClr val="99CCFF"/>
          </a:solidFill>
          <a:ln w="9525">
            <a:solidFill>
              <a:schemeClr val="tx1"/>
            </a:solidFill>
            <a:miter lim="800000"/>
            <a:headEnd/>
            <a:tailEnd/>
          </a:ln>
        </p:spPr>
        <p:txBody>
          <a:bodyPr wrap="none" anchor="ctr"/>
          <a:lstStyle/>
          <a:p>
            <a:pPr algn="ctr" eaLnBrk="1" hangingPunct="1"/>
            <a:r>
              <a:rPr lang="en-US" sz="1200" b="1"/>
              <a:t>PILLAR 2 </a:t>
            </a:r>
          </a:p>
          <a:p>
            <a:pPr algn="ctr" eaLnBrk="1" hangingPunct="1"/>
            <a:endParaRPr lang="en-US" sz="1200" b="1"/>
          </a:p>
          <a:p>
            <a:pPr algn="ctr" eaLnBrk="1" hangingPunct="1"/>
            <a:r>
              <a:rPr lang="en-US" sz="1200" b="1"/>
              <a:t>Supervisory</a:t>
            </a:r>
          </a:p>
          <a:p>
            <a:pPr algn="ctr" eaLnBrk="1" hangingPunct="1"/>
            <a:r>
              <a:rPr lang="en-US" sz="1200" b="1"/>
              <a:t>Review</a:t>
            </a:r>
          </a:p>
        </p:txBody>
      </p:sp>
      <p:sp>
        <p:nvSpPr>
          <p:cNvPr id="94231" name="Rectangle 23"/>
          <p:cNvSpPr>
            <a:spLocks noChangeArrowheads="1"/>
          </p:cNvSpPr>
          <p:nvPr/>
        </p:nvSpPr>
        <p:spPr bwMode="auto">
          <a:xfrm>
            <a:off x="7766050" y="2743200"/>
            <a:ext cx="1155700" cy="1143000"/>
          </a:xfrm>
          <a:prstGeom prst="rect">
            <a:avLst/>
          </a:prstGeom>
          <a:solidFill>
            <a:srgbClr val="99CCFF"/>
          </a:solidFill>
          <a:ln w="9525">
            <a:solidFill>
              <a:schemeClr val="tx1"/>
            </a:solidFill>
            <a:miter lim="800000"/>
            <a:headEnd/>
            <a:tailEnd/>
          </a:ln>
        </p:spPr>
        <p:txBody>
          <a:bodyPr wrap="none" anchor="ctr"/>
          <a:lstStyle/>
          <a:p>
            <a:pPr algn="ctr" eaLnBrk="1" hangingPunct="1"/>
            <a:r>
              <a:rPr lang="en-US" sz="1200" b="1"/>
              <a:t>PILLAR 3 </a:t>
            </a:r>
          </a:p>
          <a:p>
            <a:pPr algn="ctr" eaLnBrk="1" hangingPunct="1"/>
            <a:endParaRPr lang="en-US" sz="1200" b="1"/>
          </a:p>
          <a:p>
            <a:pPr algn="ctr" eaLnBrk="1" hangingPunct="1"/>
            <a:r>
              <a:rPr lang="en-US" sz="1200" b="1"/>
              <a:t>Market</a:t>
            </a:r>
          </a:p>
          <a:p>
            <a:pPr algn="ctr" eaLnBrk="1" hangingPunct="1"/>
            <a:r>
              <a:rPr lang="en-US" sz="1200" b="1"/>
              <a:t> Discipline</a:t>
            </a:r>
          </a:p>
        </p:txBody>
      </p:sp>
      <p:sp>
        <p:nvSpPr>
          <p:cNvPr id="94232" name="Rectangle 24"/>
          <p:cNvSpPr>
            <a:spLocks noChangeArrowheads="1"/>
          </p:cNvSpPr>
          <p:nvPr/>
        </p:nvSpPr>
        <p:spPr bwMode="auto">
          <a:xfrm>
            <a:off x="1714500" y="3124200"/>
            <a:ext cx="1485900" cy="381000"/>
          </a:xfrm>
          <a:prstGeom prst="rect">
            <a:avLst/>
          </a:prstGeom>
          <a:solidFill>
            <a:srgbClr val="DDF6FF"/>
          </a:solidFill>
          <a:ln w="9525">
            <a:solidFill>
              <a:schemeClr val="tx1"/>
            </a:solidFill>
            <a:miter lim="800000"/>
            <a:headEnd/>
            <a:tailEnd/>
          </a:ln>
        </p:spPr>
        <p:txBody>
          <a:bodyPr wrap="none" anchor="ctr"/>
          <a:lstStyle/>
          <a:p>
            <a:pPr algn="ctr" eaLnBrk="1" hangingPunct="1"/>
            <a:r>
              <a:rPr lang="en-US" sz="1200" b="1"/>
              <a:t>Risk Weights</a:t>
            </a:r>
          </a:p>
        </p:txBody>
      </p:sp>
      <p:sp>
        <p:nvSpPr>
          <p:cNvPr id="94233" name="Rectangle 25"/>
          <p:cNvSpPr>
            <a:spLocks noChangeArrowheads="1"/>
          </p:cNvSpPr>
          <p:nvPr/>
        </p:nvSpPr>
        <p:spPr bwMode="auto">
          <a:xfrm>
            <a:off x="3778250" y="3124200"/>
            <a:ext cx="1568450" cy="381000"/>
          </a:xfrm>
          <a:prstGeom prst="rect">
            <a:avLst/>
          </a:prstGeom>
          <a:solidFill>
            <a:srgbClr val="DDF6FF"/>
          </a:solidFill>
          <a:ln w="9525">
            <a:solidFill>
              <a:schemeClr val="tx1"/>
            </a:solidFill>
            <a:miter lim="800000"/>
            <a:headEnd/>
            <a:tailEnd/>
          </a:ln>
        </p:spPr>
        <p:txBody>
          <a:bodyPr wrap="none" anchor="ctr"/>
          <a:lstStyle/>
          <a:p>
            <a:pPr algn="ctr" eaLnBrk="1" hangingPunct="1"/>
            <a:r>
              <a:rPr lang="en-US" sz="1200" b="1"/>
              <a:t>Definition of</a:t>
            </a:r>
          </a:p>
          <a:p>
            <a:pPr algn="ctr" eaLnBrk="1" hangingPunct="1"/>
            <a:r>
              <a:rPr lang="en-US" sz="1200" b="1"/>
              <a:t> Capital</a:t>
            </a:r>
          </a:p>
        </p:txBody>
      </p:sp>
      <p:sp>
        <p:nvSpPr>
          <p:cNvPr id="94234" name="Rectangle 26"/>
          <p:cNvSpPr>
            <a:spLocks noChangeArrowheads="1"/>
          </p:cNvSpPr>
          <p:nvPr/>
        </p:nvSpPr>
        <p:spPr bwMode="auto">
          <a:xfrm>
            <a:off x="641350" y="3810000"/>
            <a:ext cx="990600" cy="381000"/>
          </a:xfrm>
          <a:prstGeom prst="rect">
            <a:avLst/>
          </a:prstGeom>
          <a:solidFill>
            <a:srgbClr val="FFA74F"/>
          </a:solidFill>
          <a:ln w="9525">
            <a:solidFill>
              <a:schemeClr val="tx1"/>
            </a:solidFill>
            <a:miter lim="800000"/>
            <a:headEnd/>
            <a:tailEnd/>
          </a:ln>
        </p:spPr>
        <p:txBody>
          <a:bodyPr wrap="none" anchor="ctr"/>
          <a:lstStyle/>
          <a:p>
            <a:pPr algn="ctr" eaLnBrk="1" hangingPunct="1"/>
            <a:r>
              <a:rPr lang="en-US" sz="1200" b="1"/>
              <a:t>Credit Risk</a:t>
            </a:r>
          </a:p>
        </p:txBody>
      </p:sp>
      <p:sp>
        <p:nvSpPr>
          <p:cNvPr id="94235" name="Rectangle 27"/>
          <p:cNvSpPr>
            <a:spLocks noChangeArrowheads="1"/>
          </p:cNvSpPr>
          <p:nvPr/>
        </p:nvSpPr>
        <p:spPr bwMode="auto">
          <a:xfrm>
            <a:off x="5016500" y="3810000"/>
            <a:ext cx="990600" cy="381000"/>
          </a:xfrm>
          <a:prstGeom prst="rect">
            <a:avLst/>
          </a:prstGeom>
          <a:solidFill>
            <a:srgbClr val="FFA74F"/>
          </a:solidFill>
          <a:ln w="9525">
            <a:solidFill>
              <a:schemeClr val="tx1"/>
            </a:solidFill>
            <a:miter lim="800000"/>
            <a:headEnd/>
            <a:tailEnd/>
          </a:ln>
        </p:spPr>
        <p:txBody>
          <a:bodyPr wrap="none" anchor="ctr"/>
          <a:lstStyle/>
          <a:p>
            <a:pPr algn="ctr" eaLnBrk="1" hangingPunct="1"/>
            <a:r>
              <a:rPr lang="en-US" sz="1200" b="1"/>
              <a:t>Operational</a:t>
            </a:r>
          </a:p>
          <a:p>
            <a:pPr algn="ctr" eaLnBrk="1" hangingPunct="1"/>
            <a:r>
              <a:rPr lang="en-US" sz="1200" b="1"/>
              <a:t> Risk</a:t>
            </a:r>
          </a:p>
        </p:txBody>
      </p:sp>
      <p:sp>
        <p:nvSpPr>
          <p:cNvPr id="94236" name="Rectangle 28"/>
          <p:cNvSpPr>
            <a:spLocks noChangeArrowheads="1"/>
          </p:cNvSpPr>
          <p:nvPr/>
        </p:nvSpPr>
        <p:spPr bwMode="auto">
          <a:xfrm>
            <a:off x="6667500" y="3810000"/>
            <a:ext cx="990600" cy="381000"/>
          </a:xfrm>
          <a:prstGeom prst="rect">
            <a:avLst/>
          </a:prstGeom>
          <a:solidFill>
            <a:srgbClr val="FFA74F"/>
          </a:solidFill>
          <a:ln w="9525">
            <a:solidFill>
              <a:schemeClr val="tx1"/>
            </a:solidFill>
            <a:miter lim="800000"/>
            <a:headEnd/>
            <a:tailEnd/>
          </a:ln>
        </p:spPr>
        <p:txBody>
          <a:bodyPr wrap="none" anchor="ctr"/>
          <a:lstStyle/>
          <a:p>
            <a:pPr algn="ctr" eaLnBrk="1" hangingPunct="1"/>
            <a:r>
              <a:rPr lang="en-US" sz="1200" b="1"/>
              <a:t>Market Risk</a:t>
            </a:r>
          </a:p>
        </p:txBody>
      </p:sp>
      <p:sp>
        <p:nvSpPr>
          <p:cNvPr id="94237" name="Rectangle 29"/>
          <p:cNvSpPr>
            <a:spLocks noChangeArrowheads="1"/>
          </p:cNvSpPr>
          <p:nvPr/>
        </p:nvSpPr>
        <p:spPr bwMode="auto">
          <a:xfrm>
            <a:off x="228600" y="4495800"/>
            <a:ext cx="1073150" cy="533400"/>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sz="1200" b="1"/>
              <a:t>Standardized</a:t>
            </a:r>
          </a:p>
          <a:p>
            <a:pPr algn="ctr" eaLnBrk="1" hangingPunct="1"/>
            <a:r>
              <a:rPr lang="en-US" sz="1200" b="1"/>
              <a:t>Approach</a:t>
            </a:r>
          </a:p>
        </p:txBody>
      </p:sp>
      <p:sp>
        <p:nvSpPr>
          <p:cNvPr id="94238" name="Rectangle 30"/>
          <p:cNvSpPr>
            <a:spLocks noChangeArrowheads="1"/>
          </p:cNvSpPr>
          <p:nvPr/>
        </p:nvSpPr>
        <p:spPr bwMode="auto">
          <a:xfrm>
            <a:off x="1384300" y="4495800"/>
            <a:ext cx="1403350" cy="533400"/>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sz="1200" b="1"/>
              <a:t>Internal Ratings</a:t>
            </a:r>
          </a:p>
          <a:p>
            <a:pPr algn="ctr" eaLnBrk="1" hangingPunct="1"/>
            <a:r>
              <a:rPr lang="en-US" sz="1200" b="1"/>
              <a:t>Based Approach</a:t>
            </a:r>
          </a:p>
        </p:txBody>
      </p:sp>
      <p:sp>
        <p:nvSpPr>
          <p:cNvPr id="94239" name="Rectangle 31"/>
          <p:cNvSpPr>
            <a:spLocks noChangeArrowheads="1"/>
          </p:cNvSpPr>
          <p:nvPr/>
        </p:nvSpPr>
        <p:spPr bwMode="auto">
          <a:xfrm>
            <a:off x="2870200" y="4495800"/>
            <a:ext cx="1155700" cy="533400"/>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sz="1200" b="1"/>
              <a:t>Asset</a:t>
            </a:r>
          </a:p>
          <a:p>
            <a:pPr algn="ctr" eaLnBrk="1" hangingPunct="1"/>
            <a:r>
              <a:rPr lang="en-US" sz="1200" b="1"/>
              <a:t>Securitization</a:t>
            </a:r>
          </a:p>
        </p:txBody>
      </p:sp>
      <p:sp>
        <p:nvSpPr>
          <p:cNvPr id="94240" name="Rectangle 32"/>
          <p:cNvSpPr>
            <a:spLocks noChangeArrowheads="1"/>
          </p:cNvSpPr>
          <p:nvPr/>
        </p:nvSpPr>
        <p:spPr bwMode="auto">
          <a:xfrm>
            <a:off x="4191000" y="4495800"/>
            <a:ext cx="1238250" cy="533400"/>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sz="1200" b="1"/>
              <a:t>Basic Indicator</a:t>
            </a:r>
          </a:p>
          <a:p>
            <a:pPr algn="ctr" eaLnBrk="1" hangingPunct="1"/>
            <a:r>
              <a:rPr lang="en-US" sz="1200" b="1"/>
              <a:t>Approach</a:t>
            </a:r>
          </a:p>
        </p:txBody>
      </p:sp>
      <p:sp>
        <p:nvSpPr>
          <p:cNvPr id="94241" name="Rectangle 33"/>
          <p:cNvSpPr>
            <a:spLocks noChangeArrowheads="1"/>
          </p:cNvSpPr>
          <p:nvPr/>
        </p:nvSpPr>
        <p:spPr bwMode="auto">
          <a:xfrm>
            <a:off x="5676900" y="4495800"/>
            <a:ext cx="1073150" cy="533400"/>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sz="1200" b="1"/>
              <a:t>Standardized</a:t>
            </a:r>
          </a:p>
          <a:p>
            <a:pPr algn="ctr" eaLnBrk="1" hangingPunct="1"/>
            <a:r>
              <a:rPr lang="en-US" sz="1200" b="1"/>
              <a:t>Approach</a:t>
            </a:r>
            <a:endParaRPr lang="en-US" sz="2400" b="1">
              <a:latin typeface="Times New Roman" pitchFamily="18" charset="0"/>
            </a:endParaRPr>
          </a:p>
        </p:txBody>
      </p:sp>
      <p:sp>
        <p:nvSpPr>
          <p:cNvPr id="94242" name="Rectangle 34"/>
          <p:cNvSpPr>
            <a:spLocks noChangeArrowheads="1"/>
          </p:cNvSpPr>
          <p:nvPr/>
        </p:nvSpPr>
        <p:spPr bwMode="auto">
          <a:xfrm>
            <a:off x="6997700" y="4495800"/>
            <a:ext cx="1320800" cy="533400"/>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sz="1200" b="1"/>
              <a:t>Advanced </a:t>
            </a:r>
          </a:p>
          <a:p>
            <a:pPr algn="ctr" eaLnBrk="1" hangingPunct="1"/>
            <a:r>
              <a:rPr lang="en-US" sz="1200" b="1"/>
              <a:t>Measurement </a:t>
            </a:r>
          </a:p>
          <a:p>
            <a:pPr algn="ctr" eaLnBrk="1" hangingPunct="1"/>
            <a:r>
              <a:rPr lang="en-US" sz="1200" b="1"/>
              <a:t>Approach</a:t>
            </a:r>
          </a:p>
        </p:txBody>
      </p:sp>
      <p:sp>
        <p:nvSpPr>
          <p:cNvPr id="94243" name="Rectangle 35"/>
          <p:cNvSpPr>
            <a:spLocks noChangeArrowheads="1"/>
          </p:cNvSpPr>
          <p:nvPr/>
        </p:nvSpPr>
        <p:spPr bwMode="auto">
          <a:xfrm>
            <a:off x="228600" y="5334000"/>
            <a:ext cx="1155700" cy="609600"/>
          </a:xfrm>
          <a:prstGeom prst="rect">
            <a:avLst/>
          </a:prstGeom>
          <a:solidFill>
            <a:srgbClr val="FFE4C9"/>
          </a:solidFill>
          <a:ln w="9525">
            <a:solidFill>
              <a:schemeClr val="tx1"/>
            </a:solidFill>
            <a:miter lim="800000"/>
            <a:headEnd/>
            <a:tailEnd/>
          </a:ln>
        </p:spPr>
        <p:txBody>
          <a:bodyPr wrap="none" anchor="ctr"/>
          <a:lstStyle/>
          <a:p>
            <a:pPr algn="ctr" eaLnBrk="1" hangingPunct="1"/>
            <a:r>
              <a:rPr lang="en-US" sz="1200" b="1"/>
              <a:t>Foundation</a:t>
            </a:r>
          </a:p>
          <a:p>
            <a:pPr algn="ctr" eaLnBrk="1" hangingPunct="1"/>
            <a:r>
              <a:rPr lang="en-US" sz="1200" b="1"/>
              <a:t>Approach</a:t>
            </a:r>
          </a:p>
        </p:txBody>
      </p:sp>
      <p:sp>
        <p:nvSpPr>
          <p:cNvPr id="94244" name="Rectangle 36"/>
          <p:cNvSpPr>
            <a:spLocks noChangeArrowheads="1"/>
          </p:cNvSpPr>
          <p:nvPr/>
        </p:nvSpPr>
        <p:spPr bwMode="auto">
          <a:xfrm>
            <a:off x="1549400" y="5334000"/>
            <a:ext cx="1155700" cy="609600"/>
          </a:xfrm>
          <a:prstGeom prst="rect">
            <a:avLst/>
          </a:prstGeom>
          <a:solidFill>
            <a:srgbClr val="FFE4C9"/>
          </a:solidFill>
          <a:ln w="9525">
            <a:solidFill>
              <a:schemeClr val="tx1"/>
            </a:solidFill>
            <a:miter lim="800000"/>
            <a:headEnd/>
            <a:tailEnd/>
          </a:ln>
        </p:spPr>
        <p:txBody>
          <a:bodyPr wrap="none" anchor="ctr"/>
          <a:lstStyle/>
          <a:p>
            <a:pPr algn="ctr" eaLnBrk="1" hangingPunct="1"/>
            <a:r>
              <a:rPr lang="en-US" sz="1200" b="1"/>
              <a:t>Advanced</a:t>
            </a:r>
          </a:p>
          <a:p>
            <a:pPr algn="ctr" eaLnBrk="1" hangingPunct="1"/>
            <a:r>
              <a:rPr lang="en-US" sz="1200" b="1"/>
              <a:t>Approach</a:t>
            </a:r>
          </a:p>
        </p:txBody>
      </p:sp>
      <p:sp>
        <p:nvSpPr>
          <p:cNvPr id="94245" name="Rectangle 37"/>
          <p:cNvSpPr>
            <a:spLocks noChangeArrowheads="1"/>
          </p:cNvSpPr>
          <p:nvPr/>
        </p:nvSpPr>
        <p:spPr bwMode="auto">
          <a:xfrm>
            <a:off x="2870200" y="5334000"/>
            <a:ext cx="1073150" cy="609600"/>
          </a:xfrm>
          <a:prstGeom prst="rect">
            <a:avLst/>
          </a:prstGeom>
          <a:solidFill>
            <a:srgbClr val="FFE4C9"/>
          </a:solidFill>
          <a:ln w="9525">
            <a:solidFill>
              <a:schemeClr val="tx1"/>
            </a:solidFill>
            <a:miter lim="800000"/>
            <a:headEnd/>
            <a:tailEnd/>
          </a:ln>
        </p:spPr>
        <p:txBody>
          <a:bodyPr wrap="none" anchor="ctr"/>
          <a:lstStyle/>
          <a:p>
            <a:pPr algn="ctr" eaLnBrk="1" hangingPunct="1"/>
            <a:r>
              <a:rPr lang="en-US" sz="1200" b="1"/>
              <a:t>Standardized</a:t>
            </a:r>
          </a:p>
          <a:p>
            <a:pPr algn="ctr" eaLnBrk="1" hangingPunct="1"/>
            <a:r>
              <a:rPr lang="en-US" sz="1200" b="1"/>
              <a:t>Approach</a:t>
            </a:r>
          </a:p>
        </p:txBody>
      </p:sp>
      <p:sp>
        <p:nvSpPr>
          <p:cNvPr id="94246" name="Rectangle 38"/>
          <p:cNvSpPr>
            <a:spLocks noChangeArrowheads="1"/>
          </p:cNvSpPr>
          <p:nvPr/>
        </p:nvSpPr>
        <p:spPr bwMode="auto">
          <a:xfrm>
            <a:off x="4108450" y="5334000"/>
            <a:ext cx="1485900" cy="609600"/>
          </a:xfrm>
          <a:prstGeom prst="rect">
            <a:avLst/>
          </a:prstGeom>
          <a:solidFill>
            <a:srgbClr val="FFE4C9"/>
          </a:solidFill>
          <a:ln w="9525">
            <a:solidFill>
              <a:schemeClr val="tx1"/>
            </a:solidFill>
            <a:miter lim="800000"/>
            <a:headEnd/>
            <a:tailEnd/>
          </a:ln>
        </p:spPr>
        <p:txBody>
          <a:bodyPr wrap="none" anchor="ctr"/>
          <a:lstStyle/>
          <a:p>
            <a:pPr algn="ctr" eaLnBrk="1" hangingPunct="1"/>
            <a:r>
              <a:rPr lang="en-US" sz="1200" b="1"/>
              <a:t>Internal Ratings</a:t>
            </a:r>
          </a:p>
          <a:p>
            <a:pPr algn="ctr" eaLnBrk="1" hangingPunct="1"/>
            <a:r>
              <a:rPr lang="en-US" sz="1200" b="1"/>
              <a:t>Based Approach</a:t>
            </a:r>
          </a:p>
        </p:txBody>
      </p:sp>
      <p:sp>
        <p:nvSpPr>
          <p:cNvPr id="94247" name="Line 39"/>
          <p:cNvSpPr>
            <a:spLocks noChangeShapeType="1"/>
          </p:cNvSpPr>
          <p:nvPr/>
        </p:nvSpPr>
        <p:spPr bwMode="auto">
          <a:xfrm>
            <a:off x="2705100" y="2971800"/>
            <a:ext cx="1651000" cy="0"/>
          </a:xfrm>
          <a:prstGeom prst="line">
            <a:avLst/>
          </a:prstGeom>
          <a:noFill/>
          <a:ln w="9525">
            <a:solidFill>
              <a:schemeClr val="tx1"/>
            </a:solidFill>
            <a:round/>
            <a:headEnd/>
            <a:tailEnd/>
          </a:ln>
        </p:spPr>
        <p:txBody>
          <a:bodyPr/>
          <a:lstStyle/>
          <a:p>
            <a:endParaRPr lang="en-US"/>
          </a:p>
        </p:txBody>
      </p:sp>
      <p:sp>
        <p:nvSpPr>
          <p:cNvPr id="94248" name="Line 40"/>
          <p:cNvSpPr>
            <a:spLocks noChangeShapeType="1"/>
          </p:cNvSpPr>
          <p:nvPr/>
        </p:nvSpPr>
        <p:spPr bwMode="auto">
          <a:xfrm>
            <a:off x="2705100" y="2971800"/>
            <a:ext cx="0" cy="152400"/>
          </a:xfrm>
          <a:prstGeom prst="line">
            <a:avLst/>
          </a:prstGeom>
          <a:noFill/>
          <a:ln w="9525">
            <a:solidFill>
              <a:schemeClr val="tx1"/>
            </a:solidFill>
            <a:round/>
            <a:headEnd/>
            <a:tailEnd/>
          </a:ln>
        </p:spPr>
        <p:txBody>
          <a:bodyPr/>
          <a:lstStyle/>
          <a:p>
            <a:endParaRPr lang="en-US"/>
          </a:p>
        </p:txBody>
      </p:sp>
      <p:sp>
        <p:nvSpPr>
          <p:cNvPr id="94249" name="Line 41"/>
          <p:cNvSpPr>
            <a:spLocks noChangeShapeType="1"/>
          </p:cNvSpPr>
          <p:nvPr/>
        </p:nvSpPr>
        <p:spPr bwMode="auto">
          <a:xfrm>
            <a:off x="4356100" y="2971800"/>
            <a:ext cx="0" cy="152400"/>
          </a:xfrm>
          <a:prstGeom prst="line">
            <a:avLst/>
          </a:prstGeom>
          <a:noFill/>
          <a:ln w="9525">
            <a:solidFill>
              <a:schemeClr val="tx1"/>
            </a:solidFill>
            <a:round/>
            <a:headEnd/>
            <a:tailEnd/>
          </a:ln>
        </p:spPr>
        <p:txBody>
          <a:bodyPr/>
          <a:lstStyle/>
          <a:p>
            <a:endParaRPr lang="en-US"/>
          </a:p>
        </p:txBody>
      </p:sp>
      <p:sp>
        <p:nvSpPr>
          <p:cNvPr id="94250" name="Line 42"/>
          <p:cNvSpPr>
            <a:spLocks noChangeShapeType="1"/>
          </p:cNvSpPr>
          <p:nvPr/>
        </p:nvSpPr>
        <p:spPr bwMode="auto">
          <a:xfrm>
            <a:off x="3365500" y="2819400"/>
            <a:ext cx="0" cy="152400"/>
          </a:xfrm>
          <a:prstGeom prst="line">
            <a:avLst/>
          </a:prstGeom>
          <a:noFill/>
          <a:ln w="9525">
            <a:solidFill>
              <a:schemeClr val="tx1"/>
            </a:solidFill>
            <a:round/>
            <a:headEnd/>
            <a:tailEnd/>
          </a:ln>
        </p:spPr>
        <p:txBody>
          <a:bodyPr/>
          <a:lstStyle/>
          <a:p>
            <a:endParaRPr lang="en-US"/>
          </a:p>
        </p:txBody>
      </p:sp>
      <p:sp>
        <p:nvSpPr>
          <p:cNvPr id="94251" name="Line 43"/>
          <p:cNvSpPr>
            <a:spLocks noChangeShapeType="1"/>
          </p:cNvSpPr>
          <p:nvPr/>
        </p:nvSpPr>
        <p:spPr bwMode="auto">
          <a:xfrm>
            <a:off x="1219200" y="3657600"/>
            <a:ext cx="5943600" cy="0"/>
          </a:xfrm>
          <a:prstGeom prst="line">
            <a:avLst/>
          </a:prstGeom>
          <a:noFill/>
          <a:ln w="9525">
            <a:solidFill>
              <a:schemeClr val="tx1"/>
            </a:solidFill>
            <a:round/>
            <a:headEnd/>
            <a:tailEnd/>
          </a:ln>
        </p:spPr>
        <p:txBody>
          <a:bodyPr/>
          <a:lstStyle/>
          <a:p>
            <a:endParaRPr lang="en-US"/>
          </a:p>
        </p:txBody>
      </p:sp>
      <p:sp>
        <p:nvSpPr>
          <p:cNvPr id="94252" name="Line 44"/>
          <p:cNvSpPr>
            <a:spLocks noChangeShapeType="1"/>
          </p:cNvSpPr>
          <p:nvPr/>
        </p:nvSpPr>
        <p:spPr bwMode="auto">
          <a:xfrm>
            <a:off x="1219200" y="3657600"/>
            <a:ext cx="0" cy="152400"/>
          </a:xfrm>
          <a:prstGeom prst="line">
            <a:avLst/>
          </a:prstGeom>
          <a:noFill/>
          <a:ln w="9525">
            <a:solidFill>
              <a:schemeClr val="tx1"/>
            </a:solidFill>
            <a:round/>
            <a:headEnd/>
            <a:tailEnd/>
          </a:ln>
        </p:spPr>
        <p:txBody>
          <a:bodyPr/>
          <a:lstStyle/>
          <a:p>
            <a:endParaRPr lang="en-US"/>
          </a:p>
        </p:txBody>
      </p:sp>
      <p:sp>
        <p:nvSpPr>
          <p:cNvPr id="94253" name="Line 45"/>
          <p:cNvSpPr>
            <a:spLocks noChangeShapeType="1"/>
          </p:cNvSpPr>
          <p:nvPr/>
        </p:nvSpPr>
        <p:spPr bwMode="auto">
          <a:xfrm>
            <a:off x="4876800" y="3733800"/>
            <a:ext cx="0" cy="152400"/>
          </a:xfrm>
          <a:prstGeom prst="line">
            <a:avLst/>
          </a:prstGeom>
          <a:noFill/>
          <a:ln w="9525">
            <a:solidFill>
              <a:schemeClr val="tx1"/>
            </a:solidFill>
            <a:round/>
            <a:headEnd/>
            <a:tailEnd/>
          </a:ln>
        </p:spPr>
        <p:txBody>
          <a:bodyPr/>
          <a:lstStyle/>
          <a:p>
            <a:endParaRPr lang="en-US"/>
          </a:p>
        </p:txBody>
      </p:sp>
      <p:sp>
        <p:nvSpPr>
          <p:cNvPr id="94254" name="Line 46"/>
          <p:cNvSpPr>
            <a:spLocks noChangeShapeType="1"/>
          </p:cNvSpPr>
          <p:nvPr/>
        </p:nvSpPr>
        <p:spPr bwMode="auto">
          <a:xfrm>
            <a:off x="6527800" y="3733800"/>
            <a:ext cx="0" cy="152400"/>
          </a:xfrm>
          <a:prstGeom prst="line">
            <a:avLst/>
          </a:prstGeom>
          <a:noFill/>
          <a:ln w="9525">
            <a:solidFill>
              <a:schemeClr val="tx1"/>
            </a:solidFill>
            <a:round/>
            <a:headEnd/>
            <a:tailEnd/>
          </a:ln>
        </p:spPr>
        <p:txBody>
          <a:bodyPr/>
          <a:lstStyle/>
          <a:p>
            <a:endParaRPr lang="en-US"/>
          </a:p>
        </p:txBody>
      </p:sp>
      <p:sp>
        <p:nvSpPr>
          <p:cNvPr id="94255" name="Line 47"/>
          <p:cNvSpPr>
            <a:spLocks noChangeShapeType="1"/>
          </p:cNvSpPr>
          <p:nvPr/>
        </p:nvSpPr>
        <p:spPr bwMode="auto">
          <a:xfrm>
            <a:off x="2705100" y="3505200"/>
            <a:ext cx="0" cy="152400"/>
          </a:xfrm>
          <a:prstGeom prst="line">
            <a:avLst/>
          </a:prstGeom>
          <a:noFill/>
          <a:ln w="9525">
            <a:solidFill>
              <a:schemeClr val="tx1"/>
            </a:solidFill>
            <a:round/>
            <a:headEnd/>
            <a:tailEnd/>
          </a:ln>
        </p:spPr>
        <p:txBody>
          <a:bodyPr/>
          <a:lstStyle/>
          <a:p>
            <a:endParaRPr lang="en-US"/>
          </a:p>
        </p:txBody>
      </p:sp>
      <p:cxnSp>
        <p:nvCxnSpPr>
          <p:cNvPr id="94256" name="AutoShape 48"/>
          <p:cNvCxnSpPr>
            <a:cxnSpLocks noChangeShapeType="1"/>
            <a:stCxn id="94235" idx="2"/>
            <a:endCxn id="94240" idx="0"/>
          </p:cNvCxnSpPr>
          <p:nvPr/>
        </p:nvCxnSpPr>
        <p:spPr bwMode="auto">
          <a:xfrm rot="5400000">
            <a:off x="5008563" y="3992562"/>
            <a:ext cx="304800" cy="701675"/>
          </a:xfrm>
          <a:prstGeom prst="bentConnector3">
            <a:avLst>
              <a:gd name="adj1" fmla="val 50000"/>
            </a:avLst>
          </a:prstGeom>
          <a:noFill/>
          <a:ln w="9525">
            <a:solidFill>
              <a:schemeClr val="tx1"/>
            </a:solidFill>
            <a:miter lim="800000"/>
            <a:headEnd/>
            <a:tailEnd type="triangle" w="med" len="med"/>
          </a:ln>
        </p:spPr>
      </p:cxnSp>
      <p:cxnSp>
        <p:nvCxnSpPr>
          <p:cNvPr id="94257" name="AutoShape 49"/>
          <p:cNvCxnSpPr>
            <a:cxnSpLocks noChangeShapeType="1"/>
            <a:stCxn id="94235" idx="2"/>
            <a:endCxn id="94241" idx="0"/>
          </p:cNvCxnSpPr>
          <p:nvPr/>
        </p:nvCxnSpPr>
        <p:spPr bwMode="auto">
          <a:xfrm rot="16200000" flipH="1">
            <a:off x="5710238" y="3992562"/>
            <a:ext cx="304800" cy="701675"/>
          </a:xfrm>
          <a:prstGeom prst="bentConnector3">
            <a:avLst>
              <a:gd name="adj1" fmla="val 50000"/>
            </a:avLst>
          </a:prstGeom>
          <a:noFill/>
          <a:ln w="9525">
            <a:solidFill>
              <a:schemeClr val="tx1"/>
            </a:solidFill>
            <a:miter lim="800000"/>
            <a:headEnd/>
            <a:tailEnd type="triangle" w="med" len="med"/>
          </a:ln>
        </p:spPr>
      </p:cxnSp>
      <p:cxnSp>
        <p:nvCxnSpPr>
          <p:cNvPr id="94258" name="AutoShape 50"/>
          <p:cNvCxnSpPr>
            <a:cxnSpLocks noChangeShapeType="1"/>
            <a:stCxn id="94235" idx="2"/>
            <a:endCxn id="94242" idx="0"/>
          </p:cNvCxnSpPr>
          <p:nvPr/>
        </p:nvCxnSpPr>
        <p:spPr bwMode="auto">
          <a:xfrm rot="16200000" flipH="1">
            <a:off x="6432550" y="3270250"/>
            <a:ext cx="304800" cy="2146300"/>
          </a:xfrm>
          <a:prstGeom prst="bentConnector3">
            <a:avLst>
              <a:gd name="adj1" fmla="val 50000"/>
            </a:avLst>
          </a:prstGeom>
          <a:noFill/>
          <a:ln w="9525">
            <a:solidFill>
              <a:schemeClr val="tx1"/>
            </a:solidFill>
            <a:miter lim="800000"/>
            <a:headEnd/>
            <a:tailEnd type="triangle" w="med" len="med"/>
          </a:ln>
        </p:spPr>
      </p:cxnSp>
      <p:cxnSp>
        <p:nvCxnSpPr>
          <p:cNvPr id="94259" name="AutoShape 51"/>
          <p:cNvCxnSpPr>
            <a:cxnSpLocks noChangeShapeType="1"/>
            <a:stCxn id="94234" idx="2"/>
            <a:endCxn id="94238" idx="0"/>
          </p:cNvCxnSpPr>
          <p:nvPr/>
        </p:nvCxnSpPr>
        <p:spPr bwMode="auto">
          <a:xfrm rot="16200000" flipH="1">
            <a:off x="1458913" y="3868737"/>
            <a:ext cx="304800" cy="949325"/>
          </a:xfrm>
          <a:prstGeom prst="bentConnector3">
            <a:avLst>
              <a:gd name="adj1" fmla="val 50000"/>
            </a:avLst>
          </a:prstGeom>
          <a:noFill/>
          <a:ln w="9525">
            <a:solidFill>
              <a:schemeClr val="tx1"/>
            </a:solidFill>
            <a:miter lim="800000"/>
            <a:headEnd/>
            <a:tailEnd type="triangle" w="med" len="med"/>
          </a:ln>
        </p:spPr>
      </p:cxnSp>
      <p:cxnSp>
        <p:nvCxnSpPr>
          <p:cNvPr id="94260" name="AutoShape 52"/>
          <p:cNvCxnSpPr>
            <a:cxnSpLocks noChangeShapeType="1"/>
            <a:stCxn id="94234" idx="2"/>
            <a:endCxn id="94237" idx="0"/>
          </p:cNvCxnSpPr>
          <p:nvPr/>
        </p:nvCxnSpPr>
        <p:spPr bwMode="auto">
          <a:xfrm rot="5400000">
            <a:off x="798513" y="4157662"/>
            <a:ext cx="304800" cy="371475"/>
          </a:xfrm>
          <a:prstGeom prst="bentConnector3">
            <a:avLst>
              <a:gd name="adj1" fmla="val 50000"/>
            </a:avLst>
          </a:prstGeom>
          <a:noFill/>
          <a:ln w="9525">
            <a:solidFill>
              <a:schemeClr val="tx1"/>
            </a:solidFill>
            <a:miter lim="800000"/>
            <a:headEnd/>
            <a:tailEnd type="triangle" w="med" len="med"/>
          </a:ln>
        </p:spPr>
      </p:cxnSp>
      <p:cxnSp>
        <p:nvCxnSpPr>
          <p:cNvPr id="94261" name="AutoShape 53"/>
          <p:cNvCxnSpPr>
            <a:cxnSpLocks noChangeShapeType="1"/>
            <a:stCxn id="94234" idx="2"/>
            <a:endCxn id="94239" idx="0"/>
          </p:cNvCxnSpPr>
          <p:nvPr/>
        </p:nvCxnSpPr>
        <p:spPr bwMode="auto">
          <a:xfrm rot="16200000" flipH="1">
            <a:off x="2139950" y="3187700"/>
            <a:ext cx="304800" cy="2311400"/>
          </a:xfrm>
          <a:prstGeom prst="bentConnector3">
            <a:avLst>
              <a:gd name="adj1" fmla="val 50000"/>
            </a:avLst>
          </a:prstGeom>
          <a:noFill/>
          <a:ln w="9525">
            <a:solidFill>
              <a:schemeClr val="tx1"/>
            </a:solidFill>
            <a:miter lim="800000"/>
            <a:headEnd/>
            <a:tailEnd type="triangle" w="med" len="med"/>
          </a:ln>
        </p:spPr>
      </p:cxnSp>
      <p:sp>
        <p:nvSpPr>
          <p:cNvPr id="94262" name="Rectangle 54"/>
          <p:cNvSpPr>
            <a:spLocks noChangeArrowheads="1"/>
          </p:cNvSpPr>
          <p:nvPr/>
        </p:nvSpPr>
        <p:spPr bwMode="auto">
          <a:xfrm>
            <a:off x="5759450" y="5334000"/>
            <a:ext cx="1485900" cy="609600"/>
          </a:xfrm>
          <a:prstGeom prst="rect">
            <a:avLst/>
          </a:prstGeom>
          <a:solidFill>
            <a:srgbClr val="FFE4C9"/>
          </a:solidFill>
          <a:ln w="9525">
            <a:solidFill>
              <a:schemeClr val="tx1"/>
            </a:solidFill>
            <a:miter lim="800000"/>
            <a:headEnd/>
            <a:tailEnd/>
          </a:ln>
        </p:spPr>
        <p:txBody>
          <a:bodyPr anchor="ctr"/>
          <a:lstStyle/>
          <a:p>
            <a:pPr algn="ctr" eaLnBrk="1" hangingPunct="1"/>
            <a:r>
              <a:rPr lang="en-US" sz="1200" b="1"/>
              <a:t>Alternate Standardized Approach</a:t>
            </a:r>
          </a:p>
        </p:txBody>
      </p:sp>
      <p:cxnSp>
        <p:nvCxnSpPr>
          <p:cNvPr id="94263" name="AutoShape 55"/>
          <p:cNvCxnSpPr>
            <a:cxnSpLocks noChangeShapeType="1"/>
            <a:stCxn id="94238" idx="2"/>
            <a:endCxn id="94243" idx="0"/>
          </p:cNvCxnSpPr>
          <p:nvPr/>
        </p:nvCxnSpPr>
        <p:spPr bwMode="auto">
          <a:xfrm rot="5400000">
            <a:off x="1293813" y="4541837"/>
            <a:ext cx="304800" cy="1279525"/>
          </a:xfrm>
          <a:prstGeom prst="bentConnector3">
            <a:avLst>
              <a:gd name="adj1" fmla="val 50000"/>
            </a:avLst>
          </a:prstGeom>
          <a:noFill/>
          <a:ln w="9525">
            <a:solidFill>
              <a:schemeClr val="tx1"/>
            </a:solidFill>
            <a:miter lim="800000"/>
            <a:headEnd/>
            <a:tailEnd type="triangle" w="med" len="med"/>
          </a:ln>
        </p:spPr>
      </p:cxnSp>
      <p:cxnSp>
        <p:nvCxnSpPr>
          <p:cNvPr id="94264" name="AutoShape 56"/>
          <p:cNvCxnSpPr>
            <a:cxnSpLocks noChangeShapeType="1"/>
            <a:stCxn id="94238" idx="2"/>
            <a:endCxn id="94244" idx="0"/>
          </p:cNvCxnSpPr>
          <p:nvPr/>
        </p:nvCxnSpPr>
        <p:spPr bwMode="auto">
          <a:xfrm rot="16200000" flipH="1">
            <a:off x="1954213" y="5160962"/>
            <a:ext cx="304800" cy="41275"/>
          </a:xfrm>
          <a:prstGeom prst="bentConnector3">
            <a:avLst>
              <a:gd name="adj1" fmla="val 50000"/>
            </a:avLst>
          </a:prstGeom>
          <a:noFill/>
          <a:ln w="9525">
            <a:solidFill>
              <a:schemeClr val="tx1"/>
            </a:solidFill>
            <a:miter lim="800000"/>
            <a:headEnd/>
            <a:tailEnd type="triangle" w="med" len="med"/>
          </a:ln>
        </p:spPr>
      </p:cxnSp>
      <p:cxnSp>
        <p:nvCxnSpPr>
          <p:cNvPr id="94265" name="AutoShape 57"/>
          <p:cNvCxnSpPr>
            <a:cxnSpLocks noChangeShapeType="1"/>
            <a:stCxn id="94239" idx="2"/>
            <a:endCxn id="94245" idx="0"/>
          </p:cNvCxnSpPr>
          <p:nvPr/>
        </p:nvCxnSpPr>
        <p:spPr bwMode="auto">
          <a:xfrm rot="5400000">
            <a:off x="3275013" y="5160962"/>
            <a:ext cx="304800" cy="41275"/>
          </a:xfrm>
          <a:prstGeom prst="bentConnector3">
            <a:avLst>
              <a:gd name="adj1" fmla="val 50000"/>
            </a:avLst>
          </a:prstGeom>
          <a:noFill/>
          <a:ln w="9525">
            <a:solidFill>
              <a:schemeClr val="tx1"/>
            </a:solidFill>
            <a:miter lim="800000"/>
            <a:headEnd/>
            <a:tailEnd type="triangle" w="med" len="med"/>
          </a:ln>
        </p:spPr>
      </p:cxnSp>
      <p:cxnSp>
        <p:nvCxnSpPr>
          <p:cNvPr id="94266" name="AutoShape 58"/>
          <p:cNvCxnSpPr>
            <a:cxnSpLocks noChangeShapeType="1"/>
            <a:stCxn id="94239" idx="2"/>
            <a:endCxn id="94246" idx="0"/>
          </p:cNvCxnSpPr>
          <p:nvPr/>
        </p:nvCxnSpPr>
        <p:spPr bwMode="auto">
          <a:xfrm rot="16200000" flipH="1">
            <a:off x="3997325" y="4479925"/>
            <a:ext cx="304800" cy="1403350"/>
          </a:xfrm>
          <a:prstGeom prst="bentConnector3">
            <a:avLst>
              <a:gd name="adj1" fmla="val 50000"/>
            </a:avLst>
          </a:prstGeom>
          <a:noFill/>
          <a:ln w="9525">
            <a:solidFill>
              <a:schemeClr val="tx1"/>
            </a:solidFill>
            <a:miter lim="800000"/>
            <a:headEnd/>
            <a:tailEnd type="triangle" w="med" len="med"/>
          </a:ln>
        </p:spPr>
      </p:cxnSp>
      <p:cxnSp>
        <p:nvCxnSpPr>
          <p:cNvPr id="94267" name="AutoShape 59"/>
          <p:cNvCxnSpPr>
            <a:cxnSpLocks noChangeShapeType="1"/>
            <a:stCxn id="94241" idx="2"/>
            <a:endCxn id="94262" idx="0"/>
          </p:cNvCxnSpPr>
          <p:nvPr/>
        </p:nvCxnSpPr>
        <p:spPr bwMode="auto">
          <a:xfrm rot="16200000" flipH="1">
            <a:off x="6205538" y="5037137"/>
            <a:ext cx="304800" cy="288925"/>
          </a:xfrm>
          <a:prstGeom prst="bentConnector3">
            <a:avLst>
              <a:gd name="adj1" fmla="val 50000"/>
            </a:avLst>
          </a:prstGeom>
          <a:noFill/>
          <a:ln w="9525">
            <a:solidFill>
              <a:schemeClr val="tx1"/>
            </a:solidFill>
            <a:miter lim="800000"/>
            <a:headEnd/>
            <a:tailEnd type="triangle" w="med" len="med"/>
          </a:ln>
        </p:spPr>
      </p:cxnSp>
      <p:sp>
        <p:nvSpPr>
          <p:cNvPr id="94268" name="AutoShape 60"/>
          <p:cNvSpPr>
            <a:spLocks noChangeArrowheads="1"/>
          </p:cNvSpPr>
          <p:nvPr/>
        </p:nvSpPr>
        <p:spPr bwMode="auto">
          <a:xfrm>
            <a:off x="4959350" y="1901825"/>
            <a:ext cx="2559050" cy="1377950"/>
          </a:xfrm>
          <a:prstGeom prst="leftArrow">
            <a:avLst>
              <a:gd name="adj1" fmla="val 50000"/>
              <a:gd name="adj2" fmla="val 46429"/>
            </a:avLst>
          </a:prstGeom>
          <a:solidFill>
            <a:srgbClr val="E6FF9F"/>
          </a:solidFill>
          <a:ln w="9525">
            <a:solidFill>
              <a:schemeClr val="tx1"/>
            </a:solidFill>
            <a:miter lim="800000"/>
            <a:headEnd/>
            <a:tailEnd/>
          </a:ln>
        </p:spPr>
        <p:txBody>
          <a:bodyPr anchor="ctr">
            <a:spAutoFit/>
          </a:bodyPr>
          <a:lstStyle/>
          <a:p>
            <a:pPr algn="ctr"/>
            <a:r>
              <a:rPr lang="en-US" sz="1400" b="1"/>
              <a:t>Balance the flexibility and freedom given to banks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2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25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424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424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424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425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425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425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425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425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423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423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423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423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423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426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425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426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9423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9423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9423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94263"/>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9426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94243"/>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9424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94266"/>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94265"/>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94245"/>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9424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94258"/>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94257"/>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94256"/>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94240"/>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94241"/>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94242"/>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94267"/>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94262"/>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94230"/>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94231"/>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94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29" grpId="0" animBg="1"/>
      <p:bldP spid="94230" grpId="0" animBg="1"/>
      <p:bldP spid="94231" grpId="0" animBg="1"/>
      <p:bldP spid="94232" grpId="0" animBg="1"/>
      <p:bldP spid="94233" grpId="0" animBg="1"/>
      <p:bldP spid="94234" grpId="0" animBg="1"/>
      <p:bldP spid="94235" grpId="0" animBg="1"/>
      <p:bldP spid="94236" grpId="0" animBg="1"/>
      <p:bldP spid="94237" grpId="0" animBg="1"/>
      <p:bldP spid="94238" grpId="0" animBg="1"/>
      <p:bldP spid="94239" grpId="0" animBg="1"/>
      <p:bldP spid="94240" grpId="0" animBg="1"/>
      <p:bldP spid="94241" grpId="0" animBg="1"/>
      <p:bldP spid="94242" grpId="0" animBg="1"/>
      <p:bldP spid="94243" grpId="0" animBg="1"/>
      <p:bldP spid="94244" grpId="0" animBg="1"/>
      <p:bldP spid="94245" grpId="0" animBg="1"/>
      <p:bldP spid="94246" grpId="0" animBg="1"/>
      <p:bldP spid="94247" grpId="0" animBg="1"/>
      <p:bldP spid="94248" grpId="0" animBg="1"/>
      <p:bldP spid="94249" grpId="0" animBg="1"/>
      <p:bldP spid="94250" grpId="0" animBg="1"/>
      <p:bldP spid="94251" grpId="0" animBg="1"/>
      <p:bldP spid="94252" grpId="0" animBg="1"/>
      <p:bldP spid="94253" grpId="0" animBg="1"/>
      <p:bldP spid="94254" grpId="0" animBg="1"/>
      <p:bldP spid="94255" grpId="0" animBg="1"/>
      <p:bldP spid="94262" grpId="0" animBg="1"/>
      <p:bldP spid="9426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29" name="Rectangle 39"/>
          <p:cNvSpPr>
            <a:spLocks noGrp="1" noChangeArrowheads="1"/>
          </p:cNvSpPr>
          <p:nvPr>
            <p:ph type="title"/>
          </p:nvPr>
        </p:nvSpPr>
        <p:spPr>
          <a:xfrm>
            <a:off x="1752600" y="457200"/>
            <a:ext cx="7086600" cy="685800"/>
          </a:xfrm>
        </p:spPr>
        <p:txBody>
          <a:bodyPr>
            <a:normAutofit fontScale="90000"/>
          </a:bodyPr>
          <a:lstStyle/>
          <a:p>
            <a:pPr algn="r" fontAlgn="auto">
              <a:spcAft>
                <a:spcPts val="0"/>
              </a:spcAft>
              <a:defRPr/>
            </a:pPr>
            <a:r>
              <a:rPr lang="en-US" sz="4000" dirty="0" smtClean="0"/>
              <a:t>Basel II – Evolution of Ops Risk</a:t>
            </a:r>
          </a:p>
        </p:txBody>
      </p:sp>
      <p:sp>
        <p:nvSpPr>
          <p:cNvPr id="17410" name="Slide Number Placeholder 4"/>
          <p:cNvSpPr>
            <a:spLocks noGrp="1"/>
          </p:cNvSpPr>
          <p:nvPr>
            <p:ph type="sldNum" sz="quarter" idx="11"/>
          </p:nvPr>
        </p:nvSpPr>
        <p:spPr/>
        <p:txBody>
          <a:bodyPr>
            <a:normAutofit/>
          </a:bodyPr>
          <a:lstStyle/>
          <a:p>
            <a:pPr>
              <a:defRPr/>
            </a:pPr>
            <a:fld id="{0E703FFF-512B-43EE-8B88-CA1011CAA26D}" type="slidenum">
              <a:rPr lang="en-US"/>
              <a:pPr>
                <a:defRPr/>
              </a:pPr>
              <a:t>18</a:t>
            </a:fld>
            <a:endParaRPr lang="en-US"/>
          </a:p>
        </p:txBody>
      </p:sp>
      <p:sp>
        <p:nvSpPr>
          <p:cNvPr id="26628" name="Rectangle 21"/>
          <p:cNvSpPr>
            <a:spLocks noChangeArrowheads="1"/>
          </p:cNvSpPr>
          <p:nvPr/>
        </p:nvSpPr>
        <p:spPr bwMode="auto">
          <a:xfrm>
            <a:off x="3352800" y="4038600"/>
            <a:ext cx="2286000" cy="15240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a:t>Based upon</a:t>
            </a:r>
          </a:p>
          <a:p>
            <a:pPr algn="ctr"/>
            <a:r>
              <a:rPr lang="en-US"/>
              <a:t>Business Line</a:t>
            </a:r>
          </a:p>
          <a:p>
            <a:pPr algn="ctr"/>
            <a:r>
              <a:rPr lang="en-US"/>
              <a:t>Gross Income Beta</a:t>
            </a:r>
          </a:p>
        </p:txBody>
      </p:sp>
      <p:sp>
        <p:nvSpPr>
          <p:cNvPr id="26629" name="Rectangle 22"/>
          <p:cNvSpPr>
            <a:spLocks noChangeArrowheads="1"/>
          </p:cNvSpPr>
          <p:nvPr/>
        </p:nvSpPr>
        <p:spPr bwMode="auto">
          <a:xfrm>
            <a:off x="838200" y="4038600"/>
            <a:ext cx="2362200" cy="1524000"/>
          </a:xfrm>
          <a:prstGeom prst="rect">
            <a:avLst/>
          </a:prstGeom>
          <a:solidFill>
            <a:schemeClr val="accent1"/>
          </a:solidFill>
          <a:ln w="9525">
            <a:solidFill>
              <a:schemeClr val="tx1"/>
            </a:solidFill>
            <a:miter lim="800000"/>
            <a:headEnd/>
            <a:tailEnd/>
          </a:ln>
        </p:spPr>
        <p:txBody>
          <a:bodyPr wrap="none" anchor="ctr"/>
          <a:lstStyle/>
          <a:p>
            <a:pPr algn="ctr"/>
            <a:r>
              <a:rPr lang="en-US"/>
              <a:t>Based upon an </a:t>
            </a:r>
          </a:p>
          <a:p>
            <a:pPr algn="ctr"/>
            <a:r>
              <a:rPr lang="en-US"/>
              <a:t>institutional </a:t>
            </a:r>
          </a:p>
          <a:p>
            <a:pPr algn="ctr"/>
            <a:r>
              <a:rPr lang="en-US"/>
              <a:t>Gross Income</a:t>
            </a:r>
          </a:p>
          <a:p>
            <a:pPr algn="ctr"/>
            <a:r>
              <a:rPr lang="en-US"/>
              <a:t> Alpha</a:t>
            </a:r>
          </a:p>
        </p:txBody>
      </p:sp>
      <p:sp>
        <p:nvSpPr>
          <p:cNvPr id="26630" name="Rectangle 23"/>
          <p:cNvSpPr>
            <a:spLocks noChangeArrowheads="1"/>
          </p:cNvSpPr>
          <p:nvPr/>
        </p:nvSpPr>
        <p:spPr bwMode="auto">
          <a:xfrm>
            <a:off x="5791200" y="4038600"/>
            <a:ext cx="2362200" cy="15240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sz="1600"/>
              <a:t>Based upon Loss </a:t>
            </a:r>
          </a:p>
          <a:p>
            <a:pPr algn="ctr" eaLnBrk="1" hangingPunct="1"/>
            <a:r>
              <a:rPr lang="en-US" sz="1600"/>
              <a:t>Distribution</a:t>
            </a:r>
          </a:p>
          <a:p>
            <a:pPr algn="ctr" eaLnBrk="1" hangingPunct="1"/>
            <a:r>
              <a:rPr lang="en-US" sz="1600"/>
              <a:t> Approach. Scenarios or</a:t>
            </a:r>
          </a:p>
          <a:p>
            <a:pPr algn="ctr" eaLnBrk="1" hangingPunct="1"/>
            <a:r>
              <a:rPr lang="en-US" sz="1600"/>
              <a:t> Risk Drivers &amp; </a:t>
            </a:r>
          </a:p>
          <a:p>
            <a:pPr algn="ctr" eaLnBrk="1" hangingPunct="1"/>
            <a:r>
              <a:rPr lang="en-US" sz="1600"/>
              <a:t>Controls</a:t>
            </a:r>
          </a:p>
        </p:txBody>
      </p:sp>
      <p:sp>
        <p:nvSpPr>
          <p:cNvPr id="26631" name="Line 24"/>
          <p:cNvSpPr>
            <a:spLocks noChangeShapeType="1"/>
          </p:cNvSpPr>
          <p:nvPr/>
        </p:nvSpPr>
        <p:spPr bwMode="auto">
          <a:xfrm>
            <a:off x="838200" y="3429000"/>
            <a:ext cx="7315200" cy="0"/>
          </a:xfrm>
          <a:prstGeom prst="line">
            <a:avLst/>
          </a:prstGeom>
          <a:noFill/>
          <a:ln w="9525">
            <a:solidFill>
              <a:schemeClr val="tx1"/>
            </a:solidFill>
            <a:round/>
            <a:headEnd/>
            <a:tailEnd/>
          </a:ln>
        </p:spPr>
        <p:txBody>
          <a:bodyPr/>
          <a:lstStyle/>
          <a:p>
            <a:endParaRPr lang="en-US"/>
          </a:p>
        </p:txBody>
      </p:sp>
      <p:sp>
        <p:nvSpPr>
          <p:cNvPr id="26632" name="Line 25"/>
          <p:cNvSpPr>
            <a:spLocks noChangeShapeType="1"/>
          </p:cNvSpPr>
          <p:nvPr/>
        </p:nvSpPr>
        <p:spPr bwMode="auto">
          <a:xfrm>
            <a:off x="1981200" y="3200400"/>
            <a:ext cx="0" cy="381000"/>
          </a:xfrm>
          <a:prstGeom prst="line">
            <a:avLst/>
          </a:prstGeom>
          <a:noFill/>
          <a:ln w="9525">
            <a:solidFill>
              <a:schemeClr val="tx1"/>
            </a:solidFill>
            <a:round/>
            <a:headEnd/>
            <a:tailEnd/>
          </a:ln>
        </p:spPr>
        <p:txBody>
          <a:bodyPr/>
          <a:lstStyle/>
          <a:p>
            <a:endParaRPr lang="en-US"/>
          </a:p>
        </p:txBody>
      </p:sp>
      <p:sp>
        <p:nvSpPr>
          <p:cNvPr id="26633" name="Line 26"/>
          <p:cNvSpPr>
            <a:spLocks noChangeShapeType="1"/>
          </p:cNvSpPr>
          <p:nvPr/>
        </p:nvSpPr>
        <p:spPr bwMode="auto">
          <a:xfrm>
            <a:off x="4419600" y="3200400"/>
            <a:ext cx="0" cy="381000"/>
          </a:xfrm>
          <a:prstGeom prst="line">
            <a:avLst/>
          </a:prstGeom>
          <a:noFill/>
          <a:ln w="9525">
            <a:solidFill>
              <a:schemeClr val="tx1"/>
            </a:solidFill>
            <a:round/>
            <a:headEnd/>
            <a:tailEnd/>
          </a:ln>
        </p:spPr>
        <p:txBody>
          <a:bodyPr/>
          <a:lstStyle/>
          <a:p>
            <a:endParaRPr lang="en-US"/>
          </a:p>
        </p:txBody>
      </p:sp>
      <p:sp>
        <p:nvSpPr>
          <p:cNvPr id="26634" name="Line 27"/>
          <p:cNvSpPr>
            <a:spLocks noChangeShapeType="1"/>
          </p:cNvSpPr>
          <p:nvPr/>
        </p:nvSpPr>
        <p:spPr bwMode="auto">
          <a:xfrm>
            <a:off x="6858000" y="3200400"/>
            <a:ext cx="0" cy="381000"/>
          </a:xfrm>
          <a:prstGeom prst="line">
            <a:avLst/>
          </a:prstGeom>
          <a:noFill/>
          <a:ln w="9525">
            <a:solidFill>
              <a:schemeClr val="tx1"/>
            </a:solidFill>
            <a:round/>
            <a:headEnd/>
            <a:tailEnd/>
          </a:ln>
        </p:spPr>
        <p:txBody>
          <a:bodyPr/>
          <a:lstStyle/>
          <a:p>
            <a:endParaRPr lang="en-US"/>
          </a:p>
        </p:txBody>
      </p:sp>
      <p:sp>
        <p:nvSpPr>
          <p:cNvPr id="26635" name="Text Box 28"/>
          <p:cNvSpPr txBox="1">
            <a:spLocks noChangeArrowheads="1"/>
          </p:cNvSpPr>
          <p:nvPr/>
        </p:nvSpPr>
        <p:spPr bwMode="auto">
          <a:xfrm>
            <a:off x="1066800" y="2833688"/>
            <a:ext cx="1981200" cy="366712"/>
          </a:xfrm>
          <a:prstGeom prst="rect">
            <a:avLst/>
          </a:prstGeom>
          <a:noFill/>
          <a:ln w="9525">
            <a:noFill/>
            <a:miter lim="800000"/>
            <a:headEnd/>
            <a:tailEnd/>
          </a:ln>
        </p:spPr>
        <p:txBody>
          <a:bodyPr>
            <a:spAutoFit/>
          </a:bodyPr>
          <a:lstStyle/>
          <a:p>
            <a:pPr algn="ctr" eaLnBrk="1" hangingPunct="1">
              <a:spcBef>
                <a:spcPct val="50000"/>
              </a:spcBef>
            </a:pPr>
            <a:r>
              <a:rPr lang="en-US" b="1"/>
              <a:t>Basic Indicator </a:t>
            </a:r>
          </a:p>
        </p:txBody>
      </p:sp>
      <p:sp>
        <p:nvSpPr>
          <p:cNvPr id="26636" name="Text Box 29"/>
          <p:cNvSpPr txBox="1">
            <a:spLocks noChangeArrowheads="1"/>
          </p:cNvSpPr>
          <p:nvPr/>
        </p:nvSpPr>
        <p:spPr bwMode="auto">
          <a:xfrm>
            <a:off x="3657600" y="2819400"/>
            <a:ext cx="1619250" cy="366713"/>
          </a:xfrm>
          <a:prstGeom prst="rect">
            <a:avLst/>
          </a:prstGeom>
          <a:noFill/>
          <a:ln w="9525">
            <a:noFill/>
            <a:miter lim="800000"/>
            <a:headEnd/>
            <a:tailEnd/>
          </a:ln>
        </p:spPr>
        <p:txBody>
          <a:bodyPr wrap="none">
            <a:spAutoFit/>
          </a:bodyPr>
          <a:lstStyle/>
          <a:p>
            <a:pPr eaLnBrk="1" hangingPunct="1"/>
            <a:r>
              <a:rPr lang="en-US" b="1"/>
              <a:t>Standardized</a:t>
            </a:r>
          </a:p>
        </p:txBody>
      </p:sp>
      <p:sp>
        <p:nvSpPr>
          <p:cNvPr id="26637" name="Text Box 30"/>
          <p:cNvSpPr txBox="1">
            <a:spLocks noChangeArrowheads="1"/>
          </p:cNvSpPr>
          <p:nvPr/>
        </p:nvSpPr>
        <p:spPr bwMode="auto">
          <a:xfrm>
            <a:off x="6248400" y="2833688"/>
            <a:ext cx="1276350" cy="366712"/>
          </a:xfrm>
          <a:prstGeom prst="rect">
            <a:avLst/>
          </a:prstGeom>
          <a:noFill/>
          <a:ln w="9525">
            <a:noFill/>
            <a:miter lim="800000"/>
            <a:headEnd/>
            <a:tailEnd/>
          </a:ln>
        </p:spPr>
        <p:txBody>
          <a:bodyPr wrap="none">
            <a:spAutoFit/>
          </a:bodyPr>
          <a:lstStyle/>
          <a:p>
            <a:pPr eaLnBrk="1" hangingPunct="1"/>
            <a:r>
              <a:rPr lang="en-US" b="1"/>
              <a:t>Advanced</a:t>
            </a:r>
          </a:p>
        </p:txBody>
      </p:sp>
      <p:sp>
        <p:nvSpPr>
          <p:cNvPr id="26638" name="AutoShape 31"/>
          <p:cNvSpPr>
            <a:spLocks noChangeArrowheads="1"/>
          </p:cNvSpPr>
          <p:nvPr/>
        </p:nvSpPr>
        <p:spPr bwMode="auto">
          <a:xfrm>
            <a:off x="1676400" y="2438400"/>
            <a:ext cx="533400" cy="381000"/>
          </a:xfrm>
          <a:prstGeom prst="downArrow">
            <a:avLst>
              <a:gd name="adj1" fmla="val 50000"/>
              <a:gd name="adj2" fmla="val 25000"/>
            </a:avLst>
          </a:prstGeom>
          <a:solidFill>
            <a:schemeClr val="tx2"/>
          </a:solidFill>
          <a:ln w="9525">
            <a:solidFill>
              <a:schemeClr val="tx1"/>
            </a:solidFill>
            <a:miter lim="800000"/>
            <a:headEnd/>
            <a:tailEnd/>
          </a:ln>
        </p:spPr>
        <p:txBody>
          <a:bodyPr vert="eaVert" wrap="none" anchor="ctr"/>
          <a:lstStyle/>
          <a:p>
            <a:endParaRPr lang="en-US"/>
          </a:p>
        </p:txBody>
      </p:sp>
      <p:sp>
        <p:nvSpPr>
          <p:cNvPr id="26639" name="AutoShape 32"/>
          <p:cNvSpPr>
            <a:spLocks noChangeArrowheads="1"/>
          </p:cNvSpPr>
          <p:nvPr/>
        </p:nvSpPr>
        <p:spPr bwMode="auto">
          <a:xfrm>
            <a:off x="4114800" y="2438400"/>
            <a:ext cx="533400" cy="381000"/>
          </a:xfrm>
          <a:prstGeom prst="downArrow">
            <a:avLst>
              <a:gd name="adj1" fmla="val 50000"/>
              <a:gd name="adj2" fmla="val 25000"/>
            </a:avLst>
          </a:prstGeom>
          <a:solidFill>
            <a:schemeClr val="tx2"/>
          </a:solidFill>
          <a:ln w="9525">
            <a:solidFill>
              <a:schemeClr val="tx1"/>
            </a:solidFill>
            <a:miter lim="800000"/>
            <a:headEnd/>
            <a:tailEnd/>
          </a:ln>
        </p:spPr>
        <p:txBody>
          <a:bodyPr vert="eaVert" wrap="none" anchor="ctr"/>
          <a:lstStyle/>
          <a:p>
            <a:endParaRPr lang="en-US"/>
          </a:p>
        </p:txBody>
      </p:sp>
      <p:sp>
        <p:nvSpPr>
          <p:cNvPr id="26640" name="AutoShape 33"/>
          <p:cNvSpPr>
            <a:spLocks noChangeArrowheads="1"/>
          </p:cNvSpPr>
          <p:nvPr/>
        </p:nvSpPr>
        <p:spPr bwMode="auto">
          <a:xfrm>
            <a:off x="6553200" y="2438400"/>
            <a:ext cx="533400" cy="381000"/>
          </a:xfrm>
          <a:prstGeom prst="downArrow">
            <a:avLst>
              <a:gd name="adj1" fmla="val 50000"/>
              <a:gd name="adj2" fmla="val 25000"/>
            </a:avLst>
          </a:prstGeom>
          <a:solidFill>
            <a:schemeClr val="tx2"/>
          </a:solidFill>
          <a:ln w="9525">
            <a:solidFill>
              <a:schemeClr val="tx1"/>
            </a:solidFill>
            <a:miter lim="800000"/>
            <a:headEnd/>
            <a:tailEnd/>
          </a:ln>
        </p:spPr>
        <p:txBody>
          <a:bodyPr vert="eaVert" wrap="none" anchor="ctr"/>
          <a:lstStyle/>
          <a:p>
            <a:endParaRPr lang="en-US"/>
          </a:p>
        </p:txBody>
      </p:sp>
      <p:sp>
        <p:nvSpPr>
          <p:cNvPr id="26641" name="Text Box 34"/>
          <p:cNvSpPr txBox="1">
            <a:spLocks noChangeArrowheads="1"/>
          </p:cNvSpPr>
          <p:nvPr/>
        </p:nvSpPr>
        <p:spPr bwMode="auto">
          <a:xfrm>
            <a:off x="914400" y="1890713"/>
            <a:ext cx="2333625" cy="336550"/>
          </a:xfrm>
          <a:prstGeom prst="rect">
            <a:avLst/>
          </a:prstGeom>
          <a:noFill/>
          <a:ln w="9525">
            <a:noFill/>
            <a:miter lim="800000"/>
            <a:headEnd/>
            <a:tailEnd/>
          </a:ln>
        </p:spPr>
        <p:txBody>
          <a:bodyPr wrap="none">
            <a:spAutoFit/>
          </a:bodyPr>
          <a:lstStyle/>
          <a:p>
            <a:pPr eaLnBrk="1" hangingPunct="1"/>
            <a:r>
              <a:rPr lang="en-US" sz="1600" b="1"/>
              <a:t>Minimum for all banks</a:t>
            </a:r>
          </a:p>
        </p:txBody>
      </p:sp>
      <p:sp>
        <p:nvSpPr>
          <p:cNvPr id="26642" name="Text Box 35"/>
          <p:cNvSpPr txBox="1">
            <a:spLocks noChangeArrowheads="1"/>
          </p:cNvSpPr>
          <p:nvPr/>
        </p:nvSpPr>
        <p:spPr bwMode="auto">
          <a:xfrm>
            <a:off x="3352800" y="1858963"/>
            <a:ext cx="2592388" cy="336550"/>
          </a:xfrm>
          <a:prstGeom prst="rect">
            <a:avLst/>
          </a:prstGeom>
          <a:noFill/>
          <a:ln w="9525">
            <a:noFill/>
            <a:miter lim="800000"/>
            <a:headEnd/>
            <a:tailEnd/>
          </a:ln>
        </p:spPr>
        <p:txBody>
          <a:bodyPr wrap="none">
            <a:spAutoFit/>
          </a:bodyPr>
          <a:lstStyle/>
          <a:p>
            <a:pPr eaLnBrk="1" hangingPunct="1"/>
            <a:r>
              <a:rPr lang="en-US" sz="1600" b="1"/>
              <a:t>Minimum for large banks</a:t>
            </a:r>
          </a:p>
        </p:txBody>
      </p:sp>
      <p:sp>
        <p:nvSpPr>
          <p:cNvPr id="26643" name="Text Box 36"/>
          <p:cNvSpPr txBox="1">
            <a:spLocks noChangeArrowheads="1"/>
          </p:cNvSpPr>
          <p:nvPr/>
        </p:nvSpPr>
        <p:spPr bwMode="auto">
          <a:xfrm>
            <a:off x="5867400" y="1828800"/>
            <a:ext cx="2493311" cy="369332"/>
          </a:xfrm>
          <a:prstGeom prst="rect">
            <a:avLst/>
          </a:prstGeom>
          <a:noFill/>
          <a:ln w="9525">
            <a:noFill/>
            <a:miter lim="800000"/>
            <a:headEnd/>
            <a:tailEnd/>
          </a:ln>
        </p:spPr>
        <p:txBody>
          <a:bodyPr wrap="none">
            <a:spAutoFit/>
          </a:bodyPr>
          <a:lstStyle/>
          <a:p>
            <a:pPr eaLnBrk="1" hangingPunct="1"/>
            <a:r>
              <a:rPr lang="en-US" sz="1600" b="1" dirty="0"/>
              <a:t>Target</a:t>
            </a:r>
            <a:r>
              <a:rPr lang="en-US" b="1" dirty="0"/>
              <a:t> for </a:t>
            </a:r>
            <a:r>
              <a:rPr lang="en-US" b="1" dirty="0" smtClean="0"/>
              <a:t>leadings banks</a:t>
            </a:r>
            <a:endParaRPr lang="en-US" b="1" dirty="0"/>
          </a:p>
        </p:txBody>
      </p:sp>
      <p:sp>
        <p:nvSpPr>
          <p:cNvPr id="26644" name="Text Box 37"/>
          <p:cNvSpPr txBox="1">
            <a:spLocks noChangeArrowheads="1"/>
          </p:cNvSpPr>
          <p:nvPr/>
        </p:nvSpPr>
        <p:spPr bwMode="auto">
          <a:xfrm>
            <a:off x="914400" y="5856288"/>
            <a:ext cx="7180263" cy="396875"/>
          </a:xfrm>
          <a:prstGeom prst="rect">
            <a:avLst/>
          </a:prstGeom>
          <a:noFill/>
          <a:ln w="9525">
            <a:noFill/>
            <a:miter lim="800000"/>
            <a:headEnd/>
            <a:tailEnd/>
          </a:ln>
        </p:spPr>
        <p:txBody>
          <a:bodyPr wrap="none">
            <a:spAutoFit/>
          </a:bodyPr>
          <a:lstStyle/>
          <a:p>
            <a:pPr eaLnBrk="1" hangingPunct="1"/>
            <a:r>
              <a:rPr lang="en-US" sz="2000" b="1"/>
              <a:t>But also requires adherence to a set of “Sound Practices”</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19"/>
          <p:cNvSpPr>
            <a:spLocks noGrp="1" noChangeArrowheads="1"/>
          </p:cNvSpPr>
          <p:nvPr>
            <p:ph type="title"/>
          </p:nvPr>
        </p:nvSpPr>
        <p:spPr>
          <a:xfrm>
            <a:off x="1752600" y="457200"/>
            <a:ext cx="7086600" cy="685800"/>
          </a:xfrm>
        </p:spPr>
        <p:txBody>
          <a:bodyPr>
            <a:normAutofit fontScale="90000"/>
          </a:bodyPr>
          <a:lstStyle/>
          <a:p>
            <a:pPr algn="r" fontAlgn="auto">
              <a:spcAft>
                <a:spcPts val="0"/>
              </a:spcAft>
              <a:defRPr/>
            </a:pPr>
            <a:r>
              <a:rPr lang="en-US" sz="4000" dirty="0" smtClean="0"/>
              <a:t>Basel II – Evolution of Ops Risk</a:t>
            </a:r>
          </a:p>
        </p:txBody>
      </p:sp>
      <p:sp>
        <p:nvSpPr>
          <p:cNvPr id="18434" name="Slide Number Placeholder 4"/>
          <p:cNvSpPr>
            <a:spLocks noGrp="1"/>
          </p:cNvSpPr>
          <p:nvPr>
            <p:ph type="sldNum" sz="quarter" idx="11"/>
          </p:nvPr>
        </p:nvSpPr>
        <p:spPr/>
        <p:txBody>
          <a:bodyPr>
            <a:normAutofit/>
          </a:bodyPr>
          <a:lstStyle/>
          <a:p>
            <a:pPr>
              <a:defRPr/>
            </a:pPr>
            <a:fld id="{71D1FDEF-63CE-44AA-B33A-4A852DF1BF54}" type="slidenum">
              <a:rPr lang="en-US"/>
              <a:pPr>
                <a:defRPr/>
              </a:pPr>
              <a:t>19</a:t>
            </a:fld>
            <a:endParaRPr lang="en-US"/>
          </a:p>
        </p:txBody>
      </p:sp>
      <p:pic>
        <p:nvPicPr>
          <p:cNvPr id="27652" name="Picture 20"/>
          <p:cNvPicPr>
            <a:picLocks noChangeAspect="1" noChangeArrowheads="1"/>
          </p:cNvPicPr>
          <p:nvPr/>
        </p:nvPicPr>
        <p:blipFill>
          <a:blip r:embed="rId2"/>
          <a:srcRect/>
          <a:stretch>
            <a:fillRect/>
          </a:stretch>
        </p:blipFill>
        <p:spPr bwMode="auto">
          <a:xfrm>
            <a:off x="0" y="1600200"/>
            <a:ext cx="8915400" cy="4191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AKBL\Documents\00 ORMIBs\12_67.gif"/>
          <p:cNvPicPr>
            <a:picLocks noChangeAspect="1" noChangeArrowheads="1"/>
          </p:cNvPicPr>
          <p:nvPr/>
        </p:nvPicPr>
        <p:blipFill>
          <a:blip r:embed="rId2"/>
          <a:srcRect/>
          <a:stretch>
            <a:fillRect/>
          </a:stretch>
        </p:blipFill>
        <p:spPr bwMode="auto">
          <a:xfrm>
            <a:off x="1447800" y="1371600"/>
            <a:ext cx="6096000" cy="1925305"/>
          </a:xfrm>
          <a:prstGeom prst="rect">
            <a:avLst/>
          </a:prstGeom>
          <a:noFill/>
        </p:spPr>
      </p:pic>
      <p:sp>
        <p:nvSpPr>
          <p:cNvPr id="2" name="Title 1"/>
          <p:cNvSpPr>
            <a:spLocks noGrp="1"/>
          </p:cNvSpPr>
          <p:nvPr>
            <p:ph type="title"/>
          </p:nvPr>
        </p:nvSpPr>
        <p:spPr>
          <a:xfrm>
            <a:off x="457200" y="304800"/>
            <a:ext cx="8229600" cy="563562"/>
          </a:xfrm>
        </p:spPr>
        <p:txBody>
          <a:bodyPr>
            <a:normAutofit fontScale="90000"/>
          </a:bodyPr>
          <a:lstStyle/>
          <a:p>
            <a:pPr algn="l"/>
            <a:r>
              <a:rPr lang="en-US" dirty="0" smtClean="0"/>
              <a:t>Risk Management and Islam</a:t>
            </a:r>
            <a:endParaRPr lang="en-US" dirty="0"/>
          </a:p>
        </p:txBody>
      </p:sp>
      <p:sp>
        <p:nvSpPr>
          <p:cNvPr id="3" name="Content Placeholder 2"/>
          <p:cNvSpPr>
            <a:spLocks noGrp="1"/>
          </p:cNvSpPr>
          <p:nvPr>
            <p:ph idx="1"/>
          </p:nvPr>
        </p:nvSpPr>
        <p:spPr>
          <a:xfrm>
            <a:off x="609600" y="2971800"/>
            <a:ext cx="7772400" cy="2057400"/>
          </a:xfrm>
        </p:spPr>
        <p:txBody>
          <a:bodyPr>
            <a:normAutofit/>
          </a:bodyPr>
          <a:lstStyle/>
          <a:p>
            <a:pPr>
              <a:buFont typeface="Wingdings" pitchFamily="2" charset="2"/>
              <a:buChar char="Ø"/>
            </a:pPr>
            <a:r>
              <a:rPr lang="en-US" sz="2000" dirty="0" smtClean="0"/>
              <a:t>And he said, “O my sons, do not enter (the city) all of you from the same gate, rather, enter from different gates. And I cannot help you in any way against (the will of) Allah. Sovereignty belongs to none but Allah. In Him I place my trust, and all those who trust should trust in Him alone.” (Yusuf: 67)</a:t>
            </a:r>
            <a:endParaRPr lang="en-US" sz="2000" dirty="0"/>
          </a:p>
        </p:txBody>
      </p:sp>
      <p:pic>
        <p:nvPicPr>
          <p:cNvPr id="23556" name="Picture 4"/>
          <p:cNvPicPr>
            <a:picLocks noChangeAspect="1" noChangeArrowheads="1"/>
          </p:cNvPicPr>
          <p:nvPr/>
        </p:nvPicPr>
        <p:blipFill>
          <a:blip r:embed="rId3"/>
          <a:srcRect t="68735"/>
          <a:stretch>
            <a:fillRect/>
          </a:stretch>
        </p:blipFill>
        <p:spPr bwMode="auto">
          <a:xfrm>
            <a:off x="609600" y="4495800"/>
            <a:ext cx="7924800" cy="1676400"/>
          </a:xfrm>
          <a:prstGeom prst="rect">
            <a:avLst/>
          </a:prstGeom>
          <a:noFill/>
          <a:ln w="9525">
            <a:noFill/>
            <a:miter lim="800000"/>
            <a:headEnd/>
            <a:tailEnd/>
          </a:ln>
          <a:effectLst/>
        </p:spPr>
      </p:pic>
      <p:pic>
        <p:nvPicPr>
          <p:cNvPr id="6" name="Picture 5" descr="BISMILLAH.JPG"/>
          <p:cNvPicPr>
            <a:picLocks noChangeAspect="1"/>
          </p:cNvPicPr>
          <p:nvPr/>
        </p:nvPicPr>
        <p:blipFill>
          <a:blip r:embed="rId4" cstate="print"/>
          <a:stretch>
            <a:fillRect/>
          </a:stretch>
        </p:blipFill>
        <p:spPr>
          <a:xfrm>
            <a:off x="3276600" y="914400"/>
            <a:ext cx="2518410" cy="552355"/>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p:cNvSpPr>
            <a:spLocks noGrp="1" noChangeArrowheads="1"/>
          </p:cNvSpPr>
          <p:nvPr>
            <p:ph type="title"/>
          </p:nvPr>
        </p:nvSpPr>
        <p:spPr>
          <a:xfrm>
            <a:off x="1752600" y="457200"/>
            <a:ext cx="7162800" cy="685800"/>
          </a:xfrm>
        </p:spPr>
        <p:txBody>
          <a:bodyPr>
            <a:normAutofit fontScale="90000"/>
          </a:bodyPr>
          <a:lstStyle/>
          <a:p>
            <a:pPr algn="r" fontAlgn="auto">
              <a:spcAft>
                <a:spcPts val="0"/>
              </a:spcAft>
              <a:defRPr/>
            </a:pPr>
            <a:r>
              <a:rPr lang="en-US" sz="4000" dirty="0" smtClean="0"/>
              <a:t>Basel II – Evolution of Ops Risk</a:t>
            </a:r>
          </a:p>
        </p:txBody>
      </p:sp>
      <p:sp>
        <p:nvSpPr>
          <p:cNvPr id="19458" name="Slide Number Placeholder 4"/>
          <p:cNvSpPr>
            <a:spLocks noGrp="1"/>
          </p:cNvSpPr>
          <p:nvPr>
            <p:ph type="sldNum" sz="quarter" idx="11"/>
          </p:nvPr>
        </p:nvSpPr>
        <p:spPr/>
        <p:txBody>
          <a:bodyPr>
            <a:normAutofit/>
          </a:bodyPr>
          <a:lstStyle/>
          <a:p>
            <a:pPr>
              <a:defRPr/>
            </a:pPr>
            <a:fld id="{D518F233-BA95-4CC4-B300-72AF67B66BE0}" type="slidenum">
              <a:rPr lang="en-US"/>
              <a:pPr>
                <a:defRPr/>
              </a:pPr>
              <a:t>20</a:t>
            </a:fld>
            <a:endParaRPr lang="en-US"/>
          </a:p>
        </p:txBody>
      </p:sp>
      <p:pic>
        <p:nvPicPr>
          <p:cNvPr id="28676" name="Picture 4"/>
          <p:cNvPicPr>
            <a:picLocks noChangeAspect="1" noChangeArrowheads="1"/>
          </p:cNvPicPr>
          <p:nvPr/>
        </p:nvPicPr>
        <p:blipFill>
          <a:blip r:embed="rId2"/>
          <a:srcRect/>
          <a:stretch>
            <a:fillRect/>
          </a:stretch>
        </p:blipFill>
        <p:spPr bwMode="auto">
          <a:xfrm>
            <a:off x="0" y="2362200"/>
            <a:ext cx="8915400" cy="3962400"/>
          </a:xfrm>
          <a:prstGeom prst="rect">
            <a:avLst/>
          </a:prstGeom>
          <a:noFill/>
          <a:ln w="9525">
            <a:noFill/>
            <a:miter lim="800000"/>
            <a:headEnd/>
            <a:tailEnd/>
          </a:ln>
        </p:spPr>
      </p:pic>
      <p:pic>
        <p:nvPicPr>
          <p:cNvPr id="28677" name="Picture 5"/>
          <p:cNvPicPr>
            <a:picLocks noChangeAspect="1" noChangeArrowheads="1"/>
          </p:cNvPicPr>
          <p:nvPr/>
        </p:nvPicPr>
        <p:blipFill>
          <a:blip r:embed="rId3"/>
          <a:srcRect/>
          <a:stretch>
            <a:fillRect/>
          </a:stretch>
        </p:blipFill>
        <p:spPr bwMode="auto">
          <a:xfrm>
            <a:off x="0" y="1676400"/>
            <a:ext cx="8915400" cy="6381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Rectangle 3"/>
          <p:cNvSpPr>
            <a:spLocks noGrp="1" noChangeArrowheads="1"/>
          </p:cNvSpPr>
          <p:nvPr>
            <p:ph type="title"/>
          </p:nvPr>
        </p:nvSpPr>
        <p:spPr>
          <a:xfrm>
            <a:off x="1752600" y="457200"/>
            <a:ext cx="7086600" cy="685800"/>
          </a:xfrm>
        </p:spPr>
        <p:txBody>
          <a:bodyPr>
            <a:normAutofit fontScale="90000"/>
          </a:bodyPr>
          <a:lstStyle/>
          <a:p>
            <a:pPr algn="r" fontAlgn="auto">
              <a:spcAft>
                <a:spcPts val="0"/>
              </a:spcAft>
              <a:defRPr/>
            </a:pPr>
            <a:r>
              <a:rPr lang="en-US" sz="4000" dirty="0" smtClean="0"/>
              <a:t>Basel II – SBP Guidelines</a:t>
            </a:r>
          </a:p>
        </p:txBody>
      </p:sp>
      <p:sp>
        <p:nvSpPr>
          <p:cNvPr id="29700" name="Rectangle 2"/>
          <p:cNvSpPr>
            <a:spLocks noGrp="1" noChangeArrowheads="1"/>
          </p:cNvSpPr>
          <p:nvPr>
            <p:ph idx="1"/>
          </p:nvPr>
        </p:nvSpPr>
        <p:spPr>
          <a:xfrm>
            <a:off x="152400" y="1447800"/>
            <a:ext cx="8763000" cy="1828800"/>
          </a:xfrm>
        </p:spPr>
        <p:txBody>
          <a:bodyPr>
            <a:normAutofit fontScale="92500" lnSpcReduction="20000"/>
          </a:bodyPr>
          <a:lstStyle/>
          <a:p>
            <a:pPr>
              <a:lnSpc>
                <a:spcPct val="90000"/>
              </a:lnSpc>
            </a:pPr>
            <a:r>
              <a:rPr lang="en-US" sz="2800" b="1" dirty="0" smtClean="0"/>
              <a:t>Basic Indicator Approach</a:t>
            </a:r>
          </a:p>
          <a:p>
            <a:pPr lvl="1">
              <a:lnSpc>
                <a:spcPct val="90000"/>
              </a:lnSpc>
            </a:pPr>
            <a:r>
              <a:rPr lang="en-US" sz="2400" dirty="0" smtClean="0"/>
              <a:t>Under BIA the capital charge for operational risk is a fixed percentage of average positive annual gross income of the bank over the past three years. </a:t>
            </a:r>
          </a:p>
          <a:p>
            <a:pPr lvl="1">
              <a:lnSpc>
                <a:spcPct val="90000"/>
              </a:lnSpc>
            </a:pPr>
            <a:r>
              <a:rPr lang="en-US" sz="2400" dirty="0" smtClean="0"/>
              <a:t>Negative or zero income to be excluded from the calculations</a:t>
            </a:r>
          </a:p>
          <a:p>
            <a:pPr lvl="1">
              <a:lnSpc>
                <a:spcPct val="90000"/>
              </a:lnSpc>
            </a:pPr>
            <a:r>
              <a:rPr lang="en-US" sz="2400" dirty="0" smtClean="0"/>
              <a:t>The charge may be expressed as under</a:t>
            </a:r>
          </a:p>
          <a:p>
            <a:endParaRPr lang="en-US" dirty="0" smtClean="0">
              <a:solidFill>
                <a:srgbClr val="000000"/>
              </a:solidFill>
              <a:latin typeface="Times New Roman"/>
            </a:endParaRPr>
          </a:p>
          <a:p>
            <a:pPr lvl="1">
              <a:lnSpc>
                <a:spcPct val="90000"/>
              </a:lnSpc>
            </a:pPr>
            <a:endParaRPr lang="en-US" sz="2400" b="1" dirty="0" smtClean="0"/>
          </a:p>
        </p:txBody>
      </p:sp>
      <p:sp>
        <p:nvSpPr>
          <p:cNvPr id="20482" name="Slide Number Placeholder 4"/>
          <p:cNvSpPr>
            <a:spLocks noGrp="1"/>
          </p:cNvSpPr>
          <p:nvPr>
            <p:ph type="sldNum" sz="quarter" idx="12"/>
          </p:nvPr>
        </p:nvSpPr>
        <p:spPr/>
        <p:txBody>
          <a:bodyPr>
            <a:normAutofit/>
          </a:bodyPr>
          <a:lstStyle/>
          <a:p>
            <a:pPr>
              <a:defRPr/>
            </a:pPr>
            <a:fld id="{D9385676-DB7C-4864-AC92-63125660AE63}" type="slidenum">
              <a:rPr lang="en-US"/>
              <a:pPr>
                <a:defRPr/>
              </a:pPr>
              <a:t>21</a:t>
            </a:fld>
            <a:endParaRPr lang="en-US"/>
          </a:p>
        </p:txBody>
      </p:sp>
      <p:pic>
        <p:nvPicPr>
          <p:cNvPr id="22530" name="Picture 2"/>
          <p:cNvPicPr>
            <a:picLocks noChangeAspect="1" noChangeArrowheads="1"/>
          </p:cNvPicPr>
          <p:nvPr/>
        </p:nvPicPr>
        <p:blipFill>
          <a:blip r:embed="rId2"/>
          <a:srcRect/>
          <a:stretch>
            <a:fillRect/>
          </a:stretch>
        </p:blipFill>
        <p:spPr bwMode="auto">
          <a:xfrm>
            <a:off x="533400" y="3429000"/>
            <a:ext cx="8079582" cy="2209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Rectangle 3"/>
          <p:cNvSpPr>
            <a:spLocks noGrp="1" noChangeArrowheads="1"/>
          </p:cNvSpPr>
          <p:nvPr>
            <p:ph type="title"/>
          </p:nvPr>
        </p:nvSpPr>
        <p:spPr>
          <a:xfrm>
            <a:off x="1752600" y="457200"/>
            <a:ext cx="7086600" cy="685800"/>
          </a:xfrm>
        </p:spPr>
        <p:txBody>
          <a:bodyPr>
            <a:normAutofit fontScale="90000"/>
          </a:bodyPr>
          <a:lstStyle/>
          <a:p>
            <a:pPr algn="r" fontAlgn="auto">
              <a:spcAft>
                <a:spcPts val="0"/>
              </a:spcAft>
              <a:defRPr/>
            </a:pPr>
            <a:r>
              <a:rPr lang="en-US" sz="4000" dirty="0" smtClean="0"/>
              <a:t>Basel II – SBP Guidelines</a:t>
            </a:r>
          </a:p>
        </p:txBody>
      </p:sp>
      <p:sp>
        <p:nvSpPr>
          <p:cNvPr id="29700" name="Rectangle 2"/>
          <p:cNvSpPr>
            <a:spLocks noGrp="1" noChangeArrowheads="1"/>
          </p:cNvSpPr>
          <p:nvPr>
            <p:ph idx="1"/>
          </p:nvPr>
        </p:nvSpPr>
        <p:spPr>
          <a:xfrm>
            <a:off x="152400" y="1447800"/>
            <a:ext cx="8763000" cy="4953000"/>
          </a:xfrm>
        </p:spPr>
        <p:txBody>
          <a:bodyPr>
            <a:normAutofit/>
          </a:bodyPr>
          <a:lstStyle/>
          <a:p>
            <a:pPr>
              <a:lnSpc>
                <a:spcPct val="90000"/>
              </a:lnSpc>
            </a:pPr>
            <a:r>
              <a:rPr lang="en-US" sz="2800" b="1" dirty="0" smtClean="0"/>
              <a:t>Basic Indicator Approach</a:t>
            </a:r>
          </a:p>
          <a:p>
            <a:pPr lvl="1">
              <a:lnSpc>
                <a:spcPct val="90000"/>
              </a:lnSpc>
            </a:pPr>
            <a:r>
              <a:rPr lang="en-US" sz="2400" dirty="0" smtClean="0"/>
              <a:t>Gross income is defined as the sum of net interest income and net non-interest income and shall be arrived at before accounting for:</a:t>
            </a:r>
          </a:p>
          <a:p>
            <a:pPr lvl="2">
              <a:lnSpc>
                <a:spcPct val="90000"/>
              </a:lnSpc>
              <a:buFont typeface="Wingdings" pitchFamily="2" charset="2"/>
              <a:buNone/>
            </a:pPr>
            <a:r>
              <a:rPr lang="en-US" sz="2000" dirty="0" smtClean="0"/>
              <a:t>(</a:t>
            </a:r>
            <a:r>
              <a:rPr lang="en-US" sz="2000" dirty="0" err="1" smtClean="0"/>
              <a:t>i</a:t>
            </a:r>
            <a:r>
              <a:rPr lang="en-US" sz="2000" dirty="0" smtClean="0"/>
              <a:t>) Provisions, including those for credit impairment;</a:t>
            </a:r>
          </a:p>
          <a:p>
            <a:pPr lvl="2">
              <a:lnSpc>
                <a:spcPct val="90000"/>
              </a:lnSpc>
              <a:buFont typeface="Wingdings" pitchFamily="2" charset="2"/>
              <a:buNone/>
            </a:pPr>
            <a:r>
              <a:rPr lang="en-US" sz="2000" dirty="0" smtClean="0"/>
              <a:t>(ii) operating expenses </a:t>
            </a:r>
          </a:p>
          <a:p>
            <a:pPr lvl="2">
              <a:lnSpc>
                <a:spcPct val="90000"/>
              </a:lnSpc>
              <a:buFont typeface="Wingdings" pitchFamily="2" charset="2"/>
              <a:buNone/>
            </a:pPr>
            <a:r>
              <a:rPr lang="en-US" sz="2000" dirty="0" smtClean="0"/>
              <a:t>(iii) realized profits/ losses from the sale of securities </a:t>
            </a:r>
          </a:p>
          <a:p>
            <a:pPr lvl="2">
              <a:lnSpc>
                <a:spcPct val="90000"/>
              </a:lnSpc>
              <a:buFont typeface="Wingdings" pitchFamily="2" charset="2"/>
              <a:buNone/>
            </a:pPr>
            <a:r>
              <a:rPr lang="en-US" sz="2000" dirty="0" smtClean="0"/>
              <a:t>(iv) extraordinary items, </a:t>
            </a:r>
          </a:p>
          <a:p>
            <a:pPr lvl="2">
              <a:lnSpc>
                <a:spcPct val="90000"/>
              </a:lnSpc>
              <a:buFont typeface="Wingdings" pitchFamily="2" charset="2"/>
              <a:buNone/>
            </a:pPr>
            <a:r>
              <a:rPr lang="en-US" sz="2000" dirty="0" smtClean="0"/>
              <a:t>(v) income derived from insurance.</a:t>
            </a:r>
          </a:p>
          <a:p>
            <a:pPr lvl="1">
              <a:lnSpc>
                <a:spcPct val="90000"/>
              </a:lnSpc>
            </a:pPr>
            <a:r>
              <a:rPr lang="en-US" sz="2400" dirty="0" smtClean="0"/>
              <a:t>No qualifying criteria but banks are expected to follow SBP guidelines on risk management.</a:t>
            </a:r>
          </a:p>
        </p:txBody>
      </p:sp>
      <p:sp>
        <p:nvSpPr>
          <p:cNvPr id="20482" name="Slide Number Placeholder 4"/>
          <p:cNvSpPr>
            <a:spLocks noGrp="1"/>
          </p:cNvSpPr>
          <p:nvPr>
            <p:ph type="sldNum" sz="quarter" idx="12"/>
          </p:nvPr>
        </p:nvSpPr>
        <p:spPr/>
        <p:txBody>
          <a:bodyPr>
            <a:normAutofit/>
          </a:bodyPr>
          <a:lstStyle/>
          <a:p>
            <a:pPr>
              <a:defRPr/>
            </a:pPr>
            <a:fld id="{D9385676-DB7C-4864-AC92-63125660AE63}" type="slidenum">
              <a:rPr lang="en-US"/>
              <a:pPr>
                <a:defRPr/>
              </a:pPr>
              <a:t>22</a:t>
            </a:fld>
            <a:endParaRPr lang="en-US"/>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3"/>
          <p:cNvSpPr>
            <a:spLocks noGrp="1" noChangeArrowheads="1"/>
          </p:cNvSpPr>
          <p:nvPr>
            <p:ph type="title"/>
          </p:nvPr>
        </p:nvSpPr>
        <p:spPr>
          <a:xfrm>
            <a:off x="1752600" y="457200"/>
            <a:ext cx="7162800" cy="685800"/>
          </a:xfrm>
        </p:spPr>
        <p:txBody>
          <a:bodyPr>
            <a:normAutofit fontScale="90000"/>
          </a:bodyPr>
          <a:lstStyle/>
          <a:p>
            <a:pPr algn="r" fontAlgn="auto">
              <a:spcAft>
                <a:spcPts val="0"/>
              </a:spcAft>
              <a:defRPr/>
            </a:pPr>
            <a:r>
              <a:rPr lang="en-US" sz="4000" dirty="0" smtClean="0"/>
              <a:t>Basel II – SBP Guidelines</a:t>
            </a:r>
          </a:p>
        </p:txBody>
      </p:sp>
      <p:sp>
        <p:nvSpPr>
          <p:cNvPr id="30724" name="Rectangle 2"/>
          <p:cNvSpPr>
            <a:spLocks noGrp="1" noChangeArrowheads="1"/>
          </p:cNvSpPr>
          <p:nvPr>
            <p:ph idx="1"/>
          </p:nvPr>
        </p:nvSpPr>
        <p:spPr>
          <a:xfrm>
            <a:off x="152400" y="1447800"/>
            <a:ext cx="8763000" cy="4953000"/>
          </a:xfrm>
        </p:spPr>
        <p:txBody>
          <a:bodyPr/>
          <a:lstStyle/>
          <a:p>
            <a:pPr>
              <a:lnSpc>
                <a:spcPct val="90000"/>
              </a:lnSpc>
            </a:pPr>
            <a:r>
              <a:rPr lang="en-US" sz="2800" b="1" dirty="0" smtClean="0"/>
              <a:t>The Standardized Approach</a:t>
            </a:r>
          </a:p>
          <a:p>
            <a:pPr lvl="1">
              <a:lnSpc>
                <a:spcPct val="90000"/>
              </a:lnSpc>
            </a:pPr>
            <a:r>
              <a:rPr lang="en-US" sz="2200" dirty="0" smtClean="0"/>
              <a:t>banks divided into eight business lines: corporate finance, trading &amp; sales, retail banking, commercial banking, payment &amp;settlement, agency services, asset management, and retail brokerage</a:t>
            </a:r>
          </a:p>
          <a:p>
            <a:pPr lvl="1">
              <a:lnSpc>
                <a:spcPct val="90000"/>
              </a:lnSpc>
            </a:pPr>
            <a:r>
              <a:rPr lang="en-US" sz="2200" dirty="0" smtClean="0"/>
              <a:t>Within each business line, gross income to serve as a proxy for the scale of business operations and thus the operational risk exposure</a:t>
            </a:r>
          </a:p>
          <a:p>
            <a:pPr lvl="1">
              <a:lnSpc>
                <a:spcPct val="90000"/>
              </a:lnSpc>
            </a:pPr>
            <a:r>
              <a:rPr lang="en-US" sz="2200" dirty="0" smtClean="0"/>
              <a:t>The capital charge for each business line is calculated by multiplying gross income by a factor (denoted beta) assigned to that business line.</a:t>
            </a:r>
          </a:p>
          <a:p>
            <a:pPr lvl="1">
              <a:lnSpc>
                <a:spcPct val="90000"/>
              </a:lnSpc>
            </a:pPr>
            <a:r>
              <a:rPr lang="en-US" sz="2200" dirty="0" smtClean="0"/>
              <a:t>The total capital charge is calculated as the three-year average of the simple summation of the regulatory capital charges across each of the business lines in each year.</a:t>
            </a:r>
          </a:p>
        </p:txBody>
      </p:sp>
      <p:sp>
        <p:nvSpPr>
          <p:cNvPr id="21506" name="Slide Number Placeholder 4"/>
          <p:cNvSpPr>
            <a:spLocks noGrp="1"/>
          </p:cNvSpPr>
          <p:nvPr>
            <p:ph type="sldNum" sz="quarter" idx="12"/>
          </p:nvPr>
        </p:nvSpPr>
        <p:spPr/>
        <p:txBody>
          <a:bodyPr>
            <a:normAutofit/>
          </a:bodyPr>
          <a:lstStyle/>
          <a:p>
            <a:pPr>
              <a:defRPr/>
            </a:pPr>
            <a:fld id="{AD8A2552-6FD8-4A25-ADB9-3CF7ACBB310F}" type="slidenum">
              <a:rPr lang="en-US"/>
              <a:pPr>
                <a:defRPr/>
              </a:pPr>
              <a:t>23</a:t>
            </a:fld>
            <a:endParaRPr lang="en-US"/>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3"/>
          <p:cNvSpPr>
            <a:spLocks noGrp="1" noChangeArrowheads="1"/>
          </p:cNvSpPr>
          <p:nvPr>
            <p:ph type="title"/>
          </p:nvPr>
        </p:nvSpPr>
        <p:spPr>
          <a:xfrm>
            <a:off x="1752600" y="457200"/>
            <a:ext cx="7162800" cy="685800"/>
          </a:xfrm>
        </p:spPr>
        <p:txBody>
          <a:bodyPr>
            <a:normAutofit fontScale="90000"/>
          </a:bodyPr>
          <a:lstStyle/>
          <a:p>
            <a:pPr algn="r" fontAlgn="auto">
              <a:spcAft>
                <a:spcPts val="0"/>
              </a:spcAft>
              <a:defRPr/>
            </a:pPr>
            <a:r>
              <a:rPr lang="en-US" sz="4000" dirty="0" smtClean="0"/>
              <a:t>Basel II – SBP Guidelines</a:t>
            </a:r>
          </a:p>
        </p:txBody>
      </p:sp>
      <p:sp>
        <p:nvSpPr>
          <p:cNvPr id="30724" name="Rectangle 2"/>
          <p:cNvSpPr>
            <a:spLocks noGrp="1" noChangeArrowheads="1"/>
          </p:cNvSpPr>
          <p:nvPr>
            <p:ph idx="1"/>
          </p:nvPr>
        </p:nvSpPr>
        <p:spPr>
          <a:xfrm>
            <a:off x="0" y="1143000"/>
            <a:ext cx="8763000" cy="5486400"/>
          </a:xfrm>
        </p:spPr>
        <p:txBody>
          <a:bodyPr>
            <a:normAutofit fontScale="55000" lnSpcReduction="20000"/>
          </a:bodyPr>
          <a:lstStyle/>
          <a:p>
            <a:pPr>
              <a:lnSpc>
                <a:spcPct val="90000"/>
              </a:lnSpc>
            </a:pPr>
            <a:r>
              <a:rPr lang="en-US" sz="4400" b="1" dirty="0" smtClean="0"/>
              <a:t>The Standardized Approach</a:t>
            </a:r>
          </a:p>
          <a:p>
            <a:pPr lvl="1">
              <a:lnSpc>
                <a:spcPct val="90000"/>
              </a:lnSpc>
            </a:pPr>
            <a:r>
              <a:rPr lang="en-US" sz="4500" dirty="0" smtClean="0"/>
              <a:t>The total capital charge is calculated as the three-year average of the simple summation of the regulatory capital charges across each of the business lines in each year.</a:t>
            </a:r>
          </a:p>
          <a:p>
            <a:pPr lvl="1"/>
            <a:r>
              <a:rPr lang="en-US" sz="4500" dirty="0" smtClean="0"/>
              <a:t>In any given year, capital charges (resulting from negative gross income) in any business line may offset positive capital charges in other business lines without limit. However, where the aggregate capital charge across all business lines within a given year is negative, then the input to the numerator for that year will be zero. The total capital charge may be expressed as: </a:t>
            </a:r>
          </a:p>
          <a:p>
            <a:pPr lvl="2">
              <a:buNone/>
            </a:pPr>
            <a:r>
              <a:rPr lang="en-US" sz="3200" dirty="0" smtClean="0"/>
              <a:t>K </a:t>
            </a:r>
            <a:r>
              <a:rPr lang="en-US" sz="3200" baseline="30000" dirty="0" smtClean="0"/>
              <a:t>TSA </a:t>
            </a:r>
            <a:r>
              <a:rPr lang="en-US" sz="3200" dirty="0" smtClean="0"/>
              <a:t>= {</a:t>
            </a:r>
            <a:r>
              <a:rPr lang="el-GR" sz="3200" dirty="0" smtClean="0"/>
              <a:t>Σ </a:t>
            </a:r>
            <a:r>
              <a:rPr lang="en-US" sz="3200" baseline="30000" dirty="0" smtClean="0"/>
              <a:t>years 1-n </a:t>
            </a:r>
            <a:r>
              <a:rPr lang="en-US" sz="3200" dirty="0" smtClean="0"/>
              <a:t>max[</a:t>
            </a:r>
            <a:r>
              <a:rPr lang="el-GR" sz="3200" dirty="0" smtClean="0"/>
              <a:t>Σ (</a:t>
            </a:r>
            <a:r>
              <a:rPr lang="en-US" sz="3200" dirty="0" smtClean="0"/>
              <a:t>GI</a:t>
            </a:r>
            <a:r>
              <a:rPr lang="en-US" sz="3200" baseline="30000" dirty="0" smtClean="0"/>
              <a:t>1-8 </a:t>
            </a:r>
            <a:r>
              <a:rPr lang="en-US" sz="3200" dirty="0" smtClean="0"/>
              <a:t>x </a:t>
            </a:r>
            <a:r>
              <a:rPr lang="el-GR" sz="3200" dirty="0" smtClean="0"/>
              <a:t>β</a:t>
            </a:r>
            <a:r>
              <a:rPr lang="el-GR" sz="3200" baseline="30000" dirty="0" smtClean="0"/>
              <a:t>1-8</a:t>
            </a:r>
            <a:r>
              <a:rPr lang="el-GR" sz="3200" dirty="0" smtClean="0"/>
              <a:t>),0]}/</a:t>
            </a:r>
            <a:r>
              <a:rPr lang="en-US" sz="3200" dirty="0" smtClean="0"/>
              <a:t>n</a:t>
            </a:r>
          </a:p>
          <a:p>
            <a:pPr lvl="2">
              <a:buNone/>
            </a:pPr>
            <a:r>
              <a:rPr lang="en-US" sz="3200" dirty="0" smtClean="0"/>
              <a:t>Where: </a:t>
            </a:r>
          </a:p>
          <a:p>
            <a:pPr lvl="2">
              <a:buNone/>
            </a:pPr>
            <a:r>
              <a:rPr lang="en-US" sz="3200" b="1" dirty="0" smtClean="0"/>
              <a:t>K</a:t>
            </a:r>
            <a:r>
              <a:rPr lang="en-US" sz="3200" b="1" baseline="30000" dirty="0" smtClean="0"/>
              <a:t>TSA </a:t>
            </a:r>
            <a:r>
              <a:rPr lang="en-US" sz="3200" b="1" dirty="0" smtClean="0"/>
              <a:t>= the capital charge under the Standardized Approach </a:t>
            </a:r>
          </a:p>
          <a:p>
            <a:pPr lvl="2">
              <a:buNone/>
            </a:pPr>
            <a:r>
              <a:rPr lang="en-US" sz="3200" b="1" dirty="0" smtClean="0"/>
              <a:t>GI</a:t>
            </a:r>
            <a:r>
              <a:rPr lang="en-US" sz="3200" b="1" baseline="30000" dirty="0" smtClean="0"/>
              <a:t>1-8 </a:t>
            </a:r>
            <a:r>
              <a:rPr lang="en-US" sz="3200" b="1" dirty="0" smtClean="0"/>
              <a:t>= annual gross income in a given year, as defined above in the Basic Indicator Approach, for each of the eight business lines </a:t>
            </a:r>
          </a:p>
          <a:p>
            <a:pPr lvl="2">
              <a:buNone/>
            </a:pPr>
            <a:r>
              <a:rPr lang="en-US" sz="3200" b="1" dirty="0" smtClean="0"/>
              <a:t>β</a:t>
            </a:r>
            <a:r>
              <a:rPr lang="en-US" sz="3200" b="1" baseline="30000" dirty="0" smtClean="0"/>
              <a:t>1-8 </a:t>
            </a:r>
            <a:r>
              <a:rPr lang="en-US" sz="3200" b="1" dirty="0" smtClean="0"/>
              <a:t>= a fixed percentage, as given in table on next slide</a:t>
            </a:r>
            <a:endParaRPr lang="en-US" sz="3000" b="1" dirty="0" smtClean="0"/>
          </a:p>
          <a:p>
            <a:pPr lvl="1"/>
            <a:endParaRPr lang="en-US" sz="2200" dirty="0" smtClean="0"/>
          </a:p>
          <a:p>
            <a:pPr lvl="1">
              <a:lnSpc>
                <a:spcPct val="90000"/>
              </a:lnSpc>
            </a:pPr>
            <a:endParaRPr lang="en-US" sz="2200" dirty="0" smtClean="0"/>
          </a:p>
        </p:txBody>
      </p:sp>
      <p:sp>
        <p:nvSpPr>
          <p:cNvPr id="21506" name="Slide Number Placeholder 4"/>
          <p:cNvSpPr>
            <a:spLocks noGrp="1"/>
          </p:cNvSpPr>
          <p:nvPr>
            <p:ph type="sldNum" sz="quarter" idx="12"/>
          </p:nvPr>
        </p:nvSpPr>
        <p:spPr/>
        <p:txBody>
          <a:bodyPr>
            <a:normAutofit/>
          </a:bodyPr>
          <a:lstStyle/>
          <a:p>
            <a:pPr>
              <a:defRPr/>
            </a:pPr>
            <a:fld id="{AD8A2552-6FD8-4A25-ADB9-3CF7ACBB310F}" type="slidenum">
              <a:rPr lang="en-US"/>
              <a:pPr>
                <a:defRPr/>
              </a:pPr>
              <a:t>24</a:t>
            </a:fld>
            <a:endParaRPr lang="en-US"/>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3"/>
          <p:cNvSpPr>
            <a:spLocks noGrp="1" noChangeArrowheads="1"/>
          </p:cNvSpPr>
          <p:nvPr>
            <p:ph type="title"/>
          </p:nvPr>
        </p:nvSpPr>
        <p:spPr>
          <a:xfrm>
            <a:off x="2514600" y="457200"/>
            <a:ext cx="6400800" cy="609600"/>
          </a:xfrm>
        </p:spPr>
        <p:txBody>
          <a:bodyPr>
            <a:normAutofit fontScale="90000"/>
          </a:bodyPr>
          <a:lstStyle/>
          <a:p>
            <a:pPr algn="r" fontAlgn="auto">
              <a:spcAft>
                <a:spcPts val="0"/>
              </a:spcAft>
              <a:defRPr/>
            </a:pPr>
            <a:r>
              <a:rPr lang="en-US" sz="4000" smtClean="0"/>
              <a:t>Basel II – SBP Guidelines</a:t>
            </a:r>
          </a:p>
        </p:txBody>
      </p:sp>
      <p:sp>
        <p:nvSpPr>
          <p:cNvPr id="31747" name="Rectangle 6"/>
          <p:cNvSpPr>
            <a:spLocks noGrp="1" noChangeArrowheads="1"/>
          </p:cNvSpPr>
          <p:nvPr>
            <p:ph type="body" sz="half" idx="1"/>
          </p:nvPr>
        </p:nvSpPr>
        <p:spPr>
          <a:xfrm>
            <a:off x="228600" y="1371600"/>
            <a:ext cx="5410200" cy="685800"/>
          </a:xfrm>
          <a:noFill/>
        </p:spPr>
        <p:txBody>
          <a:bodyPr/>
          <a:lstStyle/>
          <a:p>
            <a:pPr>
              <a:lnSpc>
                <a:spcPct val="90000"/>
              </a:lnSpc>
            </a:pPr>
            <a:r>
              <a:rPr lang="en-US" sz="2800" b="1" smtClean="0"/>
              <a:t>The Standardized Approach</a:t>
            </a:r>
          </a:p>
        </p:txBody>
      </p:sp>
      <p:graphicFrame>
        <p:nvGraphicFramePr>
          <p:cNvPr id="114808" name="Group 120"/>
          <p:cNvGraphicFramePr>
            <a:graphicFrameLocks noGrp="1"/>
          </p:cNvGraphicFramePr>
          <p:nvPr>
            <p:ph sz="half" idx="2"/>
          </p:nvPr>
        </p:nvGraphicFramePr>
        <p:xfrm>
          <a:off x="304800" y="2286000"/>
          <a:ext cx="8382000" cy="4130040"/>
        </p:xfrm>
        <a:graphic>
          <a:graphicData uri="http://schemas.openxmlformats.org/drawingml/2006/table">
            <a:tbl>
              <a:tblPr/>
              <a:tblGrid>
                <a:gridCol w="5248275"/>
                <a:gridCol w="3133725"/>
              </a:tblGrid>
              <a:tr h="4540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5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Business Lines</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5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Beta Factors</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r h="4286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Corporate finance</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18%</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r h="4286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Trading and sales </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18%</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r h="4302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Retail banking </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12%</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r h="4286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Commercial banking </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15%</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r h="4286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Payment and settlement </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18%</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r h="4286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Agency services </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15%</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r h="4302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Asset management </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12%</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r h="4286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Retail brokerage </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12%</a:t>
                      </a:r>
                      <a:endParaRPr kumimoji="0" lang="en-US" sz="36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bl>
          </a:graphicData>
        </a:graphic>
      </p:graphicFrame>
      <p:sp>
        <p:nvSpPr>
          <p:cNvPr id="22530" name="Slide Number Placeholder 5"/>
          <p:cNvSpPr>
            <a:spLocks noGrp="1"/>
          </p:cNvSpPr>
          <p:nvPr>
            <p:ph type="sldNum" sz="quarter" idx="11"/>
          </p:nvPr>
        </p:nvSpPr>
        <p:spPr/>
        <p:txBody>
          <a:bodyPr>
            <a:normAutofit/>
          </a:bodyPr>
          <a:lstStyle/>
          <a:p>
            <a:pPr>
              <a:defRPr/>
            </a:pPr>
            <a:fld id="{60ACD029-B082-4913-8C6B-5ED0E98B3854}" type="slidenum">
              <a:rPr lang="en-US"/>
              <a:pPr>
                <a:defRPr/>
              </a:pPr>
              <a:t>25</a:t>
            </a:fld>
            <a:endParaRPr lang="en-US"/>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3"/>
          <p:cNvSpPr>
            <a:spLocks noGrp="1" noChangeArrowheads="1"/>
          </p:cNvSpPr>
          <p:nvPr>
            <p:ph type="title"/>
          </p:nvPr>
        </p:nvSpPr>
        <p:spPr>
          <a:xfrm>
            <a:off x="1752600" y="457200"/>
            <a:ext cx="7086600" cy="685800"/>
          </a:xfrm>
        </p:spPr>
        <p:txBody>
          <a:bodyPr>
            <a:normAutofit fontScale="90000"/>
          </a:bodyPr>
          <a:lstStyle/>
          <a:p>
            <a:pPr algn="r" fontAlgn="auto">
              <a:spcAft>
                <a:spcPts val="0"/>
              </a:spcAft>
              <a:defRPr/>
            </a:pPr>
            <a:r>
              <a:rPr lang="en-US" sz="4000" dirty="0" smtClean="0"/>
              <a:t>Basel II – SBP Guidelines</a:t>
            </a:r>
          </a:p>
        </p:txBody>
      </p:sp>
      <p:sp>
        <p:nvSpPr>
          <p:cNvPr id="32772" name="Rectangle 2"/>
          <p:cNvSpPr>
            <a:spLocks noGrp="1" noChangeArrowheads="1"/>
          </p:cNvSpPr>
          <p:nvPr>
            <p:ph idx="1"/>
          </p:nvPr>
        </p:nvSpPr>
        <p:spPr>
          <a:xfrm>
            <a:off x="152400" y="1371600"/>
            <a:ext cx="8763000" cy="5105400"/>
          </a:xfrm>
        </p:spPr>
        <p:txBody>
          <a:bodyPr/>
          <a:lstStyle/>
          <a:p>
            <a:pPr>
              <a:lnSpc>
                <a:spcPct val="90000"/>
              </a:lnSpc>
            </a:pPr>
            <a:r>
              <a:rPr lang="en-US" sz="2800" b="1" dirty="0" smtClean="0"/>
              <a:t>The Alternative Standardized Approach</a:t>
            </a:r>
          </a:p>
          <a:p>
            <a:pPr lvl="1">
              <a:lnSpc>
                <a:spcPct val="90000"/>
              </a:lnSpc>
              <a:buFont typeface="Wingdings" pitchFamily="2" charset="2"/>
              <a:buNone/>
            </a:pPr>
            <a:r>
              <a:rPr lang="en-US" sz="2400" dirty="0" smtClean="0"/>
              <a:t>Under the ASA, the operational risk capital charge /methodology is the same as for the Standardized Approach except for two business lines – retail banking and commercial banking. For these business lines, loans and advances – multiplied by a fixed factor ‘m’ replaces gross income as the exposure indicator.</a:t>
            </a:r>
          </a:p>
          <a:p>
            <a:pPr lvl="1" algn="ctr">
              <a:lnSpc>
                <a:spcPct val="90000"/>
              </a:lnSpc>
              <a:buFont typeface="Wingdings" pitchFamily="2" charset="2"/>
              <a:buNone/>
            </a:pPr>
            <a:endParaRPr lang="en-US" sz="2000" b="1" dirty="0" smtClean="0"/>
          </a:p>
          <a:p>
            <a:pPr lvl="1" algn="ctr">
              <a:lnSpc>
                <a:spcPct val="90000"/>
              </a:lnSpc>
              <a:buFont typeface="Wingdings" pitchFamily="2" charset="2"/>
              <a:buNone/>
            </a:pPr>
            <a:r>
              <a:rPr lang="en-US" sz="2000" b="1" dirty="0" smtClean="0"/>
              <a:t>K</a:t>
            </a:r>
            <a:r>
              <a:rPr lang="en-US" sz="1200" b="1" dirty="0" smtClean="0"/>
              <a:t>RB</a:t>
            </a:r>
            <a:r>
              <a:rPr lang="en-US" sz="2000" b="1" dirty="0" smtClean="0"/>
              <a:t> = </a:t>
            </a:r>
            <a:r>
              <a:rPr lang="en-US" sz="2000" b="1" dirty="0" err="1" smtClean="0"/>
              <a:t>b</a:t>
            </a:r>
            <a:r>
              <a:rPr lang="en-US" sz="1200" b="1" i="1" dirty="0" err="1" smtClean="0"/>
              <a:t>RB</a:t>
            </a:r>
            <a:r>
              <a:rPr lang="en-US" sz="2000" b="1" i="1" dirty="0" smtClean="0"/>
              <a:t> x </a:t>
            </a:r>
            <a:r>
              <a:rPr lang="en-US" sz="2000" b="1" dirty="0" smtClean="0"/>
              <a:t>m x LARB</a:t>
            </a:r>
          </a:p>
          <a:p>
            <a:pPr lvl="1">
              <a:lnSpc>
                <a:spcPct val="90000"/>
              </a:lnSpc>
              <a:buFont typeface="Wingdings" pitchFamily="2" charset="2"/>
              <a:buNone/>
            </a:pPr>
            <a:r>
              <a:rPr lang="en-US" sz="2000" dirty="0" smtClean="0"/>
              <a:t>Where</a:t>
            </a:r>
          </a:p>
          <a:p>
            <a:pPr lvl="1">
              <a:lnSpc>
                <a:spcPct val="90000"/>
              </a:lnSpc>
              <a:buFont typeface="Wingdings" pitchFamily="2" charset="2"/>
              <a:buNone/>
            </a:pPr>
            <a:r>
              <a:rPr lang="en-US" sz="2000" b="1" dirty="0" smtClean="0"/>
              <a:t>K</a:t>
            </a:r>
            <a:r>
              <a:rPr lang="en-US" sz="1200" b="1" dirty="0" smtClean="0"/>
              <a:t>RB</a:t>
            </a:r>
            <a:r>
              <a:rPr lang="en-US" sz="2000" b="1" dirty="0" smtClean="0"/>
              <a:t> </a:t>
            </a:r>
            <a:r>
              <a:rPr lang="en-US" sz="2000" dirty="0" smtClean="0"/>
              <a:t>is the capital charge for the retail banking business line</a:t>
            </a:r>
          </a:p>
          <a:p>
            <a:pPr lvl="1">
              <a:lnSpc>
                <a:spcPct val="90000"/>
              </a:lnSpc>
              <a:buFont typeface="Wingdings" pitchFamily="2" charset="2"/>
              <a:buNone/>
            </a:pPr>
            <a:r>
              <a:rPr lang="en-US" sz="2000" b="1" dirty="0" err="1" smtClean="0"/>
              <a:t>b</a:t>
            </a:r>
            <a:r>
              <a:rPr lang="en-US" sz="1200" i="1" dirty="0" err="1" smtClean="0"/>
              <a:t>RB</a:t>
            </a:r>
            <a:r>
              <a:rPr lang="en-US" sz="2000" i="1" dirty="0" smtClean="0"/>
              <a:t> </a:t>
            </a:r>
            <a:r>
              <a:rPr lang="en-US" sz="2000" dirty="0" smtClean="0"/>
              <a:t>is the beta for the retail banking business line</a:t>
            </a:r>
          </a:p>
          <a:p>
            <a:pPr lvl="1">
              <a:lnSpc>
                <a:spcPct val="90000"/>
              </a:lnSpc>
              <a:buFont typeface="Wingdings" pitchFamily="2" charset="2"/>
              <a:buNone/>
            </a:pPr>
            <a:r>
              <a:rPr lang="en-US" sz="2000" b="1" dirty="0" smtClean="0"/>
              <a:t>LARB </a:t>
            </a:r>
            <a:r>
              <a:rPr lang="en-US" sz="2000" dirty="0" smtClean="0"/>
              <a:t>is total outstanding retail loans and advances (non-risk weighted and gross of provisions), averaged over the past three years and</a:t>
            </a:r>
          </a:p>
          <a:p>
            <a:pPr lvl="1">
              <a:lnSpc>
                <a:spcPct val="90000"/>
              </a:lnSpc>
              <a:buFont typeface="Wingdings" pitchFamily="2" charset="2"/>
              <a:buNone/>
            </a:pPr>
            <a:r>
              <a:rPr lang="en-US" sz="2000" dirty="0" smtClean="0"/>
              <a:t>m is constant the value of which is </a:t>
            </a:r>
            <a:r>
              <a:rPr lang="en-US" sz="2000" b="1" dirty="0" smtClean="0"/>
              <a:t>0.035</a:t>
            </a:r>
          </a:p>
        </p:txBody>
      </p:sp>
      <p:sp>
        <p:nvSpPr>
          <p:cNvPr id="23554" name="Slide Number Placeholder 4"/>
          <p:cNvSpPr>
            <a:spLocks noGrp="1"/>
          </p:cNvSpPr>
          <p:nvPr>
            <p:ph type="sldNum" sz="quarter" idx="12"/>
          </p:nvPr>
        </p:nvSpPr>
        <p:spPr/>
        <p:txBody>
          <a:bodyPr>
            <a:normAutofit/>
          </a:bodyPr>
          <a:lstStyle/>
          <a:p>
            <a:pPr>
              <a:defRPr/>
            </a:pPr>
            <a:fld id="{6189EB2E-375B-4C60-9BDB-C047EEC21E60}" type="slidenum">
              <a:rPr lang="en-US"/>
              <a:pPr>
                <a:defRPr/>
              </a:pPr>
              <a:t>26</a:t>
            </a:fld>
            <a:endParaRPr lang="en-US"/>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3"/>
          <p:cNvSpPr>
            <a:spLocks noGrp="1" noChangeArrowheads="1"/>
          </p:cNvSpPr>
          <p:nvPr>
            <p:ph type="title"/>
          </p:nvPr>
        </p:nvSpPr>
        <p:spPr>
          <a:xfrm>
            <a:off x="1752600" y="457200"/>
            <a:ext cx="7315200" cy="685800"/>
          </a:xfrm>
        </p:spPr>
        <p:txBody>
          <a:bodyPr>
            <a:normAutofit fontScale="90000"/>
          </a:bodyPr>
          <a:lstStyle/>
          <a:p>
            <a:pPr algn="r" fontAlgn="auto">
              <a:spcAft>
                <a:spcPts val="0"/>
              </a:spcAft>
              <a:defRPr/>
            </a:pPr>
            <a:r>
              <a:rPr lang="en-US" sz="4000" smtClean="0"/>
              <a:t>Basel II – SBP Guidelines</a:t>
            </a:r>
          </a:p>
        </p:txBody>
      </p:sp>
      <p:sp>
        <p:nvSpPr>
          <p:cNvPr id="33796" name="Rectangle 2"/>
          <p:cNvSpPr>
            <a:spLocks noGrp="1" noChangeArrowheads="1"/>
          </p:cNvSpPr>
          <p:nvPr>
            <p:ph idx="1"/>
          </p:nvPr>
        </p:nvSpPr>
        <p:spPr>
          <a:xfrm>
            <a:off x="152400" y="1371600"/>
            <a:ext cx="8763000" cy="5105400"/>
          </a:xfrm>
        </p:spPr>
        <p:txBody>
          <a:bodyPr/>
          <a:lstStyle/>
          <a:p>
            <a:pPr>
              <a:lnSpc>
                <a:spcPct val="90000"/>
              </a:lnSpc>
            </a:pPr>
            <a:r>
              <a:rPr lang="en-US" sz="2800" b="1" dirty="0" smtClean="0"/>
              <a:t>The Alternative Standardized Approach</a:t>
            </a:r>
          </a:p>
          <a:p>
            <a:pPr lvl="1">
              <a:lnSpc>
                <a:spcPct val="90000"/>
              </a:lnSpc>
            </a:pPr>
            <a:r>
              <a:rPr lang="en-US" sz="2400" dirty="0" smtClean="0"/>
              <a:t>Under the ASA, banks may aggregate retail and commercial banking (if they wish to) using a beta of 15%. Similarly, those banks that are unable to disaggregate their gross income into the other six business lines can aggregate the total gross income for these six business lines using a beta of 18%, with negative gross income treated as described above</a:t>
            </a:r>
          </a:p>
        </p:txBody>
      </p:sp>
      <p:sp>
        <p:nvSpPr>
          <p:cNvPr id="24578" name="Slide Number Placeholder 4"/>
          <p:cNvSpPr>
            <a:spLocks noGrp="1"/>
          </p:cNvSpPr>
          <p:nvPr>
            <p:ph type="sldNum" sz="quarter" idx="12"/>
          </p:nvPr>
        </p:nvSpPr>
        <p:spPr/>
        <p:txBody>
          <a:bodyPr>
            <a:normAutofit/>
          </a:bodyPr>
          <a:lstStyle/>
          <a:p>
            <a:pPr>
              <a:defRPr/>
            </a:pPr>
            <a:fld id="{C81BB4AE-9E41-4E57-91B1-ED530A2EDC4E}" type="slidenum">
              <a:rPr lang="en-US"/>
              <a:pPr>
                <a:defRPr/>
              </a:pPr>
              <a:t>27</a:t>
            </a:fld>
            <a:endParaRPr lang="en-US"/>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3"/>
          <p:cNvSpPr>
            <a:spLocks noGrp="1" noChangeArrowheads="1"/>
          </p:cNvSpPr>
          <p:nvPr>
            <p:ph type="title"/>
          </p:nvPr>
        </p:nvSpPr>
        <p:spPr>
          <a:xfrm>
            <a:off x="1752600" y="457200"/>
            <a:ext cx="7086600" cy="685800"/>
          </a:xfrm>
        </p:spPr>
        <p:txBody>
          <a:bodyPr>
            <a:normAutofit fontScale="90000"/>
          </a:bodyPr>
          <a:lstStyle/>
          <a:p>
            <a:pPr algn="r" fontAlgn="auto">
              <a:spcAft>
                <a:spcPts val="0"/>
              </a:spcAft>
              <a:defRPr/>
            </a:pPr>
            <a:r>
              <a:rPr lang="en-US" sz="4000" dirty="0" smtClean="0"/>
              <a:t>Basel II – SBP Guidelines</a:t>
            </a:r>
          </a:p>
        </p:txBody>
      </p:sp>
      <p:sp>
        <p:nvSpPr>
          <p:cNvPr id="35844" name="Rectangle 2"/>
          <p:cNvSpPr>
            <a:spLocks noGrp="1" noChangeArrowheads="1"/>
          </p:cNvSpPr>
          <p:nvPr>
            <p:ph idx="1"/>
          </p:nvPr>
        </p:nvSpPr>
        <p:spPr>
          <a:xfrm>
            <a:off x="152400" y="1447800"/>
            <a:ext cx="8991600" cy="4953000"/>
          </a:xfrm>
        </p:spPr>
        <p:txBody>
          <a:bodyPr/>
          <a:lstStyle/>
          <a:p>
            <a:pPr>
              <a:lnSpc>
                <a:spcPct val="90000"/>
              </a:lnSpc>
            </a:pPr>
            <a:r>
              <a:rPr lang="en-US" b="1" dirty="0" smtClean="0"/>
              <a:t>TSA – Qualifying Criteria</a:t>
            </a:r>
          </a:p>
          <a:p>
            <a:pPr>
              <a:lnSpc>
                <a:spcPct val="90000"/>
              </a:lnSpc>
            </a:pPr>
            <a:endParaRPr lang="en-US" b="1" dirty="0" smtClean="0"/>
          </a:p>
          <a:p>
            <a:pPr lvl="1">
              <a:lnSpc>
                <a:spcPct val="90000"/>
              </a:lnSpc>
            </a:pPr>
            <a:r>
              <a:rPr lang="en-US" dirty="0" err="1" smtClean="0"/>
              <a:t>BoD</a:t>
            </a:r>
            <a:r>
              <a:rPr lang="en-US" dirty="0" smtClean="0"/>
              <a:t> oversight.</a:t>
            </a:r>
          </a:p>
          <a:p>
            <a:pPr lvl="1">
              <a:lnSpc>
                <a:spcPct val="90000"/>
              </a:lnSpc>
            </a:pPr>
            <a:r>
              <a:rPr lang="en-US" dirty="0" smtClean="0"/>
              <a:t>Separate Operational Risk management function.</a:t>
            </a:r>
          </a:p>
          <a:p>
            <a:pPr lvl="1">
              <a:lnSpc>
                <a:spcPct val="90000"/>
              </a:lnSpc>
            </a:pPr>
            <a:r>
              <a:rPr lang="en-US" dirty="0" smtClean="0"/>
              <a:t>Tracking ops loss data</a:t>
            </a:r>
          </a:p>
          <a:p>
            <a:pPr lvl="1">
              <a:lnSpc>
                <a:spcPct val="90000"/>
              </a:lnSpc>
            </a:pPr>
            <a:r>
              <a:rPr lang="en-US" dirty="0" smtClean="0"/>
              <a:t>System of reporting ops risk exposure</a:t>
            </a:r>
          </a:p>
          <a:p>
            <a:pPr lvl="1">
              <a:lnSpc>
                <a:spcPct val="90000"/>
              </a:lnSpc>
            </a:pPr>
            <a:r>
              <a:rPr lang="en-US" dirty="0" smtClean="0"/>
              <a:t>Well documented ORM, with policies and procedures.</a:t>
            </a:r>
          </a:p>
          <a:p>
            <a:pPr lvl="1">
              <a:lnSpc>
                <a:spcPct val="90000"/>
              </a:lnSpc>
            </a:pPr>
            <a:r>
              <a:rPr lang="en-US" dirty="0" smtClean="0"/>
              <a:t>Periodic review to validate the ORM</a:t>
            </a:r>
          </a:p>
          <a:p>
            <a:pPr lvl="1">
              <a:lnSpc>
                <a:spcPct val="90000"/>
              </a:lnSpc>
            </a:pPr>
            <a:r>
              <a:rPr lang="en-US" dirty="0" smtClean="0"/>
              <a:t>Regular review by external auditors.</a:t>
            </a:r>
          </a:p>
          <a:p>
            <a:pPr lvl="1">
              <a:lnSpc>
                <a:spcPct val="90000"/>
              </a:lnSpc>
            </a:pPr>
            <a:endParaRPr lang="en-US" dirty="0" smtClean="0"/>
          </a:p>
        </p:txBody>
      </p:sp>
      <p:sp>
        <p:nvSpPr>
          <p:cNvPr id="26626" name="Slide Number Placeholder 4"/>
          <p:cNvSpPr>
            <a:spLocks noGrp="1"/>
          </p:cNvSpPr>
          <p:nvPr>
            <p:ph type="sldNum" sz="quarter" idx="12"/>
          </p:nvPr>
        </p:nvSpPr>
        <p:spPr/>
        <p:txBody>
          <a:bodyPr>
            <a:normAutofit/>
          </a:bodyPr>
          <a:lstStyle/>
          <a:p>
            <a:pPr>
              <a:defRPr/>
            </a:pPr>
            <a:fld id="{AA059F7D-9D39-4115-BB90-AEE220820C4E}" type="slidenum">
              <a:rPr lang="en-US"/>
              <a:pPr>
                <a:defRPr/>
              </a:pPr>
              <a:t>28</a:t>
            </a:fld>
            <a:endParaRPr lang="en-US"/>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ORM Principles for Islamic Banks</a:t>
            </a:r>
            <a:endParaRPr lang="en-US" dirty="0"/>
          </a:p>
        </p:txBody>
      </p:sp>
      <p:pic>
        <p:nvPicPr>
          <p:cNvPr id="25602" name="Picture 2"/>
          <p:cNvPicPr>
            <a:picLocks noGrp="1" noChangeAspect="1" noChangeArrowheads="1"/>
          </p:cNvPicPr>
          <p:nvPr>
            <p:ph idx="1"/>
          </p:nvPr>
        </p:nvPicPr>
        <p:blipFill>
          <a:blip r:embed="rId2"/>
          <a:srcRect/>
          <a:stretch>
            <a:fillRect/>
          </a:stretch>
        </p:blipFill>
        <p:spPr bwMode="auto">
          <a:xfrm>
            <a:off x="247650" y="1447800"/>
            <a:ext cx="8591550" cy="1143000"/>
          </a:xfrm>
          <a:prstGeom prst="rect">
            <a:avLst/>
          </a:prstGeom>
          <a:noFill/>
          <a:ln w="9525">
            <a:noFill/>
            <a:miter lim="800000"/>
            <a:headEnd/>
            <a:tailEnd/>
          </a:ln>
          <a:effectLst/>
        </p:spPr>
      </p:pic>
      <p:sp>
        <p:nvSpPr>
          <p:cNvPr id="5" name="TextBox 4"/>
          <p:cNvSpPr txBox="1"/>
          <p:nvPr/>
        </p:nvSpPr>
        <p:spPr>
          <a:xfrm>
            <a:off x="1981200" y="5943600"/>
            <a:ext cx="6858000" cy="646331"/>
          </a:xfrm>
          <a:prstGeom prst="rect">
            <a:avLst/>
          </a:prstGeom>
          <a:noFill/>
        </p:spPr>
        <p:txBody>
          <a:bodyPr wrap="square" rtlCol="0">
            <a:spAutoFit/>
          </a:bodyPr>
          <a:lstStyle/>
          <a:p>
            <a:r>
              <a:rPr lang="en-US" dirty="0" smtClean="0"/>
              <a:t>Risk Management Guidelines for Islamic Banking Institutions</a:t>
            </a:r>
          </a:p>
          <a:p>
            <a:r>
              <a:rPr lang="en-US" dirty="0" smtClean="0"/>
              <a:t>Islamic Banking Department, State Bank of Pakistan</a:t>
            </a:r>
            <a:endParaRPr lang="en-US" dirty="0"/>
          </a:p>
        </p:txBody>
      </p:sp>
      <p:sp>
        <p:nvSpPr>
          <p:cNvPr id="6" name="TextBox 5"/>
          <p:cNvSpPr txBox="1"/>
          <p:nvPr/>
        </p:nvSpPr>
        <p:spPr>
          <a:xfrm>
            <a:off x="304800" y="2743200"/>
            <a:ext cx="8458200" cy="3046988"/>
          </a:xfrm>
          <a:prstGeom prst="rect">
            <a:avLst/>
          </a:prstGeom>
          <a:noFill/>
        </p:spPr>
        <p:txBody>
          <a:bodyPr wrap="square" rtlCol="0">
            <a:spAutoFit/>
          </a:bodyPr>
          <a:lstStyle/>
          <a:p>
            <a:pPr>
              <a:buFont typeface="Wingdings" pitchFamily="2" charset="2"/>
              <a:buChar char="Ø"/>
            </a:pPr>
            <a:r>
              <a:rPr lang="en-US" sz="2400" dirty="0" err="1" smtClean="0"/>
              <a:t>Shariah</a:t>
            </a:r>
            <a:r>
              <a:rPr lang="en-US" sz="2400" dirty="0" smtClean="0"/>
              <a:t> Compliance - SBP  ,  Bank’s Own </a:t>
            </a:r>
            <a:r>
              <a:rPr lang="en-US" sz="2400" dirty="0" err="1" smtClean="0"/>
              <a:t>Shariah</a:t>
            </a:r>
            <a:r>
              <a:rPr lang="en-US" sz="2400" dirty="0" smtClean="0"/>
              <a:t> Advisor</a:t>
            </a:r>
          </a:p>
          <a:p>
            <a:pPr>
              <a:buFont typeface="Wingdings" pitchFamily="2" charset="2"/>
              <a:buChar char="Ø"/>
            </a:pPr>
            <a:r>
              <a:rPr lang="en-US" sz="2400" dirty="0" smtClean="0"/>
              <a:t>Reputation &amp; Perception Risk – Fund Providers , Customers</a:t>
            </a:r>
          </a:p>
          <a:p>
            <a:pPr>
              <a:buFont typeface="Wingdings" pitchFamily="2" charset="2"/>
              <a:buChar char="Ø"/>
            </a:pPr>
            <a:r>
              <a:rPr lang="en-US" sz="2400" dirty="0" smtClean="0"/>
              <a:t>Fully Compliant at all times in all activities</a:t>
            </a:r>
          </a:p>
          <a:p>
            <a:pPr>
              <a:buFont typeface="Wingdings" pitchFamily="2" charset="2"/>
              <a:buChar char="Ø"/>
            </a:pPr>
            <a:r>
              <a:rPr lang="en-US" sz="2400" dirty="0" err="1" smtClean="0"/>
              <a:t>Shariah</a:t>
            </a:r>
            <a:r>
              <a:rPr lang="en-US" sz="2400" dirty="0" smtClean="0"/>
              <a:t> Compliant Contract Documentation</a:t>
            </a:r>
          </a:p>
          <a:p>
            <a:pPr>
              <a:buFont typeface="Wingdings" pitchFamily="2" charset="2"/>
              <a:buChar char="Ø"/>
            </a:pPr>
            <a:r>
              <a:rPr lang="en-US" sz="2400" dirty="0" err="1" smtClean="0"/>
              <a:t>Shariah</a:t>
            </a:r>
            <a:r>
              <a:rPr lang="en-US" sz="2400" dirty="0" smtClean="0"/>
              <a:t> Compliance Reviews</a:t>
            </a:r>
          </a:p>
          <a:p>
            <a:pPr>
              <a:buFont typeface="Wingdings" pitchFamily="2" charset="2"/>
              <a:buChar char="Ø"/>
            </a:pPr>
            <a:r>
              <a:rPr lang="en-US" sz="2400" dirty="0" smtClean="0"/>
              <a:t>Assess actual as well as probable loss of income due to </a:t>
            </a:r>
            <a:r>
              <a:rPr lang="en-US" sz="2400" dirty="0" err="1" smtClean="0"/>
              <a:t>Shariah</a:t>
            </a:r>
            <a:r>
              <a:rPr lang="en-US" sz="2400" dirty="0" smtClean="0"/>
              <a:t> non-compliance</a:t>
            </a:r>
          </a:p>
          <a:p>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477000" y="3886200"/>
            <a:ext cx="1676400" cy="838200"/>
          </a:xfrm>
          <a:prstGeom prst="rect">
            <a:avLst/>
          </a:prstGeom>
          <a:effectLst>
            <a:glow rad="139700">
              <a:schemeClr val="accent6">
                <a:satMod val="175000"/>
                <a:alpha val="40000"/>
              </a:schemeClr>
            </a:glow>
            <a:outerShdw blurRad="40000" dist="20000" dir="5400000" rotWithShape="0">
              <a:srgbClr val="000000">
                <a:alpha val="38000"/>
              </a:srgbClr>
            </a:outerShdw>
          </a:effectLst>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533400" y="381000"/>
            <a:ext cx="8229600" cy="884238"/>
          </a:xfrm>
        </p:spPr>
        <p:txBody>
          <a:bodyPr/>
          <a:lstStyle/>
          <a:p>
            <a:pPr algn="r"/>
            <a:r>
              <a:rPr lang="en-US" dirty="0" smtClean="0"/>
              <a:t>Risk Profile of Islamic Banks</a:t>
            </a:r>
            <a:endParaRPr lang="en-US" dirty="0"/>
          </a:p>
        </p:txBody>
      </p:sp>
      <p:pic>
        <p:nvPicPr>
          <p:cNvPr id="24578"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81000" y="1752600"/>
            <a:ext cx="8305800" cy="4724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ORM Principles for Islamic Banks</a:t>
            </a:r>
            <a:endParaRPr lang="en-US" dirty="0"/>
          </a:p>
        </p:txBody>
      </p:sp>
      <p:sp>
        <p:nvSpPr>
          <p:cNvPr id="5" name="TextBox 4"/>
          <p:cNvSpPr txBox="1"/>
          <p:nvPr/>
        </p:nvSpPr>
        <p:spPr>
          <a:xfrm>
            <a:off x="1981200" y="5943600"/>
            <a:ext cx="6858000" cy="646331"/>
          </a:xfrm>
          <a:prstGeom prst="rect">
            <a:avLst/>
          </a:prstGeom>
          <a:noFill/>
        </p:spPr>
        <p:txBody>
          <a:bodyPr wrap="square" rtlCol="0">
            <a:spAutoFit/>
          </a:bodyPr>
          <a:lstStyle/>
          <a:p>
            <a:r>
              <a:rPr lang="en-US" dirty="0" smtClean="0"/>
              <a:t>Risk Management Guidelines for Islamic Banking Institutions</a:t>
            </a:r>
          </a:p>
          <a:p>
            <a:r>
              <a:rPr lang="en-US" dirty="0" smtClean="0"/>
              <a:t>Islamic Banking Department, State Bank of Pakistan</a:t>
            </a:r>
            <a:endParaRPr lang="en-US" dirty="0"/>
          </a:p>
        </p:txBody>
      </p:sp>
      <p:sp>
        <p:nvSpPr>
          <p:cNvPr id="6" name="TextBox 5"/>
          <p:cNvSpPr txBox="1"/>
          <p:nvPr/>
        </p:nvSpPr>
        <p:spPr>
          <a:xfrm>
            <a:off x="304800" y="3733800"/>
            <a:ext cx="8534400" cy="1938992"/>
          </a:xfrm>
          <a:prstGeom prst="rect">
            <a:avLst/>
          </a:prstGeom>
          <a:noFill/>
        </p:spPr>
        <p:txBody>
          <a:bodyPr wrap="square" rtlCol="0">
            <a:spAutoFit/>
          </a:bodyPr>
          <a:lstStyle/>
          <a:p>
            <a:pPr>
              <a:buFont typeface="Wingdings" pitchFamily="2" charset="2"/>
              <a:buChar char="Ø"/>
            </a:pPr>
            <a:r>
              <a:rPr lang="en-US" sz="2400" dirty="0" smtClean="0"/>
              <a:t>Fiduciary Risk</a:t>
            </a:r>
          </a:p>
          <a:p>
            <a:pPr>
              <a:buFont typeface="Wingdings" pitchFamily="2" charset="2"/>
              <a:buChar char="Ø"/>
            </a:pPr>
            <a:r>
              <a:rPr lang="en-US" sz="2400" dirty="0" smtClean="0"/>
              <a:t>Conflicting Roles</a:t>
            </a:r>
          </a:p>
          <a:p>
            <a:pPr>
              <a:buFont typeface="Wingdings" pitchFamily="2" charset="2"/>
              <a:buChar char="Ø"/>
            </a:pPr>
            <a:r>
              <a:rPr lang="en-US" sz="2400" dirty="0" smtClean="0"/>
              <a:t>Policy to Manage different and potentially conflicting roles</a:t>
            </a:r>
          </a:p>
          <a:p>
            <a:pPr>
              <a:buFont typeface="Wingdings" pitchFamily="2" charset="2"/>
              <a:buChar char="Ø"/>
            </a:pPr>
            <a:r>
              <a:rPr lang="en-US" sz="2400" dirty="0" smtClean="0"/>
              <a:t>Adequate and Timely disclosure </a:t>
            </a:r>
          </a:p>
          <a:p>
            <a:endParaRPr lang="en-US" sz="2400" dirty="0"/>
          </a:p>
        </p:txBody>
      </p:sp>
      <p:pic>
        <p:nvPicPr>
          <p:cNvPr id="26626" name="Picture 2"/>
          <p:cNvPicPr>
            <a:picLocks noGrp="1" noChangeAspect="1" noChangeArrowheads="1"/>
          </p:cNvPicPr>
          <p:nvPr>
            <p:ph idx="1"/>
          </p:nvPr>
        </p:nvPicPr>
        <p:blipFill>
          <a:blip r:embed="rId2"/>
          <a:srcRect/>
          <a:stretch>
            <a:fillRect/>
          </a:stretch>
        </p:blipFill>
        <p:spPr bwMode="auto">
          <a:xfrm>
            <a:off x="228600" y="1524000"/>
            <a:ext cx="8610600" cy="1752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type="body" idx="1"/>
          </p:nvPr>
        </p:nvSpPr>
        <p:spPr/>
        <p:txBody>
          <a:bodyPr/>
          <a:lstStyle/>
          <a:p>
            <a:pPr eaLnBrk="1" hangingPunct="1">
              <a:lnSpc>
                <a:spcPct val="90000"/>
              </a:lnSpc>
            </a:pPr>
            <a:r>
              <a:rPr lang="en-US" sz="2800" smtClean="0"/>
              <a:t>Shariah compliance risk</a:t>
            </a:r>
          </a:p>
          <a:p>
            <a:pPr eaLnBrk="1" hangingPunct="1">
              <a:lnSpc>
                <a:spcPct val="90000"/>
              </a:lnSpc>
              <a:buFont typeface="Wingdings" pitchFamily="2" charset="2"/>
              <a:buNone/>
            </a:pPr>
            <a:r>
              <a:rPr lang="en-US" sz="2800" smtClean="0"/>
              <a:t>	- The risk that arises form Islamic banks’ failure to comply with the Shariah rules &amp; principles determined by the Shariah Advisor or the relevant body in the jurisdiction in which Islamic banks operate</a:t>
            </a:r>
          </a:p>
          <a:p>
            <a:pPr eaLnBrk="1" hangingPunct="1">
              <a:lnSpc>
                <a:spcPct val="90000"/>
              </a:lnSpc>
              <a:buClr>
                <a:schemeClr val="tx1"/>
              </a:buClr>
            </a:pPr>
            <a:r>
              <a:rPr lang="en-US" sz="2800" smtClean="0"/>
              <a:t>Fiduciary risks</a:t>
            </a:r>
          </a:p>
          <a:p>
            <a:pPr eaLnBrk="1" hangingPunct="1">
              <a:lnSpc>
                <a:spcPct val="90000"/>
              </a:lnSpc>
              <a:buClr>
                <a:schemeClr val="tx1"/>
              </a:buClr>
              <a:buFont typeface="Wingdings" pitchFamily="2" charset="2"/>
              <a:buNone/>
            </a:pPr>
            <a:r>
              <a:rPr lang="en-US" sz="2800" smtClean="0"/>
              <a:t>	- The  risk that arises from the Islamic banks’ failure to perform in accordance with explicit and implicit standards applicable to their fiduciary responsibilities</a:t>
            </a:r>
          </a:p>
        </p:txBody>
      </p:sp>
      <p:sp>
        <p:nvSpPr>
          <p:cNvPr id="4" name="Title 1"/>
          <p:cNvSpPr txBox="1">
            <a:spLocks/>
          </p:cNvSpPr>
          <p:nvPr/>
        </p:nvSpPr>
        <p:spPr>
          <a:xfrm>
            <a:off x="457200" y="381000"/>
            <a:ext cx="8229600" cy="9445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ORM Principles for Islamic Banks</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C1401BEC-BAE3-4A02-8485-50B5E23FC144}" type="slidenum">
              <a:rPr lang="en-US"/>
              <a:pPr/>
              <a:t>32</a:t>
            </a:fld>
            <a:endParaRPr lang="en-US"/>
          </a:p>
        </p:txBody>
      </p:sp>
      <p:sp>
        <p:nvSpPr>
          <p:cNvPr id="46082" name="Rectangle 2"/>
          <p:cNvSpPr>
            <a:spLocks noGrp="1" noChangeArrowheads="1"/>
          </p:cNvSpPr>
          <p:nvPr>
            <p:ph type="title"/>
          </p:nvPr>
        </p:nvSpPr>
        <p:spPr>
          <a:xfrm>
            <a:off x="457200" y="274638"/>
            <a:ext cx="8229600" cy="715962"/>
          </a:xfrm>
        </p:spPr>
        <p:txBody>
          <a:bodyPr>
            <a:normAutofit fontScale="90000"/>
          </a:bodyPr>
          <a:lstStyle/>
          <a:p>
            <a:pPr algn="ctr"/>
            <a:r>
              <a:rPr lang="en-US" b="1" dirty="0"/>
              <a:t>Assessing Operational Risk Exposure</a:t>
            </a:r>
          </a:p>
        </p:txBody>
      </p:sp>
      <p:sp>
        <p:nvSpPr>
          <p:cNvPr id="46084" name="Rectangle 4"/>
          <p:cNvSpPr>
            <a:spLocks noChangeArrowheads="1"/>
          </p:cNvSpPr>
          <p:nvPr/>
        </p:nvSpPr>
        <p:spPr bwMode="auto">
          <a:xfrm>
            <a:off x="381000" y="838200"/>
            <a:ext cx="8594725" cy="533400"/>
          </a:xfrm>
          <a:prstGeom prst="rect">
            <a:avLst/>
          </a:prstGeom>
          <a:noFill/>
          <a:ln w="9525">
            <a:noFill/>
            <a:miter lim="800000"/>
            <a:headEnd/>
            <a:tailEnd/>
          </a:ln>
          <a:effectLst/>
        </p:spPr>
        <p:txBody>
          <a:bodyPr lIns="91426" tIns="45714" rIns="91426" bIns="45714" anchor="ctr"/>
          <a:lstStyle/>
          <a:p>
            <a:pPr algn="ctr">
              <a:lnSpc>
                <a:spcPct val="90000"/>
              </a:lnSpc>
            </a:pPr>
            <a:r>
              <a:rPr lang="en-GB" b="1" dirty="0"/>
              <a:t> Required Process of Continuous Risk Assessment, Monitoring and Reporting</a:t>
            </a:r>
          </a:p>
        </p:txBody>
      </p:sp>
      <p:grpSp>
        <p:nvGrpSpPr>
          <p:cNvPr id="7" name="Diagram 2"/>
          <p:cNvGrpSpPr>
            <a:grpSpLocks noChangeAspect="1"/>
          </p:cNvGrpSpPr>
          <p:nvPr/>
        </p:nvGrpSpPr>
        <p:grpSpPr bwMode="auto">
          <a:xfrm>
            <a:off x="304800" y="1412875"/>
            <a:ext cx="8458199" cy="5140325"/>
            <a:chOff x="597" y="767"/>
            <a:chExt cx="5328" cy="3238"/>
          </a:xfrm>
        </p:grpSpPr>
        <p:graphicFrame>
          <p:nvGraphicFramePr>
            <p:cNvPr id="9" name="Diagram 8"/>
            <p:cNvGraphicFramePr/>
            <p:nvPr/>
          </p:nvGraphicFramePr>
          <p:xfrm>
            <a:off x="597" y="767"/>
            <a:ext cx="5328" cy="3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AutoShape 16"/>
            <p:cNvSpPr>
              <a:spLocks noChangeArrowheads="1"/>
            </p:cNvSpPr>
            <p:nvPr/>
          </p:nvSpPr>
          <p:spPr bwMode="auto">
            <a:xfrm>
              <a:off x="2757" y="1893"/>
              <a:ext cx="1008" cy="384"/>
            </a:xfrm>
            <a:prstGeom prst="curvedDownArrow">
              <a:avLst>
                <a:gd name="adj1" fmla="val 51752"/>
                <a:gd name="adj2" fmla="val 103647"/>
                <a:gd name="adj3" fmla="val 52125"/>
              </a:avLst>
            </a:prstGeom>
            <a:gradFill>
              <a:gsLst>
                <a:gs pos="0">
                  <a:srgbClr val="FF3399"/>
                </a:gs>
                <a:gs pos="25000">
                  <a:srgbClr val="FF6633"/>
                </a:gs>
                <a:gs pos="50000">
                  <a:srgbClr val="FFFF00"/>
                </a:gs>
                <a:gs pos="75000">
                  <a:srgbClr val="01A78F"/>
                </a:gs>
                <a:gs pos="100000">
                  <a:srgbClr val="3366FF"/>
                </a:gs>
              </a:gsLst>
              <a:lin ang="5400000" scaled="0"/>
            </a:gradFill>
            <a:ln w="9525">
              <a:solidFill>
                <a:schemeClr val="tx1"/>
              </a:solidFill>
              <a:miter lim="800000"/>
              <a:headEnd/>
              <a:tailEnd/>
            </a:ln>
            <a:effectLst/>
          </p:spPr>
          <p:txBody>
            <a:bodyPr vert="horz" wrap="none" lIns="91440" tIns="45720" rIns="91440" bIns="45720" numCol="1" anchor="ctr" anchorCtr="0" compatLnSpc="1">
              <a:prstTxWarp prst="textNoShape">
                <a:avLst/>
              </a:prstTxWarp>
            </a:bodyPr>
            <a:lstStyle/>
            <a:p>
              <a:endParaRPr lang="en-US"/>
            </a:p>
          </p:txBody>
        </p:sp>
      </p:grpSp>
      <p:sp>
        <p:nvSpPr>
          <p:cNvPr id="10" name="AutoShape 16"/>
          <p:cNvSpPr>
            <a:spLocks noChangeArrowheads="1"/>
          </p:cNvSpPr>
          <p:nvPr/>
        </p:nvSpPr>
        <p:spPr bwMode="auto">
          <a:xfrm rot="10800000">
            <a:off x="3581401" y="3886199"/>
            <a:ext cx="1600200" cy="609600"/>
          </a:xfrm>
          <a:prstGeom prst="curvedDownArrow">
            <a:avLst>
              <a:gd name="adj1" fmla="val 51752"/>
              <a:gd name="adj2" fmla="val 103647"/>
              <a:gd name="adj3" fmla="val 52125"/>
            </a:avLst>
          </a:prstGeom>
          <a:gradFill>
            <a:gsLst>
              <a:gs pos="0">
                <a:srgbClr val="FF3399"/>
              </a:gs>
              <a:gs pos="25000">
                <a:srgbClr val="FF6633"/>
              </a:gs>
              <a:gs pos="50000">
                <a:srgbClr val="FFFF00"/>
              </a:gs>
              <a:gs pos="75000">
                <a:srgbClr val="01A78F"/>
              </a:gs>
              <a:gs pos="100000">
                <a:srgbClr val="3366FF"/>
              </a:gs>
            </a:gsLst>
            <a:lin ang="5400000" scaled="0"/>
          </a:gradFill>
          <a:ln w="9525">
            <a:solidFill>
              <a:schemeClr val="tx1"/>
            </a:solidFill>
            <a:miter lim="800000"/>
            <a:headEnd/>
            <a:tailEnd/>
          </a:ln>
          <a:effectLst/>
        </p:spPr>
        <p:txBody>
          <a:bodyPr vert="horz" wrap="none" lIns="91440" tIns="45720" rIns="91440" bIns="45720" numCol="1" anchor="ctr"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6876089-62AB-4997-91E9-ED718C0F6864}" type="slidenum">
              <a:rPr lang="en-US"/>
              <a:pPr/>
              <a:t>33</a:t>
            </a:fld>
            <a:endParaRPr lang="en-US"/>
          </a:p>
        </p:txBody>
      </p:sp>
      <p:sp>
        <p:nvSpPr>
          <p:cNvPr id="59398" name="Rectangle 6"/>
          <p:cNvSpPr>
            <a:spLocks noChangeArrowheads="1"/>
          </p:cNvSpPr>
          <p:nvPr/>
        </p:nvSpPr>
        <p:spPr bwMode="auto">
          <a:xfrm>
            <a:off x="762000" y="304800"/>
            <a:ext cx="7847013" cy="719138"/>
          </a:xfrm>
          <a:prstGeom prst="rect">
            <a:avLst/>
          </a:prstGeom>
          <a:noFill/>
          <a:ln w="9525">
            <a:noFill/>
            <a:miter lim="800000"/>
            <a:headEnd/>
            <a:tailEnd/>
          </a:ln>
          <a:effectLst/>
        </p:spPr>
        <p:txBody>
          <a:bodyPr lIns="91426" tIns="45714" rIns="91426" bIns="45714" anchor="ctr"/>
          <a:lstStyle/>
          <a:p>
            <a:pPr algn="ctr">
              <a:lnSpc>
                <a:spcPct val="90000"/>
              </a:lnSpc>
            </a:pPr>
            <a:r>
              <a:rPr lang="en-GB" sz="4000" b="1" dirty="0"/>
              <a:t>The Process</a:t>
            </a:r>
          </a:p>
        </p:txBody>
      </p:sp>
      <p:sp>
        <p:nvSpPr>
          <p:cNvPr id="59399" name="Rectangle 7"/>
          <p:cNvSpPr>
            <a:spLocks noChangeArrowheads="1"/>
          </p:cNvSpPr>
          <p:nvPr/>
        </p:nvSpPr>
        <p:spPr bwMode="auto">
          <a:xfrm>
            <a:off x="755650" y="1196975"/>
            <a:ext cx="7847013" cy="5029200"/>
          </a:xfrm>
          <a:prstGeom prst="rect">
            <a:avLst/>
          </a:prstGeom>
          <a:noFill/>
          <a:ln w="9525">
            <a:noFill/>
            <a:miter lim="800000"/>
            <a:headEnd/>
            <a:tailEnd/>
          </a:ln>
          <a:effectLst/>
        </p:spPr>
        <p:txBody>
          <a:bodyPr lIns="91426" tIns="45714" rIns="91426" bIns="45714"/>
          <a:lstStyle/>
          <a:p>
            <a:pPr marL="342900" indent="-342900">
              <a:lnSpc>
                <a:spcPct val="90000"/>
              </a:lnSpc>
              <a:spcBef>
                <a:spcPct val="20000"/>
              </a:spcBef>
              <a:spcAft>
                <a:spcPct val="20000"/>
              </a:spcAft>
              <a:buClr>
                <a:srgbClr val="FF0000"/>
              </a:buClr>
              <a:buFontTx/>
              <a:buChar char="•"/>
            </a:pPr>
            <a:r>
              <a:rPr lang="en-GB" sz="3200" b="1" dirty="0"/>
              <a:t>Risk Identification</a:t>
            </a:r>
          </a:p>
          <a:p>
            <a:pPr marL="342900" indent="-342900">
              <a:lnSpc>
                <a:spcPct val="90000"/>
              </a:lnSpc>
              <a:spcBef>
                <a:spcPct val="20000"/>
              </a:spcBef>
              <a:spcAft>
                <a:spcPct val="20000"/>
              </a:spcAft>
              <a:buClr>
                <a:srgbClr val="FF0000"/>
              </a:buClr>
              <a:buFontTx/>
              <a:buChar char="•"/>
            </a:pPr>
            <a:r>
              <a:rPr lang="en-GB" sz="3200" b="1" dirty="0"/>
              <a:t>Assessment of Control Framework</a:t>
            </a:r>
          </a:p>
          <a:p>
            <a:pPr marL="342900" indent="-342900">
              <a:lnSpc>
                <a:spcPct val="90000"/>
              </a:lnSpc>
              <a:spcBef>
                <a:spcPct val="20000"/>
              </a:spcBef>
              <a:spcAft>
                <a:spcPct val="20000"/>
              </a:spcAft>
              <a:buClr>
                <a:srgbClr val="FF0000"/>
              </a:buClr>
              <a:buFontTx/>
              <a:buChar char="•"/>
            </a:pPr>
            <a:r>
              <a:rPr lang="en-GB" sz="3200" b="1" dirty="0"/>
              <a:t>Risk Likelihood/Severity Assessment</a:t>
            </a:r>
          </a:p>
          <a:p>
            <a:pPr marL="342900" indent="-342900">
              <a:lnSpc>
                <a:spcPct val="90000"/>
              </a:lnSpc>
              <a:spcBef>
                <a:spcPct val="20000"/>
              </a:spcBef>
              <a:spcAft>
                <a:spcPct val="20000"/>
              </a:spcAft>
              <a:buClr>
                <a:srgbClr val="FF0000"/>
              </a:buClr>
              <a:buFontTx/>
              <a:buChar char="•"/>
            </a:pPr>
            <a:r>
              <a:rPr lang="en-GB" sz="3200" b="1" dirty="0"/>
              <a:t>Measurement &amp; Monitoring</a:t>
            </a:r>
          </a:p>
          <a:p>
            <a:pPr marL="342900" indent="-342900">
              <a:lnSpc>
                <a:spcPct val="90000"/>
              </a:lnSpc>
              <a:spcBef>
                <a:spcPct val="20000"/>
              </a:spcBef>
              <a:spcAft>
                <a:spcPct val="20000"/>
              </a:spcAft>
              <a:buClr>
                <a:srgbClr val="FF0000"/>
              </a:buClr>
              <a:buFontTx/>
              <a:buChar char="•"/>
            </a:pPr>
            <a:r>
              <a:rPr lang="en-GB" sz="3200" b="1" dirty="0"/>
              <a:t>Reporting</a:t>
            </a:r>
          </a:p>
          <a:p>
            <a:pPr marL="342900" indent="-342900">
              <a:lnSpc>
                <a:spcPct val="90000"/>
              </a:lnSpc>
              <a:spcBef>
                <a:spcPct val="20000"/>
              </a:spcBef>
              <a:spcAft>
                <a:spcPct val="20000"/>
              </a:spcAft>
              <a:buClr>
                <a:srgbClr val="FF0000"/>
              </a:buClr>
              <a:buFontTx/>
              <a:buChar char="•"/>
            </a:pPr>
            <a:r>
              <a:rPr lang="en-GB" sz="3200" b="1" dirty="0"/>
              <a:t>Mitigation</a:t>
            </a:r>
          </a:p>
          <a:p>
            <a:pPr marL="342900" indent="-342900">
              <a:lnSpc>
                <a:spcPct val="90000"/>
              </a:lnSpc>
              <a:spcBef>
                <a:spcPct val="20000"/>
              </a:spcBef>
              <a:spcAft>
                <a:spcPct val="20000"/>
              </a:spcAft>
              <a:buClr>
                <a:srgbClr val="FF0000"/>
              </a:buClr>
              <a:buFontTx/>
              <a:buChar char="•"/>
            </a:pPr>
            <a:endParaRPr lang="en-GB" sz="3200" b="1"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FFCE1B5A-0973-4E39-B55B-23A00EECC617}" type="slidenum">
              <a:rPr lang="en-US"/>
              <a:pPr/>
              <a:t>34</a:t>
            </a:fld>
            <a:endParaRPr lang="en-US"/>
          </a:p>
        </p:txBody>
      </p:sp>
      <p:sp>
        <p:nvSpPr>
          <p:cNvPr id="41991" name="Rectangle 7"/>
          <p:cNvSpPr>
            <a:spLocks noChangeArrowheads="1"/>
          </p:cNvSpPr>
          <p:nvPr/>
        </p:nvSpPr>
        <p:spPr bwMode="auto">
          <a:xfrm>
            <a:off x="755650" y="0"/>
            <a:ext cx="7847013" cy="719138"/>
          </a:xfrm>
          <a:prstGeom prst="rect">
            <a:avLst/>
          </a:prstGeom>
          <a:noFill/>
          <a:ln w="9525">
            <a:noFill/>
            <a:miter lim="800000"/>
            <a:headEnd/>
            <a:tailEnd/>
          </a:ln>
          <a:effectLst/>
        </p:spPr>
        <p:txBody>
          <a:bodyPr lIns="91426" tIns="45714" rIns="91426" bIns="45714" anchor="ctr"/>
          <a:lstStyle/>
          <a:p>
            <a:pPr algn="ctr">
              <a:lnSpc>
                <a:spcPct val="90000"/>
              </a:lnSpc>
            </a:pPr>
            <a:r>
              <a:rPr lang="en-GB" sz="4000" b="1" dirty="0"/>
              <a:t>The Tools</a:t>
            </a:r>
          </a:p>
        </p:txBody>
      </p:sp>
      <p:sp>
        <p:nvSpPr>
          <p:cNvPr id="41992" name="Rectangle 8"/>
          <p:cNvSpPr>
            <a:spLocks noChangeArrowheads="1"/>
          </p:cNvSpPr>
          <p:nvPr/>
        </p:nvSpPr>
        <p:spPr bwMode="auto">
          <a:xfrm>
            <a:off x="684213" y="981075"/>
            <a:ext cx="7847012" cy="5029200"/>
          </a:xfrm>
          <a:prstGeom prst="rect">
            <a:avLst/>
          </a:prstGeom>
          <a:noFill/>
          <a:ln w="9525">
            <a:noFill/>
            <a:miter lim="800000"/>
            <a:headEnd/>
            <a:tailEnd/>
          </a:ln>
          <a:effectLst/>
        </p:spPr>
        <p:txBody>
          <a:bodyPr lIns="91426" tIns="45714" rIns="91426" bIns="45714"/>
          <a:lstStyle/>
          <a:p>
            <a:pPr marL="342900" indent="-342900">
              <a:lnSpc>
                <a:spcPct val="90000"/>
              </a:lnSpc>
              <a:spcBef>
                <a:spcPct val="20000"/>
              </a:spcBef>
              <a:spcAft>
                <a:spcPct val="20000"/>
              </a:spcAft>
              <a:buClr>
                <a:srgbClr val="FF0000"/>
              </a:buClr>
              <a:buFontTx/>
              <a:buChar char="•"/>
            </a:pPr>
            <a:r>
              <a:rPr lang="en-GB" sz="3200" b="1" dirty="0"/>
              <a:t>Control and Risk Self Assessment</a:t>
            </a:r>
          </a:p>
          <a:p>
            <a:pPr marL="342900" indent="-342900">
              <a:lnSpc>
                <a:spcPct val="90000"/>
              </a:lnSpc>
              <a:spcBef>
                <a:spcPct val="20000"/>
              </a:spcBef>
              <a:spcAft>
                <a:spcPct val="20000"/>
              </a:spcAft>
              <a:buClr>
                <a:srgbClr val="FF0000"/>
              </a:buClr>
              <a:buFontTx/>
              <a:buChar char="•"/>
            </a:pPr>
            <a:r>
              <a:rPr lang="en-GB" sz="3200" b="1" dirty="0"/>
              <a:t>Key Risk Drivers and Indicators</a:t>
            </a:r>
          </a:p>
          <a:p>
            <a:pPr marL="342900" indent="-342900">
              <a:lnSpc>
                <a:spcPct val="90000"/>
              </a:lnSpc>
              <a:spcBef>
                <a:spcPct val="20000"/>
              </a:spcBef>
              <a:spcAft>
                <a:spcPct val="20000"/>
              </a:spcAft>
              <a:buClr>
                <a:srgbClr val="FF0000"/>
              </a:buClr>
              <a:buFontTx/>
              <a:buChar char="•"/>
            </a:pPr>
            <a:r>
              <a:rPr lang="en-GB" sz="3200" b="1" dirty="0"/>
              <a:t>Loss Data</a:t>
            </a:r>
          </a:p>
          <a:p>
            <a:pPr marL="342900" indent="-342900">
              <a:lnSpc>
                <a:spcPct val="90000"/>
              </a:lnSpc>
              <a:spcBef>
                <a:spcPct val="20000"/>
              </a:spcBef>
              <a:spcAft>
                <a:spcPct val="20000"/>
              </a:spcAft>
              <a:buClr>
                <a:srgbClr val="FF0000"/>
              </a:buClr>
              <a:buFontTx/>
              <a:buChar char="•"/>
            </a:pPr>
            <a:r>
              <a:rPr lang="en-GB" sz="3200" b="1" dirty="0"/>
              <a:t>Issue and Event Data</a:t>
            </a:r>
          </a:p>
          <a:p>
            <a:pPr marL="342900" indent="-342900">
              <a:lnSpc>
                <a:spcPct val="90000"/>
              </a:lnSpc>
              <a:spcBef>
                <a:spcPct val="20000"/>
              </a:spcBef>
              <a:spcAft>
                <a:spcPct val="20000"/>
              </a:spcAft>
              <a:buClr>
                <a:srgbClr val="FF0000"/>
              </a:buClr>
              <a:buFontTx/>
              <a:buChar char="•"/>
            </a:pPr>
            <a:r>
              <a:rPr lang="en-GB" sz="3200" b="1" dirty="0"/>
              <a:t>Audit and Compliance Reports</a:t>
            </a:r>
          </a:p>
          <a:p>
            <a:pPr marL="342900" indent="-342900">
              <a:lnSpc>
                <a:spcPct val="90000"/>
              </a:lnSpc>
              <a:spcBef>
                <a:spcPct val="20000"/>
              </a:spcBef>
              <a:spcAft>
                <a:spcPct val="20000"/>
              </a:spcAft>
              <a:buClr>
                <a:srgbClr val="FF0000"/>
              </a:buClr>
              <a:buFontTx/>
              <a:buChar char="•"/>
            </a:pPr>
            <a:r>
              <a:rPr lang="en-GB" sz="3200" b="1" dirty="0"/>
              <a:t>Scenario Analysis</a:t>
            </a:r>
          </a:p>
          <a:p>
            <a:pPr marL="342900" indent="-342900">
              <a:lnSpc>
                <a:spcPct val="90000"/>
              </a:lnSpc>
              <a:spcBef>
                <a:spcPct val="20000"/>
              </a:spcBef>
              <a:spcAft>
                <a:spcPct val="20000"/>
              </a:spcAft>
              <a:buClr>
                <a:srgbClr val="FF0000"/>
              </a:buClr>
              <a:buFontTx/>
              <a:buChar char="•"/>
            </a:pPr>
            <a:endParaRPr lang="en-GB" sz="3200" b="1" dirty="0">
              <a:latin typeface="Arial" charset="0"/>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type="title"/>
          </p:nvPr>
        </p:nvSpPr>
        <p:spPr>
          <a:xfrm>
            <a:off x="1828800" y="381000"/>
            <a:ext cx="7010400" cy="685800"/>
          </a:xfrm>
          <a:noFill/>
        </p:spPr>
        <p:txBody>
          <a:bodyPr/>
          <a:lstStyle/>
          <a:p>
            <a:pPr algn="r"/>
            <a:r>
              <a:rPr lang="en-US" sz="3600" dirty="0" smtClean="0"/>
              <a:t>Categorizing Operational Losses</a:t>
            </a:r>
          </a:p>
        </p:txBody>
      </p:sp>
      <p:sp>
        <p:nvSpPr>
          <p:cNvPr id="60420" name="Rectangle 2"/>
          <p:cNvSpPr>
            <a:spLocks noGrp="1" noChangeArrowheads="1"/>
          </p:cNvSpPr>
          <p:nvPr>
            <p:ph idx="1"/>
          </p:nvPr>
        </p:nvSpPr>
        <p:spPr/>
        <p:txBody>
          <a:bodyPr/>
          <a:lstStyle/>
          <a:p>
            <a:r>
              <a:rPr lang="en-US" sz="2800" b="1" smtClean="0"/>
              <a:t>‘Event’ based categorization</a:t>
            </a:r>
          </a:p>
          <a:p>
            <a:pPr lvl="1"/>
            <a:r>
              <a:rPr lang="en-US" sz="2400" smtClean="0"/>
              <a:t>BIS framework is designed to be event based approach.</a:t>
            </a:r>
          </a:p>
          <a:p>
            <a:pPr lvl="1"/>
            <a:r>
              <a:rPr lang="en-US" sz="2400" smtClean="0"/>
              <a:t>While the risk universe consists of three independent dimensions; causes, events, consequences.</a:t>
            </a:r>
          </a:p>
          <a:p>
            <a:pPr lvl="1"/>
            <a:r>
              <a:rPr lang="en-US" sz="2400" smtClean="0"/>
              <a:t>It’s more logical to look at ops losses in a cause/effect matrix framework.</a:t>
            </a:r>
          </a:p>
          <a:p>
            <a:pPr lvl="1"/>
            <a:r>
              <a:rPr lang="en-US" sz="2400" smtClean="0"/>
              <a:t>Such an approach helps evolve better, valid and consistent controls</a:t>
            </a:r>
          </a:p>
        </p:txBody>
      </p:sp>
      <p:sp>
        <p:nvSpPr>
          <p:cNvPr id="51202" name="Slide Number Placeholder 4"/>
          <p:cNvSpPr>
            <a:spLocks noGrp="1"/>
          </p:cNvSpPr>
          <p:nvPr>
            <p:ph type="sldNum" sz="quarter" idx="12"/>
          </p:nvPr>
        </p:nvSpPr>
        <p:spPr/>
        <p:txBody>
          <a:bodyPr>
            <a:normAutofit/>
          </a:bodyPr>
          <a:lstStyle/>
          <a:p>
            <a:pPr>
              <a:defRPr/>
            </a:pPr>
            <a:fld id="{42727608-B6F1-4905-8899-43DE72816F90}" type="slidenum">
              <a:rPr lang="en-US"/>
              <a:pPr>
                <a:defRPr/>
              </a:pPr>
              <a:t>35</a:t>
            </a:fld>
            <a:endParaRPr lang="en-US"/>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type="title"/>
          </p:nvPr>
        </p:nvSpPr>
        <p:spPr>
          <a:xfrm>
            <a:off x="1828800" y="381000"/>
            <a:ext cx="7315200" cy="685800"/>
          </a:xfrm>
          <a:noFill/>
        </p:spPr>
        <p:txBody>
          <a:bodyPr/>
          <a:lstStyle/>
          <a:p>
            <a:pPr algn="r"/>
            <a:r>
              <a:rPr lang="en-US" sz="3600" smtClean="0"/>
              <a:t>Categorizing Operational Losses</a:t>
            </a:r>
          </a:p>
        </p:txBody>
      </p:sp>
      <p:sp>
        <p:nvSpPr>
          <p:cNvPr id="52226" name="Slide Number Placeholder 4"/>
          <p:cNvSpPr>
            <a:spLocks noGrp="1"/>
          </p:cNvSpPr>
          <p:nvPr>
            <p:ph type="sldNum" sz="quarter" idx="12"/>
          </p:nvPr>
        </p:nvSpPr>
        <p:spPr/>
        <p:txBody>
          <a:bodyPr>
            <a:normAutofit/>
          </a:bodyPr>
          <a:lstStyle/>
          <a:p>
            <a:pPr>
              <a:defRPr/>
            </a:pPr>
            <a:fld id="{54F44CA8-B97A-4A24-A168-BD8502FE51ED}" type="slidenum">
              <a:rPr lang="en-US"/>
              <a:pPr>
                <a:defRPr/>
              </a:pPr>
              <a:t>36</a:t>
            </a:fld>
            <a:endParaRPr lang="en-US"/>
          </a:p>
        </p:txBody>
      </p:sp>
      <p:sp>
        <p:nvSpPr>
          <p:cNvPr id="61444" name="Text Box 5"/>
          <p:cNvSpPr txBox="1">
            <a:spLocks noChangeArrowheads="1"/>
          </p:cNvSpPr>
          <p:nvPr/>
        </p:nvSpPr>
        <p:spPr bwMode="auto">
          <a:xfrm rot="-5400000">
            <a:off x="902494" y="997744"/>
            <a:ext cx="488950" cy="1154112"/>
          </a:xfrm>
          <a:prstGeom prst="rect">
            <a:avLst/>
          </a:prstGeom>
          <a:noFill/>
          <a:ln w="9525" algn="ctr">
            <a:noFill/>
            <a:miter lim="800000"/>
            <a:headEnd/>
            <a:tailEnd/>
          </a:ln>
        </p:spPr>
        <p:txBody>
          <a:bodyPr vert="eaVert" wrap="none" anchor="b">
            <a:spAutoFit/>
          </a:bodyPr>
          <a:lstStyle/>
          <a:p>
            <a:pPr eaLnBrk="1" hangingPunct="1"/>
            <a:r>
              <a:rPr lang="en-US" sz="2000" b="1"/>
              <a:t>CAUSES</a:t>
            </a:r>
          </a:p>
        </p:txBody>
      </p:sp>
      <p:sp>
        <p:nvSpPr>
          <p:cNvPr id="61445" name="Rectangle 6"/>
          <p:cNvSpPr>
            <a:spLocks noChangeArrowheads="1"/>
          </p:cNvSpPr>
          <p:nvPr/>
        </p:nvSpPr>
        <p:spPr bwMode="auto">
          <a:xfrm rot="10800000">
            <a:off x="33338" y="1776413"/>
            <a:ext cx="1947862"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Inadequate </a:t>
            </a:r>
          </a:p>
          <a:p>
            <a:pPr algn="ctr" eaLnBrk="1" hangingPunct="1"/>
            <a:r>
              <a:rPr lang="en-US" sz="1200" b="1"/>
              <a:t>segregation of duties</a:t>
            </a:r>
          </a:p>
        </p:txBody>
      </p:sp>
      <p:sp>
        <p:nvSpPr>
          <p:cNvPr id="61446" name="Rectangle 7"/>
          <p:cNvSpPr>
            <a:spLocks noChangeArrowheads="1"/>
          </p:cNvSpPr>
          <p:nvPr/>
        </p:nvSpPr>
        <p:spPr bwMode="auto">
          <a:xfrm rot="10800000">
            <a:off x="33338" y="2359025"/>
            <a:ext cx="1981200"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Insufficient training</a:t>
            </a:r>
          </a:p>
          <a:p>
            <a:pPr algn="ctr" eaLnBrk="1" hangingPunct="1"/>
            <a:endParaRPr lang="en-US" sz="1200" b="1"/>
          </a:p>
        </p:txBody>
      </p:sp>
      <p:sp>
        <p:nvSpPr>
          <p:cNvPr id="61447" name="Rectangle 8"/>
          <p:cNvSpPr>
            <a:spLocks noChangeArrowheads="1"/>
          </p:cNvSpPr>
          <p:nvPr/>
        </p:nvSpPr>
        <p:spPr bwMode="auto">
          <a:xfrm rot="10800000">
            <a:off x="30163" y="2962275"/>
            <a:ext cx="1982787"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Lack of management</a:t>
            </a:r>
          </a:p>
          <a:p>
            <a:pPr algn="ctr" eaLnBrk="1" hangingPunct="1"/>
            <a:r>
              <a:rPr lang="en-US" sz="1200" b="1"/>
              <a:t>supervision</a:t>
            </a:r>
          </a:p>
        </p:txBody>
      </p:sp>
      <p:sp>
        <p:nvSpPr>
          <p:cNvPr id="61448" name="Rectangle 9"/>
          <p:cNvSpPr>
            <a:spLocks noChangeArrowheads="1"/>
          </p:cNvSpPr>
          <p:nvPr/>
        </p:nvSpPr>
        <p:spPr bwMode="auto">
          <a:xfrm rot="10800000">
            <a:off x="31750" y="3571875"/>
            <a:ext cx="1981200"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Inadequate </a:t>
            </a:r>
          </a:p>
          <a:p>
            <a:pPr algn="ctr" eaLnBrk="1" hangingPunct="1"/>
            <a:r>
              <a:rPr lang="en-US" sz="1200" b="1"/>
              <a:t>auditing procedures</a:t>
            </a:r>
          </a:p>
        </p:txBody>
      </p:sp>
      <p:sp>
        <p:nvSpPr>
          <p:cNvPr id="61449" name="Rectangle 10"/>
          <p:cNvSpPr>
            <a:spLocks noChangeArrowheads="1"/>
          </p:cNvSpPr>
          <p:nvPr/>
        </p:nvSpPr>
        <p:spPr bwMode="auto">
          <a:xfrm rot="10800000">
            <a:off x="36513" y="4181475"/>
            <a:ext cx="1981200"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Inadequate security</a:t>
            </a:r>
          </a:p>
          <a:p>
            <a:pPr algn="ctr" eaLnBrk="1" hangingPunct="1"/>
            <a:r>
              <a:rPr lang="en-US" sz="1200" b="1"/>
              <a:t> measures</a:t>
            </a:r>
          </a:p>
        </p:txBody>
      </p:sp>
      <p:sp>
        <p:nvSpPr>
          <p:cNvPr id="61450" name="Rectangle 11"/>
          <p:cNvSpPr>
            <a:spLocks noChangeArrowheads="1"/>
          </p:cNvSpPr>
          <p:nvPr/>
        </p:nvSpPr>
        <p:spPr bwMode="auto">
          <a:xfrm rot="10800000">
            <a:off x="36513" y="5407025"/>
            <a:ext cx="1981200"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Poor systems </a:t>
            </a:r>
          </a:p>
          <a:p>
            <a:pPr algn="ctr" eaLnBrk="1" hangingPunct="1"/>
            <a:r>
              <a:rPr lang="en-US" sz="1200" b="1"/>
              <a:t>design</a:t>
            </a:r>
          </a:p>
        </p:txBody>
      </p:sp>
      <p:sp>
        <p:nvSpPr>
          <p:cNvPr id="61451" name="Rectangle 12"/>
          <p:cNvSpPr>
            <a:spLocks noChangeArrowheads="1"/>
          </p:cNvSpPr>
          <p:nvPr/>
        </p:nvSpPr>
        <p:spPr bwMode="auto">
          <a:xfrm rot="10800000">
            <a:off x="33338" y="6010275"/>
            <a:ext cx="1987550"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Poor HR</a:t>
            </a:r>
          </a:p>
          <a:p>
            <a:pPr algn="ctr" eaLnBrk="1" hangingPunct="1"/>
            <a:r>
              <a:rPr lang="en-US" sz="1200" b="1"/>
              <a:t>policies</a:t>
            </a:r>
          </a:p>
        </p:txBody>
      </p:sp>
      <p:sp>
        <p:nvSpPr>
          <p:cNvPr id="61452" name="Text Box 13"/>
          <p:cNvSpPr txBox="1">
            <a:spLocks noChangeArrowheads="1"/>
          </p:cNvSpPr>
          <p:nvPr/>
        </p:nvSpPr>
        <p:spPr bwMode="auto">
          <a:xfrm rot="10800000">
            <a:off x="3254375" y="1354138"/>
            <a:ext cx="1203325" cy="396875"/>
          </a:xfrm>
          <a:prstGeom prst="rect">
            <a:avLst/>
          </a:prstGeom>
          <a:noFill/>
          <a:ln w="9525" algn="ctr">
            <a:noFill/>
            <a:miter lim="800000"/>
            <a:headEnd/>
            <a:tailEnd/>
          </a:ln>
        </p:spPr>
        <p:txBody>
          <a:bodyPr rot="10800000" wrap="none" anchor="b">
            <a:spAutoFit/>
          </a:bodyPr>
          <a:lstStyle/>
          <a:p>
            <a:pPr eaLnBrk="1" hangingPunct="1"/>
            <a:r>
              <a:rPr lang="en-US" sz="2000" b="1"/>
              <a:t>EVENTS</a:t>
            </a:r>
          </a:p>
        </p:txBody>
      </p:sp>
      <p:sp>
        <p:nvSpPr>
          <p:cNvPr id="61453" name="Text Box 14"/>
          <p:cNvSpPr txBox="1">
            <a:spLocks noChangeArrowheads="1"/>
          </p:cNvSpPr>
          <p:nvPr/>
        </p:nvSpPr>
        <p:spPr bwMode="auto">
          <a:xfrm rot="10800000">
            <a:off x="5410200" y="1295400"/>
            <a:ext cx="2347913" cy="396875"/>
          </a:xfrm>
          <a:prstGeom prst="rect">
            <a:avLst/>
          </a:prstGeom>
          <a:noFill/>
          <a:ln w="9525" algn="ctr">
            <a:noFill/>
            <a:miter lim="800000"/>
            <a:headEnd/>
            <a:tailEnd/>
          </a:ln>
        </p:spPr>
        <p:txBody>
          <a:bodyPr rot="10800000" wrap="none" anchor="b">
            <a:spAutoFit/>
          </a:bodyPr>
          <a:lstStyle/>
          <a:p>
            <a:pPr eaLnBrk="1" hangingPunct="1"/>
            <a:r>
              <a:rPr lang="en-US" sz="2000" b="1"/>
              <a:t>CONSEQUENCES</a:t>
            </a:r>
          </a:p>
        </p:txBody>
      </p:sp>
      <p:sp>
        <p:nvSpPr>
          <p:cNvPr id="61454" name="Rectangle 15"/>
          <p:cNvSpPr>
            <a:spLocks noChangeArrowheads="1"/>
          </p:cNvSpPr>
          <p:nvPr/>
        </p:nvSpPr>
        <p:spPr bwMode="auto">
          <a:xfrm rot="10800000">
            <a:off x="2778125" y="2184400"/>
            <a:ext cx="1981200"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Internal</a:t>
            </a:r>
          </a:p>
          <a:p>
            <a:pPr algn="ctr" eaLnBrk="1" hangingPunct="1"/>
            <a:r>
              <a:rPr lang="en-US" sz="1200" b="1"/>
              <a:t>Fraud</a:t>
            </a:r>
          </a:p>
        </p:txBody>
      </p:sp>
      <p:sp>
        <p:nvSpPr>
          <p:cNvPr id="61455" name="Rectangle 16"/>
          <p:cNvSpPr>
            <a:spLocks noChangeArrowheads="1"/>
          </p:cNvSpPr>
          <p:nvPr/>
        </p:nvSpPr>
        <p:spPr bwMode="auto">
          <a:xfrm rot="10800000">
            <a:off x="2778125" y="2600325"/>
            <a:ext cx="1984375"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External</a:t>
            </a:r>
          </a:p>
          <a:p>
            <a:pPr algn="ctr" eaLnBrk="1" hangingPunct="1"/>
            <a:r>
              <a:rPr lang="en-US" sz="1200" b="1"/>
              <a:t>Fraud</a:t>
            </a:r>
          </a:p>
        </p:txBody>
      </p:sp>
      <p:sp>
        <p:nvSpPr>
          <p:cNvPr id="61456" name="Rectangle 17"/>
          <p:cNvSpPr>
            <a:spLocks noChangeArrowheads="1"/>
          </p:cNvSpPr>
          <p:nvPr/>
        </p:nvSpPr>
        <p:spPr bwMode="auto">
          <a:xfrm rot="10800000">
            <a:off x="2776538" y="3040063"/>
            <a:ext cx="1978025"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Employment Practices </a:t>
            </a:r>
          </a:p>
          <a:p>
            <a:pPr algn="ctr" eaLnBrk="1" hangingPunct="1"/>
            <a:r>
              <a:rPr lang="en-US" sz="1200" b="1"/>
              <a:t>&amp; Workplace Safety</a:t>
            </a:r>
          </a:p>
        </p:txBody>
      </p:sp>
      <p:sp>
        <p:nvSpPr>
          <p:cNvPr id="61457" name="Rectangle 18"/>
          <p:cNvSpPr>
            <a:spLocks noChangeArrowheads="1"/>
          </p:cNvSpPr>
          <p:nvPr/>
        </p:nvSpPr>
        <p:spPr bwMode="auto">
          <a:xfrm rot="10800000">
            <a:off x="2779713" y="3479800"/>
            <a:ext cx="1982787"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Clients, Products &amp; Business Practices</a:t>
            </a:r>
          </a:p>
        </p:txBody>
      </p:sp>
      <p:sp>
        <p:nvSpPr>
          <p:cNvPr id="61458" name="Rectangle 19"/>
          <p:cNvSpPr>
            <a:spLocks noChangeArrowheads="1"/>
          </p:cNvSpPr>
          <p:nvPr/>
        </p:nvSpPr>
        <p:spPr bwMode="auto">
          <a:xfrm rot="10800000">
            <a:off x="2779713" y="3895725"/>
            <a:ext cx="1982787"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Damage to </a:t>
            </a:r>
          </a:p>
          <a:p>
            <a:pPr algn="ctr" eaLnBrk="1" hangingPunct="1"/>
            <a:r>
              <a:rPr lang="en-US" sz="1200" b="1"/>
              <a:t>Physical Assets</a:t>
            </a:r>
          </a:p>
        </p:txBody>
      </p:sp>
      <p:sp>
        <p:nvSpPr>
          <p:cNvPr id="61459" name="Rectangle 20"/>
          <p:cNvSpPr>
            <a:spLocks noChangeArrowheads="1"/>
          </p:cNvSpPr>
          <p:nvPr/>
        </p:nvSpPr>
        <p:spPr bwMode="auto">
          <a:xfrm rot="10800000">
            <a:off x="2779713" y="4352925"/>
            <a:ext cx="1982787"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Business Disruption &amp; System Failures</a:t>
            </a:r>
          </a:p>
        </p:txBody>
      </p:sp>
      <p:sp>
        <p:nvSpPr>
          <p:cNvPr id="61460" name="Rectangle 21"/>
          <p:cNvSpPr>
            <a:spLocks noChangeArrowheads="1"/>
          </p:cNvSpPr>
          <p:nvPr/>
        </p:nvSpPr>
        <p:spPr bwMode="auto">
          <a:xfrm rot="10800000">
            <a:off x="2779713" y="4775200"/>
            <a:ext cx="1982787"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Execution, Delivery &amp; Process Management</a:t>
            </a:r>
          </a:p>
        </p:txBody>
      </p:sp>
      <p:sp>
        <p:nvSpPr>
          <p:cNvPr id="61461" name="Rectangle 22"/>
          <p:cNvSpPr>
            <a:spLocks noChangeArrowheads="1"/>
          </p:cNvSpPr>
          <p:nvPr/>
        </p:nvSpPr>
        <p:spPr bwMode="auto">
          <a:xfrm rot="10800000">
            <a:off x="5599113" y="1789113"/>
            <a:ext cx="1981200"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Legal Liability</a:t>
            </a:r>
          </a:p>
          <a:p>
            <a:pPr algn="ctr" eaLnBrk="1" hangingPunct="1"/>
            <a:endParaRPr lang="en-US" sz="1200" b="1"/>
          </a:p>
        </p:txBody>
      </p:sp>
      <p:sp>
        <p:nvSpPr>
          <p:cNvPr id="61462" name="Rectangle 23"/>
          <p:cNvSpPr>
            <a:spLocks noChangeArrowheads="1"/>
          </p:cNvSpPr>
          <p:nvPr/>
        </p:nvSpPr>
        <p:spPr bwMode="auto">
          <a:xfrm rot="10800000">
            <a:off x="5600700" y="2244725"/>
            <a:ext cx="1982788"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Regulatory, Compliance &amp; Taxation Practices</a:t>
            </a:r>
          </a:p>
        </p:txBody>
      </p:sp>
      <p:sp>
        <p:nvSpPr>
          <p:cNvPr id="61463" name="Rectangle 24"/>
          <p:cNvSpPr>
            <a:spLocks noChangeArrowheads="1"/>
          </p:cNvSpPr>
          <p:nvPr/>
        </p:nvSpPr>
        <p:spPr bwMode="auto">
          <a:xfrm rot="10800000">
            <a:off x="5597525" y="2660650"/>
            <a:ext cx="1990725"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Less of Damage </a:t>
            </a:r>
          </a:p>
          <a:p>
            <a:pPr algn="ctr" eaLnBrk="1" hangingPunct="1"/>
            <a:r>
              <a:rPr lang="en-US" sz="1200" b="1"/>
              <a:t>to Assets</a:t>
            </a:r>
          </a:p>
        </p:txBody>
      </p:sp>
      <p:sp>
        <p:nvSpPr>
          <p:cNvPr id="61464" name="Rectangle 25"/>
          <p:cNvSpPr>
            <a:spLocks noChangeArrowheads="1"/>
          </p:cNvSpPr>
          <p:nvPr/>
        </p:nvSpPr>
        <p:spPr bwMode="auto">
          <a:xfrm rot="10800000">
            <a:off x="5597525" y="3098800"/>
            <a:ext cx="1989138"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Restitution</a:t>
            </a:r>
          </a:p>
          <a:p>
            <a:pPr algn="ctr" eaLnBrk="1" hangingPunct="1"/>
            <a:endParaRPr lang="en-US" sz="1200" b="1"/>
          </a:p>
        </p:txBody>
      </p:sp>
      <p:sp>
        <p:nvSpPr>
          <p:cNvPr id="61465" name="Rectangle 26"/>
          <p:cNvSpPr>
            <a:spLocks noChangeArrowheads="1"/>
          </p:cNvSpPr>
          <p:nvPr/>
        </p:nvSpPr>
        <p:spPr bwMode="auto">
          <a:xfrm rot="10800000">
            <a:off x="5599113" y="3556000"/>
            <a:ext cx="1990725"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Loss of Resources</a:t>
            </a:r>
          </a:p>
          <a:p>
            <a:pPr algn="ctr" eaLnBrk="1" hangingPunct="1"/>
            <a:endParaRPr lang="en-US" sz="1200" b="1"/>
          </a:p>
        </p:txBody>
      </p:sp>
      <p:sp>
        <p:nvSpPr>
          <p:cNvPr id="61466" name="Rectangle 27"/>
          <p:cNvSpPr>
            <a:spLocks noChangeArrowheads="1"/>
          </p:cNvSpPr>
          <p:nvPr/>
        </p:nvSpPr>
        <p:spPr bwMode="auto">
          <a:xfrm rot="10800000">
            <a:off x="5597525" y="4013200"/>
            <a:ext cx="1989138"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Write-down</a:t>
            </a:r>
          </a:p>
          <a:p>
            <a:pPr algn="ctr" eaLnBrk="1" hangingPunct="1"/>
            <a:endParaRPr lang="en-US" sz="1200" b="1"/>
          </a:p>
        </p:txBody>
      </p:sp>
      <p:sp>
        <p:nvSpPr>
          <p:cNvPr id="61467" name="Rectangle 28"/>
          <p:cNvSpPr>
            <a:spLocks noChangeArrowheads="1"/>
          </p:cNvSpPr>
          <p:nvPr/>
        </p:nvSpPr>
        <p:spPr bwMode="auto">
          <a:xfrm rot="10800000">
            <a:off x="5595938" y="4868863"/>
            <a:ext cx="1985962"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Reputation</a:t>
            </a:r>
          </a:p>
          <a:p>
            <a:pPr algn="ctr" eaLnBrk="1" hangingPunct="1"/>
            <a:endParaRPr lang="en-US" sz="1200" b="1"/>
          </a:p>
        </p:txBody>
      </p:sp>
      <p:sp>
        <p:nvSpPr>
          <p:cNvPr id="61468" name="Rectangle 29"/>
          <p:cNvSpPr>
            <a:spLocks noChangeArrowheads="1"/>
          </p:cNvSpPr>
          <p:nvPr/>
        </p:nvSpPr>
        <p:spPr bwMode="auto">
          <a:xfrm rot="10800000">
            <a:off x="5599113" y="5384800"/>
            <a:ext cx="1984375" cy="466725"/>
          </a:xfrm>
          <a:prstGeom prst="rect">
            <a:avLst/>
          </a:prstGeom>
          <a:noFill/>
          <a:ln w="9525" algn="ctr">
            <a:solidFill>
              <a:schemeClr val="tx1"/>
            </a:solidFill>
            <a:miter lim="800000"/>
            <a:headEnd/>
            <a:tailEnd/>
          </a:ln>
        </p:spPr>
        <p:txBody>
          <a:bodyPr rot="10800000" anchor="ctr">
            <a:spAutoFit/>
          </a:bodyPr>
          <a:lstStyle/>
          <a:p>
            <a:pPr algn="ctr" eaLnBrk="1" hangingPunct="1"/>
            <a:r>
              <a:rPr lang="en-US" sz="1200" b="1"/>
              <a:t>Business Interruption</a:t>
            </a:r>
          </a:p>
          <a:p>
            <a:pPr algn="ctr" eaLnBrk="1" hangingPunct="1"/>
            <a:endParaRPr lang="en-US" sz="1200" b="1"/>
          </a:p>
        </p:txBody>
      </p:sp>
      <p:sp>
        <p:nvSpPr>
          <p:cNvPr id="61469" name="AutoShape 30"/>
          <p:cNvSpPr>
            <a:spLocks noChangeArrowheads="1"/>
          </p:cNvSpPr>
          <p:nvPr/>
        </p:nvSpPr>
        <p:spPr bwMode="auto">
          <a:xfrm rot="5400000">
            <a:off x="227013" y="4035425"/>
            <a:ext cx="4229100" cy="342900"/>
          </a:xfrm>
          <a:prstGeom prst="triangle">
            <a:avLst>
              <a:gd name="adj" fmla="val 50000"/>
            </a:avLst>
          </a:prstGeom>
          <a:solidFill>
            <a:schemeClr val="tx2"/>
          </a:solidFill>
          <a:ln w="9525" algn="ctr">
            <a:solidFill>
              <a:schemeClr val="tx1"/>
            </a:solidFill>
            <a:miter lim="800000"/>
            <a:headEnd/>
            <a:tailEnd/>
          </a:ln>
        </p:spPr>
        <p:txBody>
          <a:bodyPr vert="eaVert" anchor="ctr">
            <a:spAutoFit/>
          </a:bodyPr>
          <a:lstStyle/>
          <a:p>
            <a:endParaRPr lang="en-US"/>
          </a:p>
        </p:txBody>
      </p:sp>
      <p:sp>
        <p:nvSpPr>
          <p:cNvPr id="61470" name="AutoShape 31"/>
          <p:cNvSpPr>
            <a:spLocks noChangeArrowheads="1"/>
          </p:cNvSpPr>
          <p:nvPr/>
        </p:nvSpPr>
        <p:spPr bwMode="auto">
          <a:xfrm rot="5400000">
            <a:off x="3782219" y="3528219"/>
            <a:ext cx="2719388" cy="304800"/>
          </a:xfrm>
          <a:prstGeom prst="triangle">
            <a:avLst>
              <a:gd name="adj" fmla="val 50000"/>
            </a:avLst>
          </a:prstGeom>
          <a:solidFill>
            <a:schemeClr val="tx2"/>
          </a:solidFill>
          <a:ln w="9525" algn="ctr">
            <a:solidFill>
              <a:schemeClr val="tx1"/>
            </a:solidFill>
            <a:miter lim="800000"/>
            <a:headEnd/>
            <a:tailEnd/>
          </a:ln>
        </p:spPr>
        <p:txBody>
          <a:bodyPr vert="eaVert" anchor="ctr">
            <a:spAutoFit/>
          </a:bodyPr>
          <a:lstStyle/>
          <a:p>
            <a:endParaRPr lang="en-US"/>
          </a:p>
        </p:txBody>
      </p:sp>
      <p:sp>
        <p:nvSpPr>
          <p:cNvPr id="61471" name="AutoShape 32"/>
          <p:cNvSpPr>
            <a:spLocks/>
          </p:cNvSpPr>
          <p:nvPr/>
        </p:nvSpPr>
        <p:spPr bwMode="auto">
          <a:xfrm>
            <a:off x="7656513" y="1863725"/>
            <a:ext cx="304800" cy="2590800"/>
          </a:xfrm>
          <a:prstGeom prst="rightBrace">
            <a:avLst>
              <a:gd name="adj1" fmla="val 70833"/>
              <a:gd name="adj2" fmla="val 50000"/>
            </a:avLst>
          </a:prstGeom>
          <a:noFill/>
          <a:ln w="9525">
            <a:solidFill>
              <a:schemeClr val="tx1"/>
            </a:solidFill>
            <a:round/>
            <a:headEnd/>
            <a:tailEnd/>
          </a:ln>
        </p:spPr>
        <p:txBody>
          <a:bodyPr vert="eaVert" anchor="ctr">
            <a:spAutoFit/>
          </a:bodyPr>
          <a:lstStyle/>
          <a:p>
            <a:endParaRPr lang="en-US"/>
          </a:p>
        </p:txBody>
      </p:sp>
      <p:sp>
        <p:nvSpPr>
          <p:cNvPr id="61472" name="AutoShape 33"/>
          <p:cNvSpPr>
            <a:spLocks/>
          </p:cNvSpPr>
          <p:nvPr/>
        </p:nvSpPr>
        <p:spPr bwMode="auto">
          <a:xfrm>
            <a:off x="7656513" y="4759325"/>
            <a:ext cx="381000" cy="1143000"/>
          </a:xfrm>
          <a:prstGeom prst="rightBrace">
            <a:avLst>
              <a:gd name="adj1" fmla="val 25000"/>
              <a:gd name="adj2" fmla="val 50000"/>
            </a:avLst>
          </a:prstGeom>
          <a:noFill/>
          <a:ln w="9525">
            <a:solidFill>
              <a:schemeClr val="tx1"/>
            </a:solidFill>
            <a:round/>
            <a:headEnd/>
            <a:tailEnd/>
          </a:ln>
        </p:spPr>
        <p:txBody>
          <a:bodyPr vert="eaVert" anchor="ctr">
            <a:spAutoFit/>
          </a:bodyPr>
          <a:lstStyle/>
          <a:p>
            <a:endParaRPr lang="en-US"/>
          </a:p>
        </p:txBody>
      </p:sp>
      <p:sp>
        <p:nvSpPr>
          <p:cNvPr id="61473" name="Text Box 34"/>
          <p:cNvSpPr txBox="1">
            <a:spLocks noChangeArrowheads="1"/>
          </p:cNvSpPr>
          <p:nvPr/>
        </p:nvSpPr>
        <p:spPr bwMode="auto">
          <a:xfrm rot="-5400000">
            <a:off x="8101806" y="2545557"/>
            <a:ext cx="917575" cy="1014412"/>
          </a:xfrm>
          <a:prstGeom prst="rect">
            <a:avLst/>
          </a:prstGeom>
          <a:noFill/>
          <a:ln w="9525" algn="ctr">
            <a:noFill/>
            <a:miter lim="800000"/>
            <a:headEnd/>
            <a:tailEnd/>
          </a:ln>
        </p:spPr>
        <p:txBody>
          <a:bodyPr vert="eaVert" wrap="none" anchor="b">
            <a:spAutoFit/>
          </a:bodyPr>
          <a:lstStyle/>
          <a:p>
            <a:pPr eaLnBrk="1" hangingPunct="1"/>
            <a:r>
              <a:rPr lang="en-US" sz="1600" b="1"/>
              <a:t>EFFECTS</a:t>
            </a:r>
          </a:p>
          <a:p>
            <a:pPr eaLnBrk="1" hangingPunct="1"/>
            <a:r>
              <a:rPr lang="en-US" sz="1600" b="1"/>
              <a:t>Monetary</a:t>
            </a:r>
          </a:p>
          <a:p>
            <a:pPr eaLnBrk="1" hangingPunct="1"/>
            <a:r>
              <a:rPr lang="en-US" sz="1600" b="1"/>
              <a:t>Losses</a:t>
            </a:r>
          </a:p>
        </p:txBody>
      </p:sp>
      <p:sp>
        <p:nvSpPr>
          <p:cNvPr id="61474" name="Text Box 35"/>
          <p:cNvSpPr txBox="1">
            <a:spLocks noChangeArrowheads="1"/>
          </p:cNvSpPr>
          <p:nvPr/>
        </p:nvSpPr>
        <p:spPr bwMode="auto">
          <a:xfrm rot="-5400000">
            <a:off x="7958932" y="4682331"/>
            <a:ext cx="1162050" cy="1004887"/>
          </a:xfrm>
          <a:prstGeom prst="rect">
            <a:avLst/>
          </a:prstGeom>
          <a:noFill/>
          <a:ln w="9525" algn="ctr">
            <a:noFill/>
            <a:miter lim="800000"/>
            <a:headEnd/>
            <a:tailEnd/>
          </a:ln>
        </p:spPr>
        <p:txBody>
          <a:bodyPr vert="eaVert" wrap="none" anchor="b">
            <a:spAutoFit/>
          </a:bodyPr>
          <a:lstStyle/>
          <a:p>
            <a:pPr eaLnBrk="1" hangingPunct="1"/>
            <a:r>
              <a:rPr lang="en-US" sz="1600" b="1"/>
              <a:t>OTHER </a:t>
            </a:r>
          </a:p>
          <a:p>
            <a:pPr eaLnBrk="1" hangingPunct="1"/>
            <a:r>
              <a:rPr lang="en-US" sz="1600" b="1"/>
              <a:t>IMPACTS</a:t>
            </a:r>
          </a:p>
          <a:p>
            <a:pPr eaLnBrk="1" hangingPunct="1"/>
            <a:r>
              <a:rPr lang="en-US" sz="1600" b="1"/>
              <a:t>Forgone</a:t>
            </a:r>
          </a:p>
          <a:p>
            <a:pPr eaLnBrk="1" hangingPunct="1"/>
            <a:r>
              <a:rPr lang="en-US" sz="1600" b="1"/>
              <a:t>Income</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type="title"/>
          </p:nvPr>
        </p:nvSpPr>
        <p:spPr>
          <a:xfrm>
            <a:off x="1828800" y="381000"/>
            <a:ext cx="6934200" cy="685800"/>
          </a:xfrm>
          <a:noFill/>
        </p:spPr>
        <p:txBody>
          <a:bodyPr/>
          <a:lstStyle/>
          <a:p>
            <a:pPr algn="r"/>
            <a:r>
              <a:rPr lang="en-US" sz="3600" dirty="0" smtClean="0"/>
              <a:t>Managing Ops Risk</a:t>
            </a:r>
          </a:p>
        </p:txBody>
      </p:sp>
      <p:sp>
        <p:nvSpPr>
          <p:cNvPr id="62468" name="Rectangle 2"/>
          <p:cNvSpPr>
            <a:spLocks noGrp="1" noChangeArrowheads="1"/>
          </p:cNvSpPr>
          <p:nvPr>
            <p:ph idx="1"/>
          </p:nvPr>
        </p:nvSpPr>
        <p:spPr>
          <a:xfrm>
            <a:off x="0" y="990600"/>
            <a:ext cx="8229600" cy="533400"/>
          </a:xfrm>
        </p:spPr>
        <p:txBody>
          <a:bodyPr/>
          <a:lstStyle/>
          <a:p>
            <a:pPr>
              <a:lnSpc>
                <a:spcPct val="90000"/>
              </a:lnSpc>
              <a:buFont typeface="Wingdings" pitchFamily="2" charset="2"/>
              <a:buNone/>
            </a:pPr>
            <a:r>
              <a:rPr lang="en-US" b="1" dirty="0" smtClean="0"/>
              <a:t>An operational risk framework</a:t>
            </a:r>
          </a:p>
          <a:p>
            <a:pPr lvl="1">
              <a:lnSpc>
                <a:spcPct val="90000"/>
              </a:lnSpc>
              <a:buFont typeface="Wingdings" pitchFamily="2" charset="2"/>
              <a:buNone/>
            </a:pPr>
            <a:endParaRPr lang="en-US" dirty="0" smtClean="0"/>
          </a:p>
        </p:txBody>
      </p:sp>
      <p:sp>
        <p:nvSpPr>
          <p:cNvPr id="53250" name="Slide Number Placeholder 4"/>
          <p:cNvSpPr>
            <a:spLocks noGrp="1"/>
          </p:cNvSpPr>
          <p:nvPr>
            <p:ph type="sldNum" sz="quarter" idx="12"/>
          </p:nvPr>
        </p:nvSpPr>
        <p:spPr/>
        <p:txBody>
          <a:bodyPr>
            <a:normAutofit/>
          </a:bodyPr>
          <a:lstStyle/>
          <a:p>
            <a:pPr>
              <a:defRPr/>
            </a:pPr>
            <a:fld id="{F803F045-96A2-4839-A8B0-F11B366BBD0A}" type="slidenum">
              <a:rPr lang="en-US"/>
              <a:pPr>
                <a:defRPr/>
              </a:pPr>
              <a:t>37</a:t>
            </a:fld>
            <a:endParaRPr lang="en-US"/>
          </a:p>
        </p:txBody>
      </p:sp>
      <p:pic>
        <p:nvPicPr>
          <p:cNvPr id="62469" name="Picture 4"/>
          <p:cNvPicPr>
            <a:picLocks noChangeAspect="1" noChangeArrowheads="1"/>
          </p:cNvPicPr>
          <p:nvPr/>
        </p:nvPicPr>
        <p:blipFill>
          <a:blip r:embed="rId2"/>
          <a:srcRect/>
          <a:stretch>
            <a:fillRect/>
          </a:stretch>
        </p:blipFill>
        <p:spPr bwMode="auto">
          <a:xfrm>
            <a:off x="990600" y="1459736"/>
            <a:ext cx="6629400" cy="539826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type="title"/>
          </p:nvPr>
        </p:nvSpPr>
        <p:spPr>
          <a:xfrm>
            <a:off x="1828800" y="381000"/>
            <a:ext cx="7010400" cy="685800"/>
          </a:xfrm>
          <a:noFill/>
        </p:spPr>
        <p:txBody>
          <a:bodyPr/>
          <a:lstStyle/>
          <a:p>
            <a:pPr algn="r"/>
            <a:r>
              <a:rPr lang="en-US" sz="3600" dirty="0" smtClean="0"/>
              <a:t>Managing Ops Risk</a:t>
            </a:r>
          </a:p>
        </p:txBody>
      </p:sp>
      <p:sp>
        <p:nvSpPr>
          <p:cNvPr id="63492" name="Rectangle 2"/>
          <p:cNvSpPr>
            <a:spLocks noGrp="1" noChangeArrowheads="1"/>
          </p:cNvSpPr>
          <p:nvPr>
            <p:ph idx="1"/>
          </p:nvPr>
        </p:nvSpPr>
        <p:spPr>
          <a:xfrm>
            <a:off x="304800" y="1295400"/>
            <a:ext cx="8839200" cy="5334000"/>
          </a:xfrm>
        </p:spPr>
        <p:txBody>
          <a:bodyPr/>
          <a:lstStyle/>
          <a:p>
            <a:pPr>
              <a:buFont typeface="Wingdings" pitchFamily="2" charset="2"/>
              <a:buNone/>
            </a:pPr>
            <a:r>
              <a:rPr lang="en-US" b="1" smtClean="0"/>
              <a:t>An operational risk framework</a:t>
            </a:r>
          </a:p>
          <a:p>
            <a:r>
              <a:rPr lang="en-US" sz="2800" smtClean="0"/>
              <a:t>operational risk strategy comprises both</a:t>
            </a:r>
          </a:p>
          <a:p>
            <a:pPr lvl="1"/>
            <a:r>
              <a:rPr lang="en-US" sz="2400" smtClean="0"/>
              <a:t> the “top-down” process of capital allocation and</a:t>
            </a:r>
          </a:p>
          <a:p>
            <a:pPr lvl="1"/>
            <a:r>
              <a:rPr lang="en-US" sz="2400" smtClean="0"/>
              <a:t>clear guidance for the “bottom-up” processes of risk identification, assessment, management, reporting and supervision, and governance arrangements that constitute the management framework.</a:t>
            </a:r>
          </a:p>
          <a:p>
            <a:r>
              <a:rPr lang="en-US" sz="2800" smtClean="0"/>
              <a:t>Setting the risk tolerance/risk appetite</a:t>
            </a:r>
          </a:p>
          <a:p>
            <a:pPr lvl="1"/>
            <a:r>
              <a:rPr lang="en-US" sz="2400" smtClean="0"/>
              <a:t>Bottom up and top down approaches</a:t>
            </a:r>
            <a:r>
              <a:rPr lang="en-US" smtClean="0"/>
              <a:t>.</a:t>
            </a:r>
          </a:p>
          <a:p>
            <a:endParaRPr lang="en-US" b="1" smtClean="0"/>
          </a:p>
          <a:p>
            <a:pPr lvl="1">
              <a:buFont typeface="Wingdings" pitchFamily="2" charset="2"/>
              <a:buNone/>
            </a:pPr>
            <a:endParaRPr lang="en-US" smtClean="0"/>
          </a:p>
        </p:txBody>
      </p:sp>
      <p:sp>
        <p:nvSpPr>
          <p:cNvPr id="54274" name="Slide Number Placeholder 4"/>
          <p:cNvSpPr>
            <a:spLocks noGrp="1"/>
          </p:cNvSpPr>
          <p:nvPr>
            <p:ph type="sldNum" sz="quarter" idx="12"/>
          </p:nvPr>
        </p:nvSpPr>
        <p:spPr/>
        <p:txBody>
          <a:bodyPr>
            <a:normAutofit/>
          </a:bodyPr>
          <a:lstStyle/>
          <a:p>
            <a:pPr>
              <a:defRPr/>
            </a:pPr>
            <a:fld id="{C0C4D576-5B71-42FF-802C-F9B8D54F3875}" type="slidenum">
              <a:rPr lang="en-US"/>
              <a:pPr>
                <a:defRPr/>
              </a:pPr>
              <a:t>38</a:t>
            </a:fld>
            <a:endParaRPr lang="en-US"/>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type="title"/>
          </p:nvPr>
        </p:nvSpPr>
        <p:spPr>
          <a:xfrm>
            <a:off x="1828800" y="381000"/>
            <a:ext cx="7010400" cy="685800"/>
          </a:xfrm>
          <a:noFill/>
        </p:spPr>
        <p:txBody>
          <a:bodyPr/>
          <a:lstStyle/>
          <a:p>
            <a:pPr algn="r"/>
            <a:r>
              <a:rPr lang="en-US" sz="3600" dirty="0" smtClean="0"/>
              <a:t>Managing Ops Risk</a:t>
            </a:r>
          </a:p>
        </p:txBody>
      </p:sp>
      <p:sp>
        <p:nvSpPr>
          <p:cNvPr id="64516" name="Rectangle 2"/>
          <p:cNvSpPr>
            <a:spLocks noGrp="1" noChangeArrowheads="1"/>
          </p:cNvSpPr>
          <p:nvPr>
            <p:ph idx="1"/>
          </p:nvPr>
        </p:nvSpPr>
        <p:spPr>
          <a:xfrm>
            <a:off x="228600" y="1295400"/>
            <a:ext cx="8915400" cy="4953000"/>
          </a:xfrm>
        </p:spPr>
        <p:txBody>
          <a:bodyPr/>
          <a:lstStyle/>
          <a:p>
            <a:pPr>
              <a:buFont typeface="Wingdings" pitchFamily="2" charset="2"/>
              <a:buNone/>
            </a:pPr>
            <a:r>
              <a:rPr lang="en-US" sz="2800" b="1" smtClean="0"/>
              <a:t>Organizational Structure</a:t>
            </a:r>
          </a:p>
          <a:p>
            <a:r>
              <a:rPr lang="en-US" sz="2800" smtClean="0"/>
              <a:t>Two key goals need to be reflected in an organizational structure for operational risk:</a:t>
            </a:r>
          </a:p>
          <a:p>
            <a:pPr lvl="1"/>
            <a:r>
              <a:rPr lang="en-US" sz="2400" smtClean="0"/>
              <a:t>The agreement that operational risk cannot be confined to specific organizational units (unlike market risk) but remains largely the responsibility of line managers and some defined special or support functions (such as IT, HR, legal, internal audit, or compliance)</a:t>
            </a:r>
          </a:p>
          <a:p>
            <a:pPr lvl="1"/>
            <a:r>
              <a:rPr lang="en-US" sz="2400" smtClean="0"/>
              <a:t>The division of duties among management, an (often to be established) independent risk management function, and internal audit.</a:t>
            </a:r>
          </a:p>
        </p:txBody>
      </p:sp>
      <p:sp>
        <p:nvSpPr>
          <p:cNvPr id="55298" name="Slide Number Placeholder 4"/>
          <p:cNvSpPr>
            <a:spLocks noGrp="1"/>
          </p:cNvSpPr>
          <p:nvPr>
            <p:ph type="sldNum" sz="quarter" idx="12"/>
          </p:nvPr>
        </p:nvSpPr>
        <p:spPr/>
        <p:txBody>
          <a:bodyPr>
            <a:normAutofit/>
          </a:bodyPr>
          <a:lstStyle/>
          <a:p>
            <a:pPr>
              <a:defRPr/>
            </a:pPr>
            <a:fld id="{1FF4ED54-23D3-4472-93FF-DB73F2021C7D}" type="slidenum">
              <a:rPr lang="en-US"/>
              <a:pPr>
                <a:defRPr/>
              </a:pPr>
              <a:t>39</a:t>
            </a:fld>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124200" y="304800"/>
            <a:ext cx="5715000" cy="1371600"/>
          </a:xfrm>
        </p:spPr>
        <p:txBody>
          <a:bodyPr/>
          <a:lstStyle/>
          <a:p>
            <a:pPr algn="r"/>
            <a:r>
              <a:rPr lang="en-US" sz="3600" dirty="0" smtClean="0"/>
              <a:t>Defining &amp; Understanding </a:t>
            </a:r>
            <a:br>
              <a:rPr lang="en-US" sz="3600" dirty="0" smtClean="0"/>
            </a:br>
            <a:r>
              <a:rPr lang="en-US" sz="3600" dirty="0" smtClean="0"/>
              <a:t>Operational Risk</a:t>
            </a:r>
            <a:endParaRPr lang="en-US" sz="3200" dirty="0" smtClean="0"/>
          </a:p>
        </p:txBody>
      </p:sp>
      <p:sp>
        <p:nvSpPr>
          <p:cNvPr id="5122" name="Slide Number Placeholder 4"/>
          <p:cNvSpPr>
            <a:spLocks noGrp="1"/>
          </p:cNvSpPr>
          <p:nvPr>
            <p:ph type="sldNum" sz="quarter" idx="11"/>
          </p:nvPr>
        </p:nvSpPr>
        <p:spPr/>
        <p:txBody>
          <a:bodyPr>
            <a:normAutofit/>
          </a:bodyPr>
          <a:lstStyle/>
          <a:p>
            <a:pPr>
              <a:defRPr/>
            </a:pPr>
            <a:fld id="{FCA3DCA5-D40D-4187-97BE-442E8B598EBF}" type="slidenum">
              <a:rPr lang="en-US"/>
              <a:pPr>
                <a:defRPr/>
              </a:pPr>
              <a:t>4</a:t>
            </a:fld>
            <a:endParaRPr lang="en-US"/>
          </a:p>
        </p:txBody>
      </p:sp>
      <p:sp>
        <p:nvSpPr>
          <p:cNvPr id="5125" name="Rectangle 4"/>
          <p:cNvSpPr>
            <a:spLocks noChangeArrowheads="1"/>
          </p:cNvSpPr>
          <p:nvPr/>
        </p:nvSpPr>
        <p:spPr bwMode="auto">
          <a:xfrm>
            <a:off x="304800" y="2057400"/>
            <a:ext cx="8382000" cy="4038600"/>
          </a:xfrm>
          <a:prstGeom prst="rect">
            <a:avLst/>
          </a:prstGeom>
          <a:noFill/>
          <a:ln w="9525">
            <a:noFill/>
            <a:miter lim="800000"/>
            <a:headEnd/>
            <a:tailEnd/>
          </a:ln>
        </p:spPr>
        <p:txBody>
          <a:bodyPr/>
          <a:lstStyle/>
          <a:p>
            <a:pPr marL="342900" indent="-342900" eaLnBrk="1" hangingPunct="1">
              <a:spcBef>
                <a:spcPct val="20000"/>
              </a:spcBef>
              <a:buClr>
                <a:schemeClr val="bg2"/>
              </a:buClr>
              <a:buSzPct val="75000"/>
              <a:buFont typeface="Wingdings" pitchFamily="2" charset="2"/>
              <a:buNone/>
              <a:defRPr/>
            </a:pPr>
            <a:r>
              <a:rPr lang="en-US" sz="3400" b="1" i="1" dirty="0">
                <a:solidFill>
                  <a:schemeClr val="hlink"/>
                </a:solidFill>
              </a:rPr>
              <a:t>	</a:t>
            </a:r>
            <a:r>
              <a:rPr lang="en-US" sz="3400" b="1" i="1" dirty="0">
                <a:solidFill>
                  <a:schemeClr val="tx2">
                    <a:lumMod val="75000"/>
                  </a:schemeClr>
                </a:solidFill>
              </a:rPr>
              <a:t>“</a:t>
            </a:r>
            <a:r>
              <a:rPr lang="en-US" sz="2900" b="1" i="1" dirty="0">
                <a:solidFill>
                  <a:schemeClr val="tx2">
                    <a:lumMod val="75000"/>
                  </a:schemeClr>
                </a:solidFill>
              </a:rPr>
              <a:t>Operational risk is the risk of loss resulting from inadequate or failed internal</a:t>
            </a:r>
            <a:r>
              <a:rPr lang="en-US" sz="2900" b="1" i="1" dirty="0">
                <a:solidFill>
                  <a:schemeClr val="hlink"/>
                </a:solidFill>
              </a:rPr>
              <a:t> </a:t>
            </a:r>
            <a:r>
              <a:rPr lang="en-US" sz="2900" b="1" i="1" dirty="0">
                <a:solidFill>
                  <a:srgbClr val="FF0000"/>
                </a:solidFill>
              </a:rPr>
              <a:t>processes</a:t>
            </a:r>
            <a:r>
              <a:rPr lang="en-US" sz="2900" b="1" i="1" dirty="0">
                <a:solidFill>
                  <a:schemeClr val="tx2">
                    <a:lumMod val="75000"/>
                  </a:schemeClr>
                </a:solidFill>
              </a:rPr>
              <a:t>,</a:t>
            </a:r>
            <a:r>
              <a:rPr lang="en-US" sz="2900" b="1" i="1" dirty="0">
                <a:solidFill>
                  <a:schemeClr val="hlink"/>
                </a:solidFill>
              </a:rPr>
              <a:t> </a:t>
            </a:r>
            <a:r>
              <a:rPr lang="en-US" sz="2900" b="1" i="1" dirty="0">
                <a:solidFill>
                  <a:srgbClr val="FF0000"/>
                </a:solidFill>
              </a:rPr>
              <a:t>people</a:t>
            </a:r>
            <a:r>
              <a:rPr lang="en-US" sz="2900" b="1" i="1" dirty="0">
                <a:solidFill>
                  <a:schemeClr val="tx2">
                    <a:lumMod val="75000"/>
                  </a:schemeClr>
                </a:solidFill>
              </a:rPr>
              <a:t>,</a:t>
            </a:r>
            <a:r>
              <a:rPr lang="en-US" sz="2900" b="1" i="1" dirty="0">
                <a:solidFill>
                  <a:schemeClr val="hlink"/>
                </a:solidFill>
              </a:rPr>
              <a:t> </a:t>
            </a:r>
            <a:r>
              <a:rPr lang="en-US" sz="2900" b="1" i="1" dirty="0">
                <a:solidFill>
                  <a:schemeClr val="tx2">
                    <a:lumMod val="75000"/>
                  </a:schemeClr>
                </a:solidFill>
              </a:rPr>
              <a:t>and</a:t>
            </a:r>
            <a:r>
              <a:rPr lang="en-US" sz="2900" b="1" i="1" dirty="0">
                <a:solidFill>
                  <a:schemeClr val="hlink"/>
                </a:solidFill>
              </a:rPr>
              <a:t> </a:t>
            </a:r>
            <a:r>
              <a:rPr lang="en-US" sz="2900" b="1" i="1" dirty="0">
                <a:solidFill>
                  <a:srgbClr val="FF0000"/>
                </a:solidFill>
              </a:rPr>
              <a:t>systems</a:t>
            </a:r>
            <a:r>
              <a:rPr lang="en-US" sz="2900" b="1" i="1" dirty="0">
                <a:solidFill>
                  <a:schemeClr val="hlink"/>
                </a:solidFill>
              </a:rPr>
              <a:t> </a:t>
            </a:r>
            <a:r>
              <a:rPr lang="en-US" sz="2900" b="1" i="1" dirty="0">
                <a:solidFill>
                  <a:schemeClr val="tx2">
                    <a:lumMod val="75000"/>
                  </a:schemeClr>
                </a:solidFill>
              </a:rPr>
              <a:t>or from </a:t>
            </a:r>
            <a:r>
              <a:rPr lang="en-US" sz="2900" b="1" i="1" dirty="0">
                <a:solidFill>
                  <a:srgbClr val="FF0000"/>
                </a:solidFill>
              </a:rPr>
              <a:t>external events</a:t>
            </a:r>
            <a:r>
              <a:rPr lang="en-US" sz="2900" b="1" i="1" dirty="0">
                <a:solidFill>
                  <a:schemeClr val="tx2">
                    <a:lumMod val="75000"/>
                  </a:schemeClr>
                </a:solidFill>
              </a:rPr>
              <a:t>.”</a:t>
            </a:r>
          </a:p>
          <a:p>
            <a:pPr marL="342900" indent="-342900" eaLnBrk="1" hangingPunct="1">
              <a:spcBef>
                <a:spcPct val="20000"/>
              </a:spcBef>
              <a:buClr>
                <a:schemeClr val="bg2"/>
              </a:buClr>
              <a:buSzPct val="75000"/>
              <a:buFont typeface="Wingdings" pitchFamily="2" charset="2"/>
              <a:buNone/>
              <a:defRPr/>
            </a:pPr>
            <a:r>
              <a:rPr lang="en-US" sz="2500" dirty="0"/>
              <a:t>                      -Basel Committee on Banking </a:t>
            </a:r>
            <a:r>
              <a:rPr lang="en-US" sz="2500" dirty="0" smtClean="0"/>
              <a:t>Supervision</a:t>
            </a:r>
          </a:p>
          <a:p>
            <a:pPr marL="342900" indent="-342900" eaLnBrk="1" hangingPunct="1">
              <a:spcBef>
                <a:spcPct val="20000"/>
              </a:spcBef>
              <a:buClr>
                <a:schemeClr val="bg2"/>
              </a:buClr>
              <a:buSzPct val="75000"/>
              <a:buFont typeface="Wingdings" pitchFamily="2" charset="2"/>
              <a:buNone/>
              <a:defRPr/>
            </a:pPr>
            <a:endParaRPr lang="en-US" sz="2500" dirty="0" smtClean="0"/>
          </a:p>
          <a:p>
            <a:pPr marL="342900" indent="-342900" eaLnBrk="1" hangingPunct="1">
              <a:spcBef>
                <a:spcPct val="20000"/>
              </a:spcBef>
              <a:buClr>
                <a:schemeClr val="bg2"/>
              </a:buClr>
              <a:buSzPct val="75000"/>
              <a:buFont typeface="Wingdings" pitchFamily="2" charset="2"/>
              <a:buNone/>
              <a:defRPr/>
            </a:pPr>
            <a:r>
              <a:rPr lang="en-US" sz="2900" b="1" i="1" dirty="0" smtClean="0">
                <a:solidFill>
                  <a:schemeClr val="tx2">
                    <a:lumMod val="75000"/>
                  </a:schemeClr>
                </a:solidFill>
              </a:rPr>
              <a:t>Islamic Banks (IBs) are also exposed to risk related to </a:t>
            </a:r>
            <a:r>
              <a:rPr lang="en-US" sz="2900" b="1" i="1" dirty="0" err="1" smtClean="0">
                <a:solidFill>
                  <a:srgbClr val="FF0000"/>
                </a:solidFill>
              </a:rPr>
              <a:t>Shariah</a:t>
            </a:r>
            <a:r>
              <a:rPr lang="en-US" sz="2900" b="1" i="1" dirty="0" smtClean="0">
                <a:solidFill>
                  <a:srgbClr val="FF0000"/>
                </a:solidFill>
              </a:rPr>
              <a:t> non-compliance</a:t>
            </a:r>
            <a:r>
              <a:rPr lang="en-US" sz="2900" b="1" i="1" dirty="0" smtClean="0">
                <a:solidFill>
                  <a:schemeClr val="tx2">
                    <a:lumMod val="75000"/>
                  </a:schemeClr>
                </a:solidFill>
              </a:rPr>
              <a:t>, </a:t>
            </a:r>
            <a:r>
              <a:rPr lang="en-US" sz="2900" b="1" i="1" dirty="0" smtClean="0">
                <a:solidFill>
                  <a:srgbClr val="FF0000"/>
                </a:solidFill>
              </a:rPr>
              <a:t>reputation, </a:t>
            </a:r>
            <a:r>
              <a:rPr lang="en-US" sz="2900" b="1" i="1" dirty="0" smtClean="0">
                <a:solidFill>
                  <a:schemeClr val="tx2">
                    <a:lumMod val="75000"/>
                  </a:schemeClr>
                </a:solidFill>
              </a:rPr>
              <a:t>and </a:t>
            </a:r>
            <a:r>
              <a:rPr lang="en-US" sz="2900" b="1" i="1" dirty="0" smtClean="0">
                <a:solidFill>
                  <a:srgbClr val="FF0000"/>
                </a:solidFill>
              </a:rPr>
              <a:t>fiduciary responsibilities.</a:t>
            </a:r>
          </a:p>
          <a:p>
            <a:pPr marL="342900" indent="-342900" eaLnBrk="1" hangingPunct="1">
              <a:spcBef>
                <a:spcPct val="20000"/>
              </a:spcBef>
              <a:buClr>
                <a:schemeClr val="bg2"/>
              </a:buClr>
              <a:buSzPct val="75000"/>
              <a:buFont typeface="Wingdings" pitchFamily="2" charset="2"/>
              <a:buNone/>
              <a:defRPr/>
            </a:pPr>
            <a:endParaRPr lang="en-US" sz="2500" dirty="0" smtClean="0"/>
          </a:p>
          <a:p>
            <a:pPr marL="342900" indent="-342900" eaLnBrk="1" hangingPunct="1">
              <a:spcBef>
                <a:spcPct val="20000"/>
              </a:spcBef>
              <a:buClr>
                <a:schemeClr val="bg2"/>
              </a:buClr>
              <a:buSzPct val="75000"/>
              <a:buFont typeface="Wingdings" pitchFamily="2" charset="2"/>
              <a:buNone/>
              <a:defRPr/>
            </a:pPr>
            <a:endParaRPr lang="en-US" sz="2500" dirty="0"/>
          </a:p>
        </p:txBody>
      </p:sp>
      <p:pic>
        <p:nvPicPr>
          <p:cNvPr id="5" name="Picture 4" descr="risk management.jpg"/>
          <p:cNvPicPr>
            <a:picLocks noChangeAspect="1"/>
          </p:cNvPicPr>
          <p:nvPr/>
        </p:nvPicPr>
        <p:blipFill>
          <a:blip r:embed="rId2" cstate="print"/>
          <a:stretch>
            <a:fillRect/>
          </a:stretch>
        </p:blipFill>
        <p:spPr>
          <a:xfrm>
            <a:off x="0" y="0"/>
            <a:ext cx="2641600" cy="1981200"/>
          </a:xfrm>
          <a:prstGeom prst="rect">
            <a:avLst/>
          </a:prstGeom>
        </p:spPr>
      </p:pic>
      <p:cxnSp>
        <p:nvCxnSpPr>
          <p:cNvPr id="7" name="Straight Connector 6"/>
          <p:cNvCxnSpPr/>
          <p:nvPr/>
        </p:nvCxnSpPr>
        <p:spPr>
          <a:xfrm>
            <a:off x="304800" y="4267200"/>
            <a:ext cx="8382000" cy="1588"/>
          </a:xfrm>
          <a:prstGeom prst="line">
            <a:avLst/>
          </a:prstGeom>
          <a:ln>
            <a:prstDash val="dashDot"/>
          </a:ln>
        </p:spPr>
        <p:style>
          <a:lnRef idx="2">
            <a:schemeClr val="accent2"/>
          </a:lnRef>
          <a:fillRef idx="0">
            <a:schemeClr val="accent2"/>
          </a:fillRef>
          <a:effectRef idx="1">
            <a:schemeClr val="accent2"/>
          </a:effectRef>
          <a:fontRef idx="minor">
            <a:schemeClr val="tx1"/>
          </a:fontRef>
        </p:style>
      </p:cxn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title"/>
          </p:nvPr>
        </p:nvSpPr>
        <p:spPr>
          <a:xfrm>
            <a:off x="1828800" y="381000"/>
            <a:ext cx="7086600" cy="685800"/>
          </a:xfrm>
          <a:noFill/>
        </p:spPr>
        <p:txBody>
          <a:bodyPr/>
          <a:lstStyle/>
          <a:p>
            <a:pPr algn="r"/>
            <a:r>
              <a:rPr lang="en-US" sz="3600" smtClean="0"/>
              <a:t>Managing Ops Risk</a:t>
            </a:r>
          </a:p>
        </p:txBody>
      </p:sp>
      <p:sp>
        <p:nvSpPr>
          <p:cNvPr id="65539" name="Date Placeholder 5"/>
          <p:cNvSpPr>
            <a:spLocks noGrp="1"/>
          </p:cNvSpPr>
          <p:nvPr>
            <p:ph type="dt" sz="half" idx="10"/>
          </p:nvPr>
        </p:nvSpPr>
        <p:spPr bwMode="auto">
          <a:prstGeom prst="rect">
            <a:avLst/>
          </a:prstGeom>
          <a:noFill/>
          <a:ln>
            <a:miter lim="800000"/>
            <a:headEnd/>
            <a:tailEnd/>
          </a:ln>
        </p:spPr>
        <p:txBody>
          <a:bodyPr/>
          <a:lstStyle/>
          <a:p>
            <a:fld id="{27B60A78-1303-4E3B-8C69-A62E00983158}" type="datetime4">
              <a:rPr lang="en-US"/>
              <a:pPr/>
              <a:t>September 15, 2014</a:t>
            </a:fld>
            <a:endParaRPr lang="en-US"/>
          </a:p>
        </p:txBody>
      </p:sp>
      <p:sp>
        <p:nvSpPr>
          <p:cNvPr id="56322" name="Slide Number Placeholder 4"/>
          <p:cNvSpPr>
            <a:spLocks noGrp="1"/>
          </p:cNvSpPr>
          <p:nvPr>
            <p:ph type="sldNum" sz="quarter" idx="12"/>
          </p:nvPr>
        </p:nvSpPr>
        <p:spPr/>
        <p:txBody>
          <a:bodyPr>
            <a:normAutofit/>
          </a:bodyPr>
          <a:lstStyle/>
          <a:p>
            <a:pPr>
              <a:defRPr/>
            </a:pPr>
            <a:fld id="{BC050A2B-4072-4287-B4F3-D4F94A5298A2}" type="slidenum">
              <a:rPr lang="en-US"/>
              <a:pPr>
                <a:defRPr/>
              </a:pPr>
              <a:t>40</a:t>
            </a:fld>
            <a:endParaRPr lang="en-US"/>
          </a:p>
        </p:txBody>
      </p:sp>
      <p:pic>
        <p:nvPicPr>
          <p:cNvPr id="65541" name="Picture 4"/>
          <p:cNvPicPr>
            <a:picLocks noChangeAspect="1" noChangeArrowheads="1"/>
          </p:cNvPicPr>
          <p:nvPr/>
        </p:nvPicPr>
        <p:blipFill>
          <a:blip r:embed="rId2"/>
          <a:srcRect/>
          <a:stretch>
            <a:fillRect/>
          </a:stretch>
        </p:blipFill>
        <p:spPr bwMode="auto">
          <a:xfrm>
            <a:off x="609600" y="1066800"/>
            <a:ext cx="8153400" cy="54768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3"/>
          <p:cNvSpPr>
            <a:spLocks noGrp="1" noChangeArrowheads="1"/>
          </p:cNvSpPr>
          <p:nvPr>
            <p:ph type="title"/>
          </p:nvPr>
        </p:nvSpPr>
        <p:spPr>
          <a:xfrm>
            <a:off x="533400" y="381000"/>
            <a:ext cx="8305800" cy="685800"/>
          </a:xfrm>
          <a:noFill/>
        </p:spPr>
        <p:txBody>
          <a:bodyPr/>
          <a:lstStyle/>
          <a:p>
            <a:pPr algn="r"/>
            <a:r>
              <a:rPr lang="en-US" sz="3600" dirty="0" smtClean="0"/>
              <a:t>Basel II - Challenges &amp; pitfalls</a:t>
            </a:r>
          </a:p>
        </p:txBody>
      </p:sp>
      <p:sp>
        <p:nvSpPr>
          <p:cNvPr id="87044" name="Rectangle 2"/>
          <p:cNvSpPr>
            <a:spLocks noGrp="1" noChangeArrowheads="1"/>
          </p:cNvSpPr>
          <p:nvPr>
            <p:ph idx="1"/>
          </p:nvPr>
        </p:nvSpPr>
        <p:spPr>
          <a:xfrm>
            <a:off x="381000" y="1371600"/>
            <a:ext cx="8458200" cy="4876800"/>
          </a:xfrm>
        </p:spPr>
        <p:txBody>
          <a:bodyPr/>
          <a:lstStyle/>
          <a:p>
            <a:pPr>
              <a:lnSpc>
                <a:spcPct val="90000"/>
              </a:lnSpc>
            </a:pPr>
            <a:r>
              <a:rPr lang="en-US" sz="3600" b="1" smtClean="0"/>
              <a:t>Challenges</a:t>
            </a:r>
          </a:p>
          <a:p>
            <a:pPr lvl="1">
              <a:lnSpc>
                <a:spcPct val="90000"/>
              </a:lnSpc>
            </a:pPr>
            <a:r>
              <a:rPr lang="en-US" smtClean="0"/>
              <a:t>Organizational Sponsorship</a:t>
            </a:r>
          </a:p>
          <a:p>
            <a:pPr lvl="1">
              <a:lnSpc>
                <a:spcPct val="90000"/>
              </a:lnSpc>
            </a:pPr>
            <a:r>
              <a:rPr lang="en-US" smtClean="0"/>
              <a:t>Business Line Buy-in and Resources</a:t>
            </a:r>
          </a:p>
          <a:p>
            <a:pPr lvl="1">
              <a:lnSpc>
                <a:spcPct val="90000"/>
              </a:lnSpc>
            </a:pPr>
            <a:r>
              <a:rPr lang="en-US" smtClean="0"/>
              <a:t>Coordination with Existing Control Initiatives</a:t>
            </a:r>
          </a:p>
          <a:p>
            <a:pPr lvl="1">
              <a:lnSpc>
                <a:spcPct val="90000"/>
              </a:lnSpc>
            </a:pPr>
            <a:r>
              <a:rPr lang="en-US" smtClean="0"/>
              <a:t>Development of Loss Databases</a:t>
            </a:r>
          </a:p>
          <a:p>
            <a:pPr lvl="1">
              <a:lnSpc>
                <a:spcPct val="90000"/>
              </a:lnSpc>
            </a:pPr>
            <a:r>
              <a:rPr lang="en-US" smtClean="0"/>
              <a:t>Well-Designed Methodologies and Models</a:t>
            </a:r>
          </a:p>
          <a:p>
            <a:pPr lvl="1">
              <a:lnSpc>
                <a:spcPct val="90000"/>
              </a:lnSpc>
            </a:pPr>
            <a:r>
              <a:rPr lang="en-US" smtClean="0"/>
              <a:t>Access to Appropriate Information and Reporting</a:t>
            </a:r>
          </a:p>
          <a:p>
            <a:pPr>
              <a:lnSpc>
                <a:spcPct val="90000"/>
              </a:lnSpc>
            </a:pPr>
            <a:r>
              <a:rPr lang="en-US" sz="3000" smtClean="0"/>
              <a:t>Mistaking Operational Risk for Market or Credit Risk</a:t>
            </a:r>
          </a:p>
        </p:txBody>
      </p:sp>
      <p:sp>
        <p:nvSpPr>
          <p:cNvPr id="77826" name="Slide Number Placeholder 4"/>
          <p:cNvSpPr>
            <a:spLocks noGrp="1"/>
          </p:cNvSpPr>
          <p:nvPr>
            <p:ph type="sldNum" sz="quarter" idx="12"/>
          </p:nvPr>
        </p:nvSpPr>
        <p:spPr/>
        <p:txBody>
          <a:bodyPr>
            <a:normAutofit/>
          </a:bodyPr>
          <a:lstStyle/>
          <a:p>
            <a:pPr>
              <a:defRPr/>
            </a:pPr>
            <a:fld id="{D15F1E1F-1EA5-4348-8628-966253B57572}" type="slidenum">
              <a:rPr lang="en-US"/>
              <a:pPr>
                <a:defRPr/>
              </a:pPr>
              <a:t>41</a:t>
            </a:fld>
            <a:endParaRPr lang="en-US"/>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3"/>
          <p:cNvSpPr>
            <a:spLocks noGrp="1" noChangeArrowheads="1"/>
          </p:cNvSpPr>
          <p:nvPr>
            <p:ph type="title"/>
          </p:nvPr>
        </p:nvSpPr>
        <p:spPr>
          <a:xfrm>
            <a:off x="533400" y="381000"/>
            <a:ext cx="8305800" cy="685800"/>
          </a:xfrm>
          <a:noFill/>
        </p:spPr>
        <p:txBody>
          <a:bodyPr/>
          <a:lstStyle/>
          <a:p>
            <a:pPr algn="r"/>
            <a:r>
              <a:rPr lang="en-US" sz="3600" dirty="0" smtClean="0"/>
              <a:t>Basel II - Challenges &amp; pitfalls</a:t>
            </a:r>
          </a:p>
        </p:txBody>
      </p:sp>
      <p:sp>
        <p:nvSpPr>
          <p:cNvPr id="88068" name="Rectangle 2"/>
          <p:cNvSpPr>
            <a:spLocks noGrp="1" noChangeArrowheads="1"/>
          </p:cNvSpPr>
          <p:nvPr>
            <p:ph idx="1"/>
          </p:nvPr>
        </p:nvSpPr>
        <p:spPr>
          <a:xfrm>
            <a:off x="381000" y="1371600"/>
            <a:ext cx="8458200" cy="4876800"/>
          </a:xfrm>
        </p:spPr>
        <p:txBody>
          <a:bodyPr/>
          <a:lstStyle/>
          <a:p>
            <a:pPr>
              <a:lnSpc>
                <a:spcPct val="90000"/>
              </a:lnSpc>
            </a:pPr>
            <a:r>
              <a:rPr lang="en-US" sz="3600" b="1" dirty="0" smtClean="0"/>
              <a:t>Pitfalls</a:t>
            </a:r>
          </a:p>
          <a:p>
            <a:pPr lvl="1">
              <a:lnSpc>
                <a:spcPct val="90000"/>
              </a:lnSpc>
            </a:pPr>
            <a:r>
              <a:rPr lang="en-US" dirty="0" smtClean="0"/>
              <a:t>Waiting for the regulators to provide detailed guidance and lay out an implementation road map</a:t>
            </a:r>
          </a:p>
          <a:p>
            <a:pPr lvl="1">
              <a:lnSpc>
                <a:spcPct val="90000"/>
              </a:lnSpc>
            </a:pPr>
            <a:r>
              <a:rPr lang="en-US" dirty="0" smtClean="0"/>
              <a:t>Failing to make the link between information, technology, risk management and the business</a:t>
            </a:r>
          </a:p>
          <a:p>
            <a:pPr lvl="1">
              <a:lnSpc>
                <a:spcPct val="90000"/>
              </a:lnSpc>
            </a:pPr>
            <a:r>
              <a:rPr lang="en-US" dirty="0" smtClean="0"/>
              <a:t>Attempting to build a Basel II infrastructure without data and technical architecture road maps</a:t>
            </a:r>
          </a:p>
          <a:p>
            <a:pPr lvl="1">
              <a:lnSpc>
                <a:spcPct val="90000"/>
              </a:lnSpc>
            </a:pPr>
            <a:r>
              <a:rPr lang="en-US" dirty="0" smtClean="0"/>
              <a:t>Underestimating the magnitude of cultural change that Basel II requires</a:t>
            </a:r>
          </a:p>
        </p:txBody>
      </p:sp>
      <p:sp>
        <p:nvSpPr>
          <p:cNvPr id="78850" name="Slide Number Placeholder 4"/>
          <p:cNvSpPr>
            <a:spLocks noGrp="1"/>
          </p:cNvSpPr>
          <p:nvPr>
            <p:ph type="sldNum" sz="quarter" idx="12"/>
          </p:nvPr>
        </p:nvSpPr>
        <p:spPr/>
        <p:txBody>
          <a:bodyPr>
            <a:normAutofit/>
          </a:bodyPr>
          <a:lstStyle/>
          <a:p>
            <a:pPr>
              <a:defRPr/>
            </a:pPr>
            <a:fld id="{1A121537-ED74-40ED-9064-22D61183F781}" type="slidenum">
              <a:rPr lang="en-US"/>
              <a:pPr>
                <a:defRPr/>
              </a:pPr>
              <a:t>42</a:t>
            </a:fld>
            <a:endParaRPr lang="en-US"/>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Operational Risk Management</a:t>
            </a:r>
            <a:endParaRPr lang="en-US" dirty="0"/>
          </a:p>
        </p:txBody>
      </p:sp>
      <p:sp>
        <p:nvSpPr>
          <p:cNvPr id="4" name="Rectangle 3"/>
          <p:cNvSpPr>
            <a:spLocks noGrp="1" noChangeArrowheads="1"/>
          </p:cNvSpPr>
          <p:nvPr>
            <p:ph idx="1"/>
          </p:nvPr>
        </p:nvSpPr>
        <p:spPr>
          <a:xfrm>
            <a:off x="457200" y="1371600"/>
            <a:ext cx="8229600" cy="5257800"/>
          </a:xfrm>
        </p:spPr>
        <p:txBody>
          <a:bodyPr>
            <a:noAutofit/>
          </a:bodyPr>
          <a:lstStyle/>
          <a:p>
            <a:pPr>
              <a:lnSpc>
                <a:spcPts val="3000"/>
              </a:lnSpc>
              <a:spcAft>
                <a:spcPts val="1200"/>
              </a:spcAft>
              <a:buFont typeface="Monotype Sorts" pitchFamily="2" charset="2"/>
              <a:buNone/>
              <a:defRPr/>
            </a:pPr>
            <a:r>
              <a:rPr lang="en-GB" sz="2800" b="1" dirty="0" smtClean="0"/>
              <a:t>Conclusions</a:t>
            </a:r>
          </a:p>
          <a:p>
            <a:pPr lvl="1">
              <a:lnSpc>
                <a:spcPts val="3000"/>
              </a:lnSpc>
              <a:spcBef>
                <a:spcPts val="0"/>
              </a:spcBef>
              <a:spcAft>
                <a:spcPts val="1200"/>
              </a:spcAft>
              <a:defRPr/>
            </a:pPr>
            <a:r>
              <a:rPr lang="en-GB" sz="2400" dirty="0" smtClean="0"/>
              <a:t>Management not Measurement </a:t>
            </a:r>
          </a:p>
          <a:p>
            <a:pPr lvl="1">
              <a:lnSpc>
                <a:spcPts val="3000"/>
              </a:lnSpc>
              <a:spcBef>
                <a:spcPts val="0"/>
              </a:spcBef>
              <a:spcAft>
                <a:spcPts val="1200"/>
              </a:spcAft>
              <a:defRPr/>
            </a:pPr>
            <a:r>
              <a:rPr lang="en-GB" sz="2400" dirty="0" smtClean="0"/>
              <a:t>Imprecise science</a:t>
            </a:r>
          </a:p>
          <a:p>
            <a:pPr lvl="1">
              <a:lnSpc>
                <a:spcPts val="3000"/>
              </a:lnSpc>
              <a:spcBef>
                <a:spcPts val="0"/>
              </a:spcBef>
              <a:spcAft>
                <a:spcPts val="1200"/>
              </a:spcAft>
              <a:defRPr/>
            </a:pPr>
            <a:r>
              <a:rPr lang="en-GB" sz="2400" dirty="0" smtClean="0"/>
              <a:t>Integrate measurement into Operational Risk Management framework</a:t>
            </a:r>
          </a:p>
          <a:p>
            <a:pPr lvl="1">
              <a:lnSpc>
                <a:spcPts val="3000"/>
              </a:lnSpc>
              <a:spcBef>
                <a:spcPts val="0"/>
              </a:spcBef>
              <a:spcAft>
                <a:spcPts val="1200"/>
              </a:spcAft>
              <a:defRPr/>
            </a:pPr>
            <a:r>
              <a:rPr lang="en-GB" sz="2400" dirty="0" smtClean="0"/>
              <a:t>Use data to make informed decisions</a:t>
            </a:r>
          </a:p>
          <a:p>
            <a:pPr lvl="2">
              <a:lnSpc>
                <a:spcPts val="2000"/>
              </a:lnSpc>
              <a:spcBef>
                <a:spcPts val="0"/>
              </a:spcBef>
              <a:spcAft>
                <a:spcPts val="600"/>
              </a:spcAft>
              <a:buFont typeface="Wingdings" pitchFamily="2" charset="2"/>
              <a:buChar char="Ø"/>
              <a:defRPr/>
            </a:pPr>
            <a:r>
              <a:rPr lang="en-GB" sz="1600" i="1" dirty="0" smtClean="0"/>
              <a:t>Control framework</a:t>
            </a:r>
          </a:p>
          <a:p>
            <a:pPr lvl="2">
              <a:lnSpc>
                <a:spcPts val="2000"/>
              </a:lnSpc>
              <a:spcBef>
                <a:spcPts val="0"/>
              </a:spcBef>
              <a:spcAft>
                <a:spcPts val="600"/>
              </a:spcAft>
              <a:buFont typeface="Wingdings" pitchFamily="2" charset="2"/>
              <a:buChar char="Ø"/>
              <a:defRPr/>
            </a:pPr>
            <a:r>
              <a:rPr lang="en-GB" sz="1600" i="1" dirty="0" smtClean="0"/>
              <a:t>Evaluate mitigation</a:t>
            </a:r>
          </a:p>
          <a:p>
            <a:pPr lvl="2">
              <a:lnSpc>
                <a:spcPts val="2000"/>
              </a:lnSpc>
              <a:spcBef>
                <a:spcPts val="0"/>
              </a:spcBef>
              <a:spcAft>
                <a:spcPts val="600"/>
              </a:spcAft>
              <a:buFont typeface="Wingdings" pitchFamily="2" charset="2"/>
              <a:buChar char="Ø"/>
              <a:defRPr/>
            </a:pPr>
            <a:r>
              <a:rPr lang="en-GB" sz="1600" i="1" dirty="0" smtClean="0"/>
              <a:t>Prioritise corrective action</a:t>
            </a:r>
          </a:p>
          <a:p>
            <a:pPr lvl="1">
              <a:lnSpc>
                <a:spcPts val="3000"/>
              </a:lnSpc>
              <a:spcBef>
                <a:spcPts val="0"/>
              </a:spcBef>
              <a:spcAft>
                <a:spcPts val="1200"/>
              </a:spcAft>
              <a:defRPr/>
            </a:pPr>
            <a:r>
              <a:rPr lang="en-GB" sz="2400" dirty="0" smtClean="0"/>
              <a:t>Low frequency/High impact events drive operational risk capital!</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p:cNvSpPr>
            <a:spLocks noGrp="1" noChangeArrowheads="1"/>
          </p:cNvSpPr>
          <p:nvPr>
            <p:ph idx="1"/>
          </p:nvPr>
        </p:nvSpPr>
        <p:spPr>
          <a:xfrm>
            <a:off x="1676400" y="2743200"/>
            <a:ext cx="5867400" cy="1447800"/>
          </a:xfrm>
        </p:spPr>
        <p:style>
          <a:lnRef idx="0">
            <a:schemeClr val="accent5"/>
          </a:lnRef>
          <a:fillRef idx="3">
            <a:schemeClr val="accent5"/>
          </a:fillRef>
          <a:effectRef idx="3">
            <a:schemeClr val="accent5"/>
          </a:effectRef>
          <a:fontRef idx="minor">
            <a:schemeClr val="lt1"/>
          </a:fontRef>
        </p:style>
        <p:txBody>
          <a:bodyPr/>
          <a:lstStyle/>
          <a:p>
            <a:pPr algn="ctr">
              <a:buFont typeface="Wingdings" pitchFamily="2" charset="2"/>
              <a:buNone/>
            </a:pPr>
            <a:r>
              <a:rPr lang="en-US" sz="8000" b="1" dirty="0" smtClean="0">
                <a:solidFill>
                  <a:schemeClr val="bg2"/>
                </a:solidFill>
              </a:rPr>
              <a:t>THANKS!</a:t>
            </a:r>
            <a:endParaRPr lang="en-US" sz="7200" dirty="0" smtClean="0">
              <a:solidFill>
                <a:schemeClr val="bg2"/>
              </a:solidFill>
            </a:endParaRPr>
          </a:p>
        </p:txBody>
      </p:sp>
      <p:sp>
        <p:nvSpPr>
          <p:cNvPr id="79874" name="Slide Number Placeholder 4"/>
          <p:cNvSpPr>
            <a:spLocks noGrp="1"/>
          </p:cNvSpPr>
          <p:nvPr>
            <p:ph type="sldNum" sz="quarter" idx="12"/>
          </p:nvPr>
        </p:nvSpPr>
        <p:spPr/>
        <p:txBody>
          <a:bodyPr>
            <a:normAutofit/>
          </a:bodyPr>
          <a:lstStyle/>
          <a:p>
            <a:pPr>
              <a:defRPr/>
            </a:pPr>
            <a:fld id="{5CC2623D-7C4F-4D74-A726-AD162D14899F}" type="slidenum">
              <a:rPr lang="en-US"/>
              <a:pPr>
                <a:defRPr/>
              </a:pPr>
              <a:t>44</a:t>
            </a:fld>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pPr algn="r"/>
            <a:r>
              <a:rPr lang="en-US" dirty="0" smtClean="0"/>
              <a:t>Defining &amp; Understanding </a:t>
            </a:r>
            <a:br>
              <a:rPr lang="en-US" dirty="0" smtClean="0"/>
            </a:br>
            <a:r>
              <a:rPr lang="en-US" dirty="0" smtClean="0"/>
              <a:t>Operational Risk</a:t>
            </a:r>
            <a:endParaRPr lang="en-US" dirty="0"/>
          </a:p>
        </p:txBody>
      </p:sp>
      <p:sp>
        <p:nvSpPr>
          <p:cNvPr id="3" name="Content Placeholder 2"/>
          <p:cNvSpPr>
            <a:spLocks noGrp="1"/>
          </p:cNvSpPr>
          <p:nvPr>
            <p:ph idx="1"/>
          </p:nvPr>
        </p:nvSpPr>
        <p:spPr>
          <a:xfrm>
            <a:off x="381000" y="1447800"/>
            <a:ext cx="8458200" cy="5029200"/>
          </a:xfrm>
        </p:spPr>
        <p:txBody>
          <a:bodyPr>
            <a:noAutofit/>
          </a:bodyPr>
          <a:lstStyle/>
          <a:p>
            <a:r>
              <a:rPr lang="en-US" sz="2000" b="1" dirty="0" smtClean="0">
                <a:solidFill>
                  <a:schemeClr val="accent1"/>
                </a:solidFill>
                <a:ea typeface="Adobe Fan Heiti Std B" pitchFamily="34" charset="-128"/>
              </a:rPr>
              <a:t>Process Risk: </a:t>
            </a:r>
            <a:r>
              <a:rPr lang="en-US" sz="2000" b="1" dirty="0" smtClean="0">
                <a:ea typeface="Adobe Fan Heiti Std B" pitchFamily="34" charset="-128"/>
              </a:rPr>
              <a:t>Risks related to the execution and maintenance of transactions, and the various aspects of running a business, including products and services.</a:t>
            </a:r>
          </a:p>
          <a:p>
            <a:r>
              <a:rPr lang="en-US" sz="2000" b="1" dirty="0" smtClean="0">
                <a:solidFill>
                  <a:schemeClr val="accent1"/>
                </a:solidFill>
                <a:ea typeface="Adobe Fan Heiti Std B" pitchFamily="34" charset="-128"/>
              </a:rPr>
              <a:t>People Risk</a:t>
            </a:r>
            <a:r>
              <a:rPr lang="en-US" sz="2000" b="1" dirty="0" smtClean="0">
                <a:ea typeface="Adobe Fan Heiti Std B" pitchFamily="34" charset="-128"/>
              </a:rPr>
              <a:t>: The risk of a loss intentionally or unintentionally caused by an employee i.e. employee error, employee misdeeds—or involving employees, such as in the area of employment disputes. This risk class covers internal organizational problems and losses.</a:t>
            </a:r>
          </a:p>
          <a:p>
            <a:r>
              <a:rPr lang="en-US" sz="2000" b="1" dirty="0" smtClean="0">
                <a:solidFill>
                  <a:schemeClr val="accent1"/>
                </a:solidFill>
                <a:ea typeface="Adobe Fan Heiti Std B" pitchFamily="34" charset="-128"/>
              </a:rPr>
              <a:t>System Risk: </a:t>
            </a:r>
            <a:r>
              <a:rPr lang="en-US" sz="2000" b="1" dirty="0" smtClean="0">
                <a:ea typeface="Adobe Fan Heiti Std B" pitchFamily="34" charset="-128"/>
              </a:rPr>
              <a:t>The risk of loss caused by a piracy, theft, failure, break down or other disruption in technology, data or information; also includes technology that fails to meet business needs.</a:t>
            </a:r>
          </a:p>
          <a:p>
            <a:r>
              <a:rPr lang="en-US" sz="2000" b="1" dirty="0" smtClean="0">
                <a:solidFill>
                  <a:schemeClr val="accent1"/>
                </a:solidFill>
                <a:ea typeface="Adobe Fan Heiti Std B" pitchFamily="34" charset="-128"/>
              </a:rPr>
              <a:t>External Risk</a:t>
            </a:r>
            <a:r>
              <a:rPr lang="en-US" sz="2000" b="1" dirty="0" smtClean="0">
                <a:ea typeface="Adobe Fan Heiti Std B" pitchFamily="34" charset="-128"/>
              </a:rPr>
              <a:t>: The risk of loss arises due to damage of physical property/ assets from the natural or non–natural causes. This category also includes the risk presented by actions of external parties, such as the perpetration of fraud, or in the case of regulators, the execution of change that would alter the firm’s ability to continue operating in certain markets</a:t>
            </a:r>
          </a:p>
          <a:p>
            <a:endParaRPr lang="en-US"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09600" y="304800"/>
            <a:ext cx="8382000" cy="1371600"/>
          </a:xfrm>
        </p:spPr>
        <p:txBody>
          <a:bodyPr/>
          <a:lstStyle/>
          <a:p>
            <a:pPr algn="r"/>
            <a:r>
              <a:rPr lang="en-US" sz="3600" dirty="0" smtClean="0"/>
              <a:t>Defining &amp; Understanding </a:t>
            </a:r>
            <a:br>
              <a:rPr lang="en-US" sz="3600" dirty="0" smtClean="0"/>
            </a:br>
            <a:r>
              <a:rPr lang="en-US" sz="3600" dirty="0" smtClean="0"/>
              <a:t>Operational Risk</a:t>
            </a:r>
            <a:endParaRPr lang="en-US" sz="3200" dirty="0" smtClean="0"/>
          </a:p>
        </p:txBody>
      </p:sp>
      <p:sp>
        <p:nvSpPr>
          <p:cNvPr id="6146" name="Slide Number Placeholder 4"/>
          <p:cNvSpPr>
            <a:spLocks noGrp="1"/>
          </p:cNvSpPr>
          <p:nvPr>
            <p:ph type="sldNum" sz="quarter" idx="11"/>
          </p:nvPr>
        </p:nvSpPr>
        <p:spPr/>
        <p:txBody>
          <a:bodyPr>
            <a:normAutofit/>
          </a:bodyPr>
          <a:lstStyle/>
          <a:p>
            <a:pPr>
              <a:defRPr/>
            </a:pPr>
            <a:fld id="{06677442-BFC9-4D47-91CE-BA521CDF8B80}" type="slidenum">
              <a:rPr lang="en-US"/>
              <a:pPr>
                <a:defRPr/>
              </a:pPr>
              <a:t>6</a:t>
            </a:fld>
            <a:endParaRPr lang="en-US"/>
          </a:p>
        </p:txBody>
      </p:sp>
      <p:pic>
        <p:nvPicPr>
          <p:cNvPr id="15364" name="Picture 4"/>
          <p:cNvPicPr>
            <a:picLocks noChangeAspect="1" noChangeArrowheads="1"/>
          </p:cNvPicPr>
          <p:nvPr/>
        </p:nvPicPr>
        <p:blipFill>
          <a:blip r:embed="rId2"/>
          <a:srcRect/>
          <a:stretch>
            <a:fillRect/>
          </a:stretch>
        </p:blipFill>
        <p:spPr bwMode="auto">
          <a:xfrm>
            <a:off x="685800" y="1828800"/>
            <a:ext cx="7543800" cy="445928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304800"/>
            <a:ext cx="8382000" cy="1371600"/>
          </a:xfrm>
        </p:spPr>
        <p:txBody>
          <a:bodyPr/>
          <a:lstStyle/>
          <a:p>
            <a:pPr algn="r"/>
            <a:r>
              <a:rPr lang="en-US" sz="3600" dirty="0" smtClean="0"/>
              <a:t>Defining &amp; Understanding </a:t>
            </a:r>
            <a:br>
              <a:rPr lang="en-US" sz="3600" dirty="0" smtClean="0"/>
            </a:br>
            <a:r>
              <a:rPr lang="en-US" sz="3600" dirty="0" smtClean="0"/>
              <a:t>Operational Risk</a:t>
            </a:r>
            <a:endParaRPr lang="en-US" sz="3200" dirty="0" smtClean="0"/>
          </a:p>
        </p:txBody>
      </p:sp>
      <p:sp>
        <p:nvSpPr>
          <p:cNvPr id="7170" name="Slide Number Placeholder 4"/>
          <p:cNvSpPr>
            <a:spLocks noGrp="1"/>
          </p:cNvSpPr>
          <p:nvPr>
            <p:ph type="sldNum" sz="quarter" idx="11"/>
          </p:nvPr>
        </p:nvSpPr>
        <p:spPr/>
        <p:txBody>
          <a:bodyPr>
            <a:normAutofit/>
          </a:bodyPr>
          <a:lstStyle/>
          <a:p>
            <a:pPr>
              <a:defRPr/>
            </a:pPr>
            <a:fld id="{97D22EB0-E4ED-4A3A-B70A-3E549632C856}" type="slidenum">
              <a:rPr lang="en-US"/>
              <a:pPr>
                <a:defRPr/>
              </a:pPr>
              <a:t>7</a:t>
            </a:fld>
            <a:endParaRPr lang="en-US"/>
          </a:p>
        </p:txBody>
      </p:sp>
      <p:pic>
        <p:nvPicPr>
          <p:cNvPr id="16388" name="Picture 4"/>
          <p:cNvPicPr>
            <a:picLocks noChangeAspect="1" noChangeArrowheads="1"/>
          </p:cNvPicPr>
          <p:nvPr/>
        </p:nvPicPr>
        <p:blipFill>
          <a:blip r:embed="rId2"/>
          <a:srcRect/>
          <a:stretch>
            <a:fillRect/>
          </a:stretch>
        </p:blipFill>
        <p:spPr bwMode="auto">
          <a:xfrm>
            <a:off x="685800" y="2286000"/>
            <a:ext cx="7696200" cy="3617913"/>
          </a:xfrm>
          <a:prstGeom prst="rect">
            <a:avLst/>
          </a:prstGeom>
          <a:noFill/>
          <a:ln w="9525">
            <a:noFill/>
            <a:miter lim="800000"/>
            <a:headEnd/>
            <a:tailEnd/>
          </a:ln>
        </p:spPr>
      </p:pic>
      <p:pic>
        <p:nvPicPr>
          <p:cNvPr id="16389" name="Picture 5"/>
          <p:cNvPicPr>
            <a:picLocks noChangeAspect="1" noChangeArrowheads="1"/>
          </p:cNvPicPr>
          <p:nvPr/>
        </p:nvPicPr>
        <p:blipFill>
          <a:blip r:embed="rId3"/>
          <a:srcRect/>
          <a:stretch>
            <a:fillRect/>
          </a:stretch>
        </p:blipFill>
        <p:spPr bwMode="auto">
          <a:xfrm>
            <a:off x="685800" y="1828800"/>
            <a:ext cx="7683500" cy="460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33400" y="304800"/>
            <a:ext cx="8458200" cy="1371600"/>
          </a:xfrm>
        </p:spPr>
        <p:txBody>
          <a:bodyPr/>
          <a:lstStyle/>
          <a:p>
            <a:pPr algn="r"/>
            <a:r>
              <a:rPr lang="en-US" sz="3600" dirty="0" smtClean="0"/>
              <a:t>Defining &amp; Understanding </a:t>
            </a:r>
            <a:br>
              <a:rPr lang="en-US" sz="3600" dirty="0" smtClean="0"/>
            </a:br>
            <a:r>
              <a:rPr lang="en-US" sz="3600" dirty="0" smtClean="0"/>
              <a:t>Operational Risk</a:t>
            </a:r>
            <a:endParaRPr lang="en-US" sz="3200" dirty="0" smtClean="0"/>
          </a:p>
        </p:txBody>
      </p:sp>
      <p:sp>
        <p:nvSpPr>
          <p:cNvPr id="8194" name="Slide Number Placeholder 4"/>
          <p:cNvSpPr>
            <a:spLocks noGrp="1"/>
          </p:cNvSpPr>
          <p:nvPr>
            <p:ph type="sldNum" sz="quarter" idx="11"/>
          </p:nvPr>
        </p:nvSpPr>
        <p:spPr/>
        <p:txBody>
          <a:bodyPr>
            <a:normAutofit/>
          </a:bodyPr>
          <a:lstStyle/>
          <a:p>
            <a:pPr>
              <a:defRPr/>
            </a:pPr>
            <a:fld id="{B98DE1C7-C1A0-4D7D-8953-A14E8D6A0492}" type="slidenum">
              <a:rPr lang="en-US"/>
              <a:pPr>
                <a:defRPr/>
              </a:pPr>
              <a:t>8</a:t>
            </a:fld>
            <a:endParaRPr lang="en-US"/>
          </a:p>
        </p:txBody>
      </p:sp>
      <p:sp>
        <p:nvSpPr>
          <p:cNvPr id="17412" name="Date Placeholder 5"/>
          <p:cNvSpPr>
            <a:spLocks noGrp="1"/>
          </p:cNvSpPr>
          <p:nvPr>
            <p:ph type="dt" sz="quarter" idx="4294967295"/>
          </p:nvPr>
        </p:nvSpPr>
        <p:spPr bwMode="auto">
          <a:xfrm>
            <a:off x="6477000" y="6248400"/>
            <a:ext cx="2667000" cy="365125"/>
          </a:xfrm>
          <a:prstGeom prst="rect">
            <a:avLst/>
          </a:prstGeom>
          <a:noFill/>
          <a:ln>
            <a:miter lim="800000"/>
            <a:headEnd/>
            <a:tailEnd/>
          </a:ln>
        </p:spPr>
        <p:txBody>
          <a:bodyPr/>
          <a:lstStyle/>
          <a:p>
            <a:fld id="{C41A3534-FCD1-48F3-9DBE-EC8A357C0C78}" type="datetime4">
              <a:rPr lang="en-US"/>
              <a:pPr/>
              <a:t>September 15, 2014</a:t>
            </a:fld>
            <a:endParaRPr lang="en-US"/>
          </a:p>
        </p:txBody>
      </p:sp>
      <p:pic>
        <p:nvPicPr>
          <p:cNvPr id="17413" name="Picture 3"/>
          <p:cNvPicPr>
            <a:picLocks noChangeAspect="1" noChangeArrowheads="1"/>
          </p:cNvPicPr>
          <p:nvPr/>
        </p:nvPicPr>
        <p:blipFill>
          <a:blip r:embed="rId2"/>
          <a:srcRect/>
          <a:stretch>
            <a:fillRect/>
          </a:stretch>
        </p:blipFill>
        <p:spPr bwMode="auto">
          <a:xfrm>
            <a:off x="685800" y="4697413"/>
            <a:ext cx="7696200" cy="1779587"/>
          </a:xfrm>
          <a:prstGeom prst="rect">
            <a:avLst/>
          </a:prstGeom>
          <a:noFill/>
          <a:ln w="9525">
            <a:noFill/>
            <a:miter lim="800000"/>
            <a:headEnd/>
            <a:tailEnd/>
          </a:ln>
        </p:spPr>
      </p:pic>
      <p:pic>
        <p:nvPicPr>
          <p:cNvPr id="17414" name="Picture 4"/>
          <p:cNvPicPr>
            <a:picLocks noChangeAspect="1" noChangeArrowheads="1"/>
          </p:cNvPicPr>
          <p:nvPr/>
        </p:nvPicPr>
        <p:blipFill>
          <a:blip r:embed="rId3"/>
          <a:srcRect/>
          <a:stretch>
            <a:fillRect/>
          </a:stretch>
        </p:blipFill>
        <p:spPr bwMode="auto">
          <a:xfrm>
            <a:off x="685800" y="1954213"/>
            <a:ext cx="7696200" cy="2722562"/>
          </a:xfrm>
          <a:prstGeom prst="rect">
            <a:avLst/>
          </a:prstGeom>
          <a:noFill/>
          <a:ln w="9525">
            <a:noFill/>
            <a:miter lim="800000"/>
            <a:headEnd/>
            <a:tailEnd/>
          </a:ln>
        </p:spPr>
      </p:pic>
      <p:pic>
        <p:nvPicPr>
          <p:cNvPr id="17415" name="Picture 5"/>
          <p:cNvPicPr>
            <a:picLocks noChangeAspect="1" noChangeArrowheads="1"/>
          </p:cNvPicPr>
          <p:nvPr/>
        </p:nvPicPr>
        <p:blipFill>
          <a:blip r:embed="rId4"/>
          <a:srcRect/>
          <a:stretch>
            <a:fillRect/>
          </a:stretch>
        </p:blipFill>
        <p:spPr bwMode="auto">
          <a:xfrm>
            <a:off x="685800" y="1524000"/>
            <a:ext cx="7696200" cy="4476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7"/>
          <p:cNvSpPr>
            <a:spLocks noGrp="1" noChangeArrowheads="1"/>
          </p:cNvSpPr>
          <p:nvPr>
            <p:ph type="title"/>
          </p:nvPr>
        </p:nvSpPr>
        <p:spPr>
          <a:xfrm>
            <a:off x="533400" y="304800"/>
            <a:ext cx="8305800" cy="1371600"/>
          </a:xfrm>
        </p:spPr>
        <p:txBody>
          <a:bodyPr/>
          <a:lstStyle/>
          <a:p>
            <a:pPr algn="r"/>
            <a:r>
              <a:rPr lang="en-US" sz="3600" dirty="0" smtClean="0"/>
              <a:t>Defining &amp; Understanding </a:t>
            </a:r>
            <a:br>
              <a:rPr lang="en-US" sz="3600" dirty="0" smtClean="0"/>
            </a:br>
            <a:r>
              <a:rPr lang="en-US" sz="3600" dirty="0" smtClean="0"/>
              <a:t>Operational Risk</a:t>
            </a:r>
            <a:endParaRPr lang="en-US" sz="3200" dirty="0" smtClean="0"/>
          </a:p>
        </p:txBody>
      </p:sp>
      <p:graphicFrame>
        <p:nvGraphicFramePr>
          <p:cNvPr id="1026" name="Object 10"/>
          <p:cNvGraphicFramePr>
            <a:graphicFrameLocks noChangeAspect="1"/>
          </p:cNvGraphicFramePr>
          <p:nvPr>
            <p:ph type="chart" idx="1"/>
          </p:nvPr>
        </p:nvGraphicFramePr>
        <p:xfrm>
          <a:off x="685800" y="1455738"/>
          <a:ext cx="7502525" cy="4868862"/>
        </p:xfrm>
        <a:graphic>
          <a:graphicData uri="http://schemas.openxmlformats.org/presentationml/2006/ole">
            <p:oleObj spid="_x0000_s1026" name="Chart" r:id="rId3" imgW="6271266" imgH="4061529" progId="MSGraph.Chart.8">
              <p:embed followColorScheme="full"/>
            </p:oleObj>
          </a:graphicData>
        </a:graphic>
      </p:graphicFrame>
      <p:sp>
        <p:nvSpPr>
          <p:cNvPr id="2" name="Slide Number Placeholder 4"/>
          <p:cNvSpPr>
            <a:spLocks noGrp="1"/>
          </p:cNvSpPr>
          <p:nvPr>
            <p:ph type="sldNum" sz="quarter" idx="11"/>
          </p:nvPr>
        </p:nvSpPr>
        <p:spPr/>
        <p:txBody>
          <a:bodyPr>
            <a:normAutofit/>
          </a:bodyPr>
          <a:lstStyle/>
          <a:p>
            <a:pPr>
              <a:defRPr/>
            </a:pPr>
            <a:fld id="{B4484493-1EAD-4794-AA2D-1677429A97A0}" type="slidenum">
              <a:rPr lang="en-US"/>
              <a:pPr>
                <a:defRPr/>
              </a:pPr>
              <a:t>9</a:t>
            </a:fld>
            <a:endParaRPr lang="en-US"/>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371</TotalTime>
  <Words>2124</Words>
  <Application>Microsoft Office PowerPoint</Application>
  <PresentationFormat>On-screen Show (4:3)</PresentationFormat>
  <Paragraphs>394</Paragraphs>
  <Slides>44</Slides>
  <Notes>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46" baseType="lpstr">
      <vt:lpstr>Office Theme</vt:lpstr>
      <vt:lpstr>Chart</vt:lpstr>
      <vt:lpstr>Operational Risk Management for Islamic Banks</vt:lpstr>
      <vt:lpstr>Risk Management and Islam</vt:lpstr>
      <vt:lpstr>Risk Profile of Islamic Banks</vt:lpstr>
      <vt:lpstr>Defining &amp; Understanding  Operational Risk</vt:lpstr>
      <vt:lpstr>Defining &amp; Understanding  Operational Risk</vt:lpstr>
      <vt:lpstr>Defining &amp; Understanding  Operational Risk</vt:lpstr>
      <vt:lpstr>Defining &amp; Understanding  Operational Risk</vt:lpstr>
      <vt:lpstr>Defining &amp; Understanding  Operational Risk</vt:lpstr>
      <vt:lpstr>Defining &amp; Understanding  Operational Risk</vt:lpstr>
      <vt:lpstr>Defining &amp; Understanding  Operational Risk</vt:lpstr>
      <vt:lpstr>Defining &amp; Understanding  Operational Risk</vt:lpstr>
      <vt:lpstr>Defining &amp; Understanding  Operational Risk</vt:lpstr>
      <vt:lpstr>Basel II – Evolution of Ops Risk</vt:lpstr>
      <vt:lpstr>Basel II – Evolution of Ops Risk</vt:lpstr>
      <vt:lpstr>Basel II – Evolution of Ops Risk</vt:lpstr>
      <vt:lpstr>Basel II – Evolution of Ops Risk</vt:lpstr>
      <vt:lpstr>Basel II – Evolution of Ops Risk</vt:lpstr>
      <vt:lpstr>Basel II – Evolution of Ops Risk</vt:lpstr>
      <vt:lpstr>Basel II – Evolution of Ops Risk</vt:lpstr>
      <vt:lpstr>Basel II – Evolution of Ops Risk</vt:lpstr>
      <vt:lpstr>Basel II – SBP Guidelines</vt:lpstr>
      <vt:lpstr>Basel II – SBP Guidelines</vt:lpstr>
      <vt:lpstr>Basel II – SBP Guidelines</vt:lpstr>
      <vt:lpstr>Basel II – SBP Guidelines</vt:lpstr>
      <vt:lpstr>Basel II – SBP Guidelines</vt:lpstr>
      <vt:lpstr>Basel II – SBP Guidelines</vt:lpstr>
      <vt:lpstr>Basel II – SBP Guidelines</vt:lpstr>
      <vt:lpstr>Basel II – SBP Guidelines</vt:lpstr>
      <vt:lpstr>ORM Principles for Islamic Banks</vt:lpstr>
      <vt:lpstr>ORM Principles for Islamic Banks</vt:lpstr>
      <vt:lpstr>Slide 31</vt:lpstr>
      <vt:lpstr>Assessing Operational Risk Exposure</vt:lpstr>
      <vt:lpstr>Slide 33</vt:lpstr>
      <vt:lpstr>Slide 34</vt:lpstr>
      <vt:lpstr>Categorizing Operational Losses</vt:lpstr>
      <vt:lpstr>Categorizing Operational Losses</vt:lpstr>
      <vt:lpstr>Managing Ops Risk</vt:lpstr>
      <vt:lpstr>Managing Ops Risk</vt:lpstr>
      <vt:lpstr>Managing Ops Risk</vt:lpstr>
      <vt:lpstr>Managing Ops Risk</vt:lpstr>
      <vt:lpstr>Basel II - Challenges &amp; pitfalls</vt:lpstr>
      <vt:lpstr>Basel II - Challenges &amp; pitfalls</vt:lpstr>
      <vt:lpstr>Operational Risk Management</vt:lpstr>
      <vt:lpstr>Slide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Operational Risk Treatment  under Basel II</dc:title>
  <dc:creator>Syed Ali Asad</dc:creator>
  <cp:lastModifiedBy>AKBL</cp:lastModifiedBy>
  <cp:revision>46</cp:revision>
  <dcterms:created xsi:type="dcterms:W3CDTF">2014-09-09T21:29:01Z</dcterms:created>
  <dcterms:modified xsi:type="dcterms:W3CDTF">2014-09-14T22:43:29Z</dcterms:modified>
</cp:coreProperties>
</file>