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72" r:id="rId14"/>
    <p:sldId id="267" r:id="rId15"/>
    <p:sldId id="268" r:id="rId16"/>
    <p:sldId id="269"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606408-754E-493D-95A3-C784CCA1B55D}" type="datetimeFigureOut">
              <a:rPr lang="en-US" smtClean="0"/>
              <a:pPr/>
              <a:t>6/12/2014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9549A8-37F7-42A2-B3C6-A8F4D2F3F2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9549A8-37F7-42A2-B3C6-A8F4D2F3F2F5}"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2EC6BCF-E6C6-481D-9FBD-814FFE9C1FB1}" type="datetime1">
              <a:rPr lang="en-US" smtClean="0"/>
              <a:pPr/>
              <a:t>6/12/2014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3EE8EB3-3E36-4931-836F-60D6730130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53F6A4-2D7B-4C00-B328-E71BF3D369E4}" type="datetime1">
              <a:rPr lang="en-US" smtClean="0"/>
              <a:pPr/>
              <a:t>6/12/2014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EE8EB3-3E36-4931-836F-60D6730130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188C00-781F-4B66-B92E-5958B4172CB8}" type="datetime1">
              <a:rPr lang="en-US" smtClean="0"/>
              <a:pPr/>
              <a:t>6/12/2014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EE8EB3-3E36-4931-836F-60D6730130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87E6AC-5071-4E8F-A6C1-3D58886081E4}" type="datetime1">
              <a:rPr lang="en-US" smtClean="0"/>
              <a:pPr/>
              <a:t>6/12/2014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EE8EB3-3E36-4931-836F-60D67301301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FF95991-A36A-4CA6-BA62-0E70DD2151F0}" type="datetime1">
              <a:rPr lang="en-US" smtClean="0"/>
              <a:pPr/>
              <a:t>6/12/2014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EE8EB3-3E36-4931-836F-60D6730130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CB65DA-5437-4961-AD5F-0A2804101570}" type="datetime1">
              <a:rPr lang="en-US" smtClean="0"/>
              <a:pPr/>
              <a:t>6/12/2014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EE8EB3-3E36-4931-836F-60D67301301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C90024-54A9-45FF-9DB7-E8EB3CBD7CF8}" type="datetime1">
              <a:rPr lang="en-US" smtClean="0"/>
              <a:pPr/>
              <a:t>6/12/2014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3EE8EB3-3E36-4931-836F-60D6730130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BF746B2-BAEA-459E-ABA8-4F6B72BB5F18}" type="datetime1">
              <a:rPr lang="en-US" smtClean="0"/>
              <a:pPr/>
              <a:t>6/12/2014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3EE8EB3-3E36-4931-836F-60D67301301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6876260-AA46-4D43-BDB0-A355DABCDDAC}" type="datetime1">
              <a:rPr lang="en-US" smtClean="0"/>
              <a:pPr/>
              <a:t>6/12/2014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3EE8EB3-3E36-4931-836F-60D6730130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C60236-D17C-47DE-9540-BCDCAD9F4BD8}" type="datetime1">
              <a:rPr lang="en-US" smtClean="0"/>
              <a:pPr/>
              <a:t>6/12/2014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EE8EB3-3E36-4931-836F-60D6730130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5B4261F-8B14-4F2A-B2DB-179F821590D5}" type="datetime1">
              <a:rPr lang="en-US" smtClean="0"/>
              <a:pPr/>
              <a:t>6/12/2014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3EE8EB3-3E36-4931-836F-60D67301301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40000">
              <a:schemeClr val="bg1">
                <a:tint val="65000"/>
                <a:satMod val="300000"/>
              </a:schemeClr>
            </a:gs>
            <a:gs pos="100000">
              <a:schemeClr val="bg1">
                <a:shade val="65000"/>
                <a:satMod val="300000"/>
              </a:schemeClr>
            </a:gs>
          </a:gsLst>
          <a:path path="circle">
            <a:fillToRect l="95000" t="-106500" r="5000" b="206500"/>
          </a:path>
          <a:tileRect/>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CDEA518-6422-425F-B6DC-81AF790DE54B}" type="datetime1">
              <a:rPr lang="en-US" smtClean="0"/>
              <a:pPr/>
              <a:t>6/12/2014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3EE8EB3-3E36-4931-836F-60D6730130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829761"/>
          </a:xfrm>
        </p:spPr>
        <p:txBody>
          <a:bodyPr>
            <a:normAutofit/>
          </a:bodyPr>
          <a:lstStyle/>
          <a:p>
            <a:pPr algn="ctr"/>
            <a:r>
              <a:rPr lang="en-US" sz="4000" b="1" dirty="0" smtClean="0">
                <a:solidFill>
                  <a:schemeClr val="tx1"/>
                </a:solidFill>
                <a:cs typeface="Times New Roman" pitchFamily="18" charset="0"/>
              </a:rPr>
              <a:t>THE CONCEPT OF</a:t>
            </a:r>
            <a:r>
              <a:rPr lang="en-US" sz="4000" dirty="0" smtClean="0">
                <a:solidFill>
                  <a:schemeClr val="tx1"/>
                </a:solidFill>
                <a:cs typeface="Times New Roman" pitchFamily="18" charset="0"/>
              </a:rPr>
              <a:t/>
            </a:r>
            <a:br>
              <a:rPr lang="en-US" sz="4000" dirty="0" smtClean="0">
                <a:solidFill>
                  <a:schemeClr val="tx1"/>
                </a:solidFill>
                <a:cs typeface="Times New Roman" pitchFamily="18" charset="0"/>
              </a:rPr>
            </a:br>
            <a:r>
              <a:rPr lang="en-US" sz="4000" b="1" dirty="0" smtClean="0">
                <a:solidFill>
                  <a:schemeClr val="tx1"/>
                </a:solidFill>
                <a:cs typeface="Times New Roman" pitchFamily="18" charset="0"/>
              </a:rPr>
              <a:t>MUSHARAKAH</a:t>
            </a:r>
            <a:endParaRPr lang="en-US" sz="4000" dirty="0">
              <a:solidFill>
                <a:schemeClr val="tx1"/>
              </a:solidFill>
            </a:endParaRPr>
          </a:p>
        </p:txBody>
      </p:sp>
      <p:pic>
        <p:nvPicPr>
          <p:cNvPr id="4" name="Picture 3" descr="CIF Logo"/>
          <p:cNvPicPr>
            <a:picLocks noChangeAspect="1" noChangeArrowheads="1"/>
          </p:cNvPicPr>
          <p:nvPr/>
        </p:nvPicPr>
        <p:blipFill>
          <a:blip r:embed="rId3"/>
          <a:srcRect/>
          <a:stretch>
            <a:fillRect/>
          </a:stretch>
        </p:blipFill>
        <p:spPr bwMode="auto">
          <a:xfrm>
            <a:off x="685800" y="609600"/>
            <a:ext cx="819150" cy="1047750"/>
          </a:xfrm>
          <a:prstGeom prst="rect">
            <a:avLst/>
          </a:prstGeom>
          <a:noFill/>
        </p:spPr>
      </p:pic>
      <p:sp>
        <p:nvSpPr>
          <p:cNvPr id="5" name="Rectangle 8"/>
          <p:cNvSpPr>
            <a:spLocks noChangeArrowheads="1"/>
          </p:cNvSpPr>
          <p:nvPr/>
        </p:nvSpPr>
        <p:spPr bwMode="auto">
          <a:xfrm>
            <a:off x="0" y="457200"/>
            <a:ext cx="8686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BC55"/>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BC55"/>
                </a:solidFill>
                <a:effectLst/>
                <a:latin typeface="Times New Roman" pitchFamily="18" charset="0"/>
                <a:ea typeface="Times New Roman" pitchFamily="18" charset="0"/>
                <a:cs typeface="Times New Roman" pitchFamily="18" charset="0"/>
              </a:rPr>
              <a:t>Center of Islamic Finance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COMSATS Institute of Information Technology</a:t>
            </a:r>
          </a:p>
          <a:p>
            <a:pPr marL="0" marR="0" lvl="0" indent="0" algn="l" defTabSz="914400" rtl="0" eaLnBrk="0" fontAlgn="base" latinLnBrk="0" hangingPunct="0">
              <a:lnSpc>
                <a:spcPct val="100000"/>
              </a:lnSpc>
              <a:spcBef>
                <a:spcPct val="0"/>
              </a:spcBef>
              <a:spcAft>
                <a:spcPct val="0"/>
              </a:spcAft>
              <a:buClrTx/>
              <a:buSzTx/>
              <a:buFontTx/>
              <a:buNone/>
              <a:tabLst/>
            </a:pPr>
            <a:r>
              <a:rPr lang="en-US" dirty="0" smtClean="0">
                <a:latin typeface="Times New Roman" pitchFamily="18" charset="0"/>
                <a:cs typeface="Times New Roman" pitchFamily="18" charset="0"/>
              </a:rPr>
              <a:t>		Lahore Campus</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endParaRPr>
          </a:p>
        </p:txBody>
      </p:sp>
      <p:pic>
        <p:nvPicPr>
          <p:cNvPr id="6" name="Picture 3"/>
          <p:cNvPicPr>
            <a:picLocks noChangeAspect="1" noChangeArrowheads="1"/>
          </p:cNvPicPr>
          <p:nvPr/>
        </p:nvPicPr>
        <p:blipFill>
          <a:blip r:embed="rId4"/>
          <a:srcRect/>
          <a:stretch>
            <a:fillRect/>
          </a:stretch>
        </p:blipFill>
        <p:spPr bwMode="auto">
          <a:xfrm>
            <a:off x="7315200" y="533400"/>
            <a:ext cx="1044575" cy="1114425"/>
          </a:xfrm>
          <a:prstGeom prst="rect">
            <a:avLst/>
          </a:prstGeom>
          <a:noFill/>
        </p:spPr>
      </p:pic>
      <p:sp>
        <p:nvSpPr>
          <p:cNvPr id="7" name="Slide Number Placeholder 6"/>
          <p:cNvSpPr>
            <a:spLocks noGrp="1"/>
          </p:cNvSpPr>
          <p:nvPr>
            <p:ph type="sldNum" sz="quarter" idx="12"/>
          </p:nvPr>
        </p:nvSpPr>
        <p:spPr/>
        <p:txBody>
          <a:bodyPr/>
          <a:lstStyle/>
          <a:p>
            <a:fld id="{E3EE8EB3-3E36-4931-836F-60D673013014}" type="slidenum">
              <a:rPr lang="en-US" smtClean="0"/>
              <a:pPr/>
              <a:t>1</a:t>
            </a:fld>
            <a:endParaRPr lang="en-US"/>
          </a:p>
        </p:txBody>
      </p:sp>
      <p:sp>
        <p:nvSpPr>
          <p:cNvPr id="8" name="Rectangle 7"/>
          <p:cNvSpPr/>
          <p:nvPr/>
        </p:nvSpPr>
        <p:spPr>
          <a:xfrm>
            <a:off x="3886200" y="4419600"/>
            <a:ext cx="4572000" cy="707886"/>
          </a:xfrm>
          <a:prstGeom prst="rect">
            <a:avLst/>
          </a:prstGeom>
        </p:spPr>
        <p:txBody>
          <a:bodyPr>
            <a:spAutoFit/>
          </a:bodyPr>
          <a:lstStyle/>
          <a:p>
            <a:r>
              <a:rPr lang="en-US" sz="2000" dirty="0" smtClean="0">
                <a:latin typeface="Arial" pitchFamily="34" charset="0"/>
                <a:cs typeface="Arial" pitchFamily="34" charset="0"/>
              </a:rPr>
              <a:t>Adopted from open source lecture of Dr. Muhammad </a:t>
            </a:r>
            <a:r>
              <a:rPr lang="en-US" sz="2000" dirty="0" err="1" smtClean="0">
                <a:latin typeface="Arial" pitchFamily="34" charset="0"/>
                <a:cs typeface="Arial" pitchFamily="34" charset="0"/>
              </a:rPr>
              <a:t>Zubair</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Usmani</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itchFamily="2" charset="2"/>
              <a:buChar char="v"/>
            </a:pPr>
            <a:r>
              <a:rPr lang="en-US" sz="2800" dirty="0" smtClean="0">
                <a:latin typeface="Arial" pitchFamily="34" charset="0"/>
                <a:cs typeface="Arial" pitchFamily="34" charset="0"/>
              </a:rPr>
              <a:t>However, if a partner has put an express condition in the agreement that he will never work for the </a:t>
            </a: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 and will remain a sleeping partner throughout the term of </a:t>
            </a:r>
            <a:r>
              <a:rPr lang="en-US" sz="2800" dirty="0" err="1" smtClean="0">
                <a:latin typeface="Arial" pitchFamily="34" charset="0"/>
                <a:cs typeface="Arial" pitchFamily="34" charset="0"/>
              </a:rPr>
              <a:t>Musharakha</a:t>
            </a:r>
            <a:r>
              <a:rPr lang="en-US" sz="2800" dirty="0" smtClean="0">
                <a:latin typeface="Arial" pitchFamily="34" charset="0"/>
                <a:cs typeface="Arial" pitchFamily="34" charset="0"/>
              </a:rPr>
              <a:t>, then his share of profit cannot be more than the ratio of his investment.</a:t>
            </a:r>
          </a:p>
          <a:p>
            <a:endParaRPr lang="en-US" dirty="0"/>
          </a:p>
        </p:txBody>
      </p:sp>
      <p:sp>
        <p:nvSpPr>
          <p:cNvPr id="2" name="Title 1"/>
          <p:cNvSpPr>
            <a:spLocks noGrp="1"/>
          </p:cNvSpPr>
          <p:nvPr>
            <p:ph type="title"/>
          </p:nvPr>
        </p:nvSpPr>
        <p:spPr/>
        <p:txBody>
          <a:bodyPr/>
          <a:lstStyle/>
          <a:p>
            <a:r>
              <a:rPr lang="en-US" dirty="0" smtClean="0">
                <a:solidFill>
                  <a:schemeClr val="tx1"/>
                </a:solidFill>
                <a:latin typeface="Arial" pitchFamily="34" charset="0"/>
                <a:cs typeface="Arial" pitchFamily="34" charset="0"/>
              </a:rPr>
              <a:t>OBSERVATIONS</a:t>
            </a:r>
            <a:endParaRPr lang="en-US"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3EE8EB3-3E36-4931-836F-60D673013014}" type="slidenum">
              <a:rPr lang="en-US" smtClean="0"/>
              <a:pPr/>
              <a:t>10</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lnSpc>
                <a:spcPct val="90000"/>
              </a:lnSpc>
              <a:buFont typeface="Wingdings" pitchFamily="2" charset="2"/>
              <a:buChar char="v"/>
            </a:pPr>
            <a:r>
              <a:rPr lang="en-US" sz="2800" dirty="0" smtClean="0">
                <a:latin typeface="Arial" pitchFamily="34" charset="0"/>
                <a:cs typeface="Arial" pitchFamily="34" charset="0"/>
              </a:rPr>
              <a:t>In the case of a loss, all the Muslim jurists are unanimous on the point that each partner shall suffer the loss exactly according to the ratio of investment. Therefore, if a partner have invested 40% of the capital, he must suffer 40% of the loss, not more, not less, and any condition to the contrary shall render the contract invalid. There is a complete consensus of jurists on this principle.</a:t>
            </a:r>
          </a:p>
          <a:p>
            <a:pPr>
              <a:lnSpc>
                <a:spcPct val="90000"/>
              </a:lnSpc>
              <a:buFont typeface="Wingdings" pitchFamily="2" charset="2"/>
              <a:buChar char="v"/>
            </a:pPr>
            <a:endParaRPr lang="en-US" sz="2800" dirty="0" smtClean="0">
              <a:latin typeface="Arial" pitchFamily="34" charset="0"/>
              <a:cs typeface="Arial" pitchFamily="34" charset="0"/>
            </a:endParaRPr>
          </a:p>
          <a:p>
            <a:pPr>
              <a:lnSpc>
                <a:spcPct val="90000"/>
              </a:lnSpc>
              <a:buFont typeface="Wingdings" pitchFamily="2" charset="2"/>
              <a:buChar char="v"/>
            </a:pPr>
            <a:r>
              <a:rPr lang="en-US" sz="2800" dirty="0" smtClean="0">
                <a:latin typeface="Arial" pitchFamily="34" charset="0"/>
                <a:cs typeface="Arial" pitchFamily="34" charset="0"/>
              </a:rPr>
              <a:t>Profit is based on the agreement of the parties, but loss is always subject to the ratio of investment.</a:t>
            </a:r>
            <a:endParaRPr lang="en-US" sz="2800" dirty="0">
              <a:latin typeface="Arial" pitchFamily="34" charset="0"/>
              <a:cs typeface="Arial" pitchFamily="34" charset="0"/>
            </a:endParaRPr>
          </a:p>
        </p:txBody>
      </p:sp>
      <p:sp>
        <p:nvSpPr>
          <p:cNvPr id="2" name="Title 1"/>
          <p:cNvSpPr>
            <a:spLocks noGrp="1"/>
          </p:cNvSpPr>
          <p:nvPr>
            <p:ph type="title"/>
          </p:nvPr>
        </p:nvSpPr>
        <p:spPr/>
        <p:txBody>
          <a:bodyPr/>
          <a:lstStyle/>
          <a:p>
            <a:r>
              <a:rPr lang="en-US" b="1" dirty="0" smtClean="0">
                <a:solidFill>
                  <a:schemeClr val="tx1"/>
                </a:solidFill>
                <a:latin typeface="Arial" pitchFamily="34" charset="0"/>
                <a:cs typeface="Arial" pitchFamily="34" charset="0"/>
              </a:rPr>
              <a:t>Sharing of loss</a:t>
            </a:r>
            <a:endParaRPr lang="en-US"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3EE8EB3-3E36-4931-836F-60D673013014}" type="slidenum">
              <a:rPr lang="en-US" smtClean="0"/>
              <a:pPr/>
              <a:t>11</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ctr">
              <a:lnSpc>
                <a:spcPct val="90000"/>
              </a:lnSpc>
              <a:buFontTx/>
              <a:buNone/>
            </a:pP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 is deemed to be terminated in any one of the following events:</a:t>
            </a:r>
          </a:p>
          <a:p>
            <a:pPr algn="just">
              <a:lnSpc>
                <a:spcPct val="90000"/>
              </a:lnSpc>
              <a:buFontTx/>
              <a:buNone/>
            </a:pPr>
            <a:r>
              <a:rPr lang="en-US" sz="2800" dirty="0" smtClean="0">
                <a:latin typeface="Arial" pitchFamily="34" charset="0"/>
                <a:cs typeface="Arial" pitchFamily="34" charset="0"/>
              </a:rPr>
              <a:t>	(1) Every partner has a right to terminate the </a:t>
            </a: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 at any time after giving his partner a notice to this effect, whereby the </a:t>
            </a: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 will come to an end.</a:t>
            </a:r>
          </a:p>
          <a:p>
            <a:pPr algn="just">
              <a:lnSpc>
                <a:spcPct val="90000"/>
              </a:lnSpc>
              <a:buFontTx/>
              <a:buNone/>
            </a:pPr>
            <a:r>
              <a:rPr lang="en-US" sz="2800" dirty="0" smtClean="0">
                <a:latin typeface="Arial" pitchFamily="34" charset="0"/>
                <a:cs typeface="Arial" pitchFamily="34" charset="0"/>
              </a:rPr>
              <a:t> 	In this case, if the assets of the </a:t>
            </a: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 are in cash form, all of them will be distributed pro rata between the partners. But if the assets are not liquidated, the partners may agree either on the liquidation of the assets, or on their distribution or partition between the partners as they are. </a:t>
            </a:r>
          </a:p>
          <a:p>
            <a:endParaRPr lang="en-US" sz="2800" dirty="0"/>
          </a:p>
        </p:txBody>
      </p:sp>
      <p:sp>
        <p:nvSpPr>
          <p:cNvPr id="2" name="Title 1"/>
          <p:cNvSpPr>
            <a:spLocks noGrp="1"/>
          </p:cNvSpPr>
          <p:nvPr>
            <p:ph type="title"/>
          </p:nvPr>
        </p:nvSpPr>
        <p:spPr/>
        <p:txBody>
          <a:bodyPr/>
          <a:lstStyle/>
          <a:p>
            <a:r>
              <a:rPr lang="en-US" b="1" dirty="0" smtClean="0">
                <a:solidFill>
                  <a:schemeClr val="tx1"/>
                </a:solidFill>
                <a:latin typeface="Arial" pitchFamily="34" charset="0"/>
                <a:cs typeface="Arial" pitchFamily="34" charset="0"/>
              </a:rPr>
              <a:t>Termination of </a:t>
            </a:r>
            <a:r>
              <a:rPr lang="en-US" b="1" dirty="0" err="1" smtClean="0">
                <a:solidFill>
                  <a:schemeClr val="tx1"/>
                </a:solidFill>
                <a:latin typeface="Arial" pitchFamily="34" charset="0"/>
                <a:cs typeface="Arial" pitchFamily="34" charset="0"/>
              </a:rPr>
              <a:t>Musharakah</a:t>
            </a:r>
            <a:r>
              <a:rPr lang="en-US" dirty="0" smtClean="0">
                <a:solidFill>
                  <a:schemeClr val="tx1"/>
                </a:solidFill>
                <a:latin typeface="Arial" pitchFamily="34" charset="0"/>
                <a:cs typeface="Arial" pitchFamily="34" charset="0"/>
              </a:rPr>
              <a:t> </a:t>
            </a:r>
            <a:endParaRPr lang="en-US"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3EE8EB3-3E36-4931-836F-60D673013014}" type="slidenum">
              <a:rPr lang="en-US" smtClean="0"/>
              <a:pPr/>
              <a:t>12</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lnSpc>
                <a:spcPct val="90000"/>
              </a:lnSpc>
              <a:buFont typeface="Wingdings" pitchFamily="2" charset="2"/>
              <a:buChar char="v"/>
            </a:pPr>
            <a:r>
              <a:rPr lang="en-US" sz="3000" dirty="0" smtClean="0">
                <a:latin typeface="Arial" pitchFamily="34" charset="0"/>
                <a:cs typeface="Arial" pitchFamily="34" charset="0"/>
              </a:rPr>
              <a:t>IN CASE OF A DISPUTE:	</a:t>
            </a:r>
          </a:p>
          <a:p>
            <a:pPr algn="just">
              <a:lnSpc>
                <a:spcPct val="90000"/>
              </a:lnSpc>
              <a:buNone/>
            </a:pPr>
            <a:r>
              <a:rPr lang="en-US" sz="3000" dirty="0" smtClean="0">
                <a:latin typeface="Arial" pitchFamily="34" charset="0"/>
                <a:cs typeface="Arial" pitchFamily="34" charset="0"/>
              </a:rPr>
              <a:t>	If there is a dispute between the partners in this matter i.e. one partner seeks liquidation while the other wants partition or distribution of the non-liquid assets </a:t>
            </a:r>
            <a:r>
              <a:rPr lang="en-US" sz="3000" dirty="0" err="1" smtClean="0">
                <a:latin typeface="Arial" pitchFamily="34" charset="0"/>
                <a:cs typeface="Arial" pitchFamily="34" charset="0"/>
              </a:rPr>
              <a:t>themselves,the</a:t>
            </a:r>
            <a:r>
              <a:rPr lang="en-US" sz="3000" dirty="0" smtClean="0">
                <a:latin typeface="Arial" pitchFamily="34" charset="0"/>
                <a:cs typeface="Arial" pitchFamily="34" charset="0"/>
              </a:rPr>
              <a:t> latter shall be preferred, because after the termination of </a:t>
            </a:r>
            <a:r>
              <a:rPr lang="en-US" sz="3000" dirty="0" err="1" smtClean="0">
                <a:latin typeface="Arial" pitchFamily="34" charset="0"/>
                <a:cs typeface="Arial" pitchFamily="34" charset="0"/>
              </a:rPr>
              <a:t>musharakah</a:t>
            </a:r>
            <a:r>
              <a:rPr lang="en-US" sz="3000" dirty="0" smtClean="0">
                <a:latin typeface="Arial" pitchFamily="34" charset="0"/>
                <a:cs typeface="Arial" pitchFamily="34" charset="0"/>
              </a:rPr>
              <a:t>, all the assets are in the joint ownership of the partners, and a co-owner has a right to seek partition or separation, and no one can compel him on liquidation. However, if the assets are such that they cannot be separated or partitioned, such as machinery, then they shall be sold and the sale-proceeds shall be distributed. </a:t>
            </a:r>
          </a:p>
          <a:p>
            <a:endParaRPr lang="en-US" dirty="0"/>
          </a:p>
        </p:txBody>
      </p:sp>
      <p:sp>
        <p:nvSpPr>
          <p:cNvPr id="2" name="Title 1"/>
          <p:cNvSpPr>
            <a:spLocks noGrp="1"/>
          </p:cNvSpPr>
          <p:nvPr>
            <p:ph type="title"/>
          </p:nvPr>
        </p:nvSpPr>
        <p:spPr/>
        <p:txBody>
          <a:bodyPr/>
          <a:lstStyle/>
          <a:p>
            <a:r>
              <a:rPr lang="en-US" b="1" dirty="0" smtClean="0">
                <a:solidFill>
                  <a:schemeClr val="tx1"/>
                </a:solidFill>
                <a:latin typeface="Arial" pitchFamily="34" charset="0"/>
                <a:cs typeface="Arial" pitchFamily="34" charset="0"/>
              </a:rPr>
              <a:t>Termination of </a:t>
            </a:r>
            <a:r>
              <a:rPr lang="en-US" b="1" dirty="0" err="1" smtClean="0">
                <a:solidFill>
                  <a:schemeClr val="tx1"/>
                </a:solidFill>
                <a:latin typeface="Arial" pitchFamily="34" charset="0"/>
                <a:cs typeface="Arial" pitchFamily="34" charset="0"/>
              </a:rPr>
              <a:t>Musharakah</a:t>
            </a:r>
            <a:endParaRPr lang="en-US"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3EE8EB3-3E36-4931-836F-60D673013014}" type="slidenum">
              <a:rPr lang="en-US" smtClean="0"/>
              <a:pPr/>
              <a:t>13</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90000"/>
              </a:lnSpc>
              <a:buFontTx/>
              <a:buNone/>
            </a:pPr>
            <a:r>
              <a:rPr lang="en-US" dirty="0" smtClean="0">
                <a:cs typeface="Times New Roman" pitchFamily="18" charset="0"/>
              </a:rPr>
              <a:t>  (</a:t>
            </a:r>
            <a:r>
              <a:rPr lang="en-US" sz="2800" dirty="0" smtClean="0">
                <a:latin typeface="Arial" pitchFamily="34" charset="0"/>
                <a:cs typeface="Arial" pitchFamily="34" charset="0"/>
              </a:rPr>
              <a:t>2)If any one of the partners dies during the </a:t>
            </a: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 the contract of </a:t>
            </a: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 with him stands terminated. His heirs in this case, will have the option either to draw the share of the deceased from the business, or to continue with the contract of </a:t>
            </a: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a:t>
            </a:r>
          </a:p>
          <a:p>
            <a:pPr algn="just">
              <a:lnSpc>
                <a:spcPct val="90000"/>
              </a:lnSpc>
              <a:buFontTx/>
              <a:buNone/>
            </a:pPr>
            <a:r>
              <a:rPr lang="en-US" sz="2800" dirty="0" smtClean="0">
                <a:latin typeface="Arial" pitchFamily="34" charset="0"/>
                <a:cs typeface="Arial" pitchFamily="34" charset="0"/>
              </a:rPr>
              <a:t> 	(3)If any one of the partners becomes insane or otherwise becomes incapable of effecting commercial transactions, the </a:t>
            </a: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 stands terminated.</a:t>
            </a:r>
          </a:p>
          <a:p>
            <a:endParaRPr lang="en-US" dirty="0"/>
          </a:p>
        </p:txBody>
      </p:sp>
      <p:sp>
        <p:nvSpPr>
          <p:cNvPr id="2" name="Title 1"/>
          <p:cNvSpPr>
            <a:spLocks noGrp="1"/>
          </p:cNvSpPr>
          <p:nvPr>
            <p:ph type="title"/>
          </p:nvPr>
        </p:nvSpPr>
        <p:spPr/>
        <p:txBody>
          <a:bodyPr/>
          <a:lstStyle/>
          <a:p>
            <a:r>
              <a:rPr lang="en-US" b="1" dirty="0" smtClean="0">
                <a:solidFill>
                  <a:schemeClr val="tx1"/>
                </a:solidFill>
                <a:latin typeface="Arial" pitchFamily="34" charset="0"/>
                <a:cs typeface="Arial" pitchFamily="34" charset="0"/>
              </a:rPr>
              <a:t>Termination of </a:t>
            </a:r>
            <a:r>
              <a:rPr lang="en-US" b="1" dirty="0" err="1" smtClean="0">
                <a:solidFill>
                  <a:schemeClr val="tx1"/>
                </a:solidFill>
                <a:latin typeface="Arial" pitchFamily="34" charset="0"/>
                <a:cs typeface="Arial" pitchFamily="34" charset="0"/>
              </a:rPr>
              <a:t>Musharakah</a:t>
            </a:r>
            <a:endParaRPr lang="en-US"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3EE8EB3-3E36-4931-836F-60D673013014}" type="slidenum">
              <a:rPr lang="en-US" smtClean="0"/>
              <a:pPr/>
              <a:t>14</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v"/>
            </a:pPr>
            <a:r>
              <a:rPr lang="en-US" sz="2800" dirty="0" smtClean="0">
                <a:latin typeface="Arial" pitchFamily="34" charset="0"/>
                <a:cs typeface="Arial" pitchFamily="34" charset="0"/>
              </a:rPr>
              <a:t>If one of the partners wants termination of the </a:t>
            </a: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 while the other partner or partners like to continue with the business, this purpose can be achieved by mutual agreement. The partners who want to run the business may purchase the share of the partner who wants to terminate his partnership, because the termination of </a:t>
            </a: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 with one partner does not imply its termination between the other partners.</a:t>
            </a:r>
            <a:endParaRPr lang="en-US" sz="2800" dirty="0">
              <a:latin typeface="Arial" pitchFamily="34" charset="0"/>
              <a:cs typeface="Arial" pitchFamily="34" charset="0"/>
            </a:endParaRPr>
          </a:p>
        </p:txBody>
      </p:sp>
      <p:sp>
        <p:nvSpPr>
          <p:cNvPr id="2" name="Title 1"/>
          <p:cNvSpPr>
            <a:spLocks noGrp="1"/>
          </p:cNvSpPr>
          <p:nvPr>
            <p:ph type="title"/>
          </p:nvPr>
        </p:nvSpPr>
        <p:spPr/>
        <p:txBody>
          <a:bodyPr>
            <a:noAutofit/>
          </a:bodyPr>
          <a:lstStyle/>
          <a:p>
            <a:r>
              <a:rPr lang="en-US" sz="3600" b="1" dirty="0" smtClean="0">
                <a:solidFill>
                  <a:schemeClr val="tx1"/>
                </a:solidFill>
                <a:latin typeface="Arial" pitchFamily="34" charset="0"/>
                <a:cs typeface="Arial" pitchFamily="34" charset="0"/>
              </a:rPr>
              <a:t>Termination of </a:t>
            </a:r>
            <a:r>
              <a:rPr lang="en-US" sz="3600" b="1" dirty="0" err="1" smtClean="0">
                <a:solidFill>
                  <a:schemeClr val="tx1"/>
                </a:solidFill>
                <a:latin typeface="Arial" pitchFamily="34" charset="0"/>
                <a:cs typeface="Arial" pitchFamily="34" charset="0"/>
              </a:rPr>
              <a:t>Musharakah</a:t>
            </a:r>
            <a:r>
              <a:rPr lang="en-US" sz="3600" b="1" dirty="0" smtClean="0">
                <a:solidFill>
                  <a:schemeClr val="tx1"/>
                </a:solidFill>
                <a:latin typeface="Arial" pitchFamily="34" charset="0"/>
                <a:cs typeface="Arial" pitchFamily="34" charset="0"/>
              </a:rPr>
              <a:t> without closing the business</a:t>
            </a:r>
            <a:r>
              <a:rPr lang="en-US" sz="3600" dirty="0" smtClean="0">
                <a:solidFill>
                  <a:schemeClr val="tx1"/>
                </a:solidFill>
                <a:latin typeface="Arial" pitchFamily="34" charset="0"/>
                <a:cs typeface="Arial" pitchFamily="34" charset="0"/>
              </a:rPr>
              <a:t> </a:t>
            </a:r>
            <a:endParaRPr lang="en-US" sz="3600"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3EE8EB3-3E36-4931-836F-60D673013014}" type="slidenum">
              <a:rPr lang="en-US" smtClean="0"/>
              <a:pPr/>
              <a:t>15</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v"/>
            </a:pPr>
            <a:r>
              <a:rPr lang="en-US" sz="2800" dirty="0" smtClean="0">
                <a:latin typeface="Arial" pitchFamily="34" charset="0"/>
                <a:cs typeface="Arial" pitchFamily="34" charset="0"/>
              </a:rPr>
              <a:t>However, in this case, the price of the share of the leaving partner must be determined by mutual consent, and if there is a dispute about the valuation of the share and the partners do not arrive at an agreed price, the leaving partner may compel other partners on the liquidation or on the distribution of the assets themselves.</a:t>
            </a:r>
            <a:endParaRPr lang="en-US" sz="2800" dirty="0">
              <a:latin typeface="Arial" pitchFamily="34" charset="0"/>
              <a:cs typeface="Arial" pitchFamily="34" charset="0"/>
            </a:endParaRPr>
          </a:p>
        </p:txBody>
      </p:sp>
      <p:sp>
        <p:nvSpPr>
          <p:cNvPr id="2" name="Title 1"/>
          <p:cNvSpPr>
            <a:spLocks noGrp="1"/>
          </p:cNvSpPr>
          <p:nvPr>
            <p:ph type="title"/>
          </p:nvPr>
        </p:nvSpPr>
        <p:spPr/>
        <p:txBody>
          <a:bodyPr>
            <a:noAutofit/>
          </a:bodyPr>
          <a:lstStyle/>
          <a:p>
            <a:r>
              <a:rPr lang="en-US" sz="3600" b="1" dirty="0" smtClean="0">
                <a:solidFill>
                  <a:schemeClr val="tx1"/>
                </a:solidFill>
                <a:latin typeface="Arial" pitchFamily="34" charset="0"/>
                <a:cs typeface="Arial" pitchFamily="34" charset="0"/>
              </a:rPr>
              <a:t>Termination of </a:t>
            </a:r>
            <a:r>
              <a:rPr lang="en-US" sz="3600" b="1" dirty="0" err="1" smtClean="0">
                <a:solidFill>
                  <a:schemeClr val="tx1"/>
                </a:solidFill>
                <a:latin typeface="Arial" pitchFamily="34" charset="0"/>
                <a:cs typeface="Arial" pitchFamily="34" charset="0"/>
              </a:rPr>
              <a:t>Musharakah</a:t>
            </a:r>
            <a:r>
              <a:rPr lang="en-US" sz="3600" b="1" dirty="0" smtClean="0">
                <a:solidFill>
                  <a:schemeClr val="tx1"/>
                </a:solidFill>
                <a:latin typeface="Arial" pitchFamily="34" charset="0"/>
                <a:cs typeface="Arial" pitchFamily="34" charset="0"/>
              </a:rPr>
              <a:t> without closing the business</a:t>
            </a:r>
            <a:endParaRPr lang="en-US" sz="3600"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3EE8EB3-3E36-4931-836F-60D673013014}" type="slidenum">
              <a:rPr lang="en-US" smtClean="0"/>
              <a:pPr/>
              <a:t>16</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endParaRPr lang="en-US" sz="4000" dirty="0" smtClean="0">
              <a:latin typeface="Arial" pitchFamily="34" charset="0"/>
              <a:cs typeface="Arial" pitchFamily="34" charset="0"/>
            </a:endParaRPr>
          </a:p>
          <a:p>
            <a:pPr algn="ctr">
              <a:buNone/>
            </a:pPr>
            <a:endParaRPr lang="en-US" sz="4000" dirty="0" smtClean="0">
              <a:latin typeface="Arial" pitchFamily="34" charset="0"/>
              <a:cs typeface="Arial" pitchFamily="34" charset="0"/>
            </a:endParaRPr>
          </a:p>
          <a:p>
            <a:pPr algn="ctr">
              <a:buNone/>
            </a:pPr>
            <a:r>
              <a:rPr lang="en-US" sz="4000" dirty="0" smtClean="0">
                <a:latin typeface="Arial" pitchFamily="34" charset="0"/>
                <a:cs typeface="Arial" pitchFamily="34" charset="0"/>
              </a:rPr>
              <a:t>THANK YOU</a:t>
            </a:r>
            <a:endParaRPr lang="en-US" sz="40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3EE8EB3-3E36-4931-836F-60D673013014}" type="slidenum">
              <a:rPr lang="en-US" smtClean="0"/>
              <a:pPr/>
              <a:t>17</a:t>
            </a:fld>
            <a:endParaRPr lang="en-US"/>
          </a:p>
        </p:txBody>
      </p:sp>
      <p:pic>
        <p:nvPicPr>
          <p:cNvPr id="4" name="Picture 3"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idx="1"/>
          </p:nvPr>
        </p:nvPicPr>
        <p:blipFill>
          <a:blip r:embed="rId2"/>
          <a:stretch>
            <a:fillRect/>
          </a:stretch>
        </p:blipFill>
        <p:spPr bwMode="auto">
          <a:xfrm>
            <a:off x="457200" y="304800"/>
            <a:ext cx="8229600" cy="5267826"/>
          </a:xfrm>
          <a:prstGeom prst="rect">
            <a:avLst/>
          </a:prstGeom>
        </p:spPr>
      </p:pic>
      <p:sp>
        <p:nvSpPr>
          <p:cNvPr id="5" name="Slide Number Placeholder 4"/>
          <p:cNvSpPr>
            <a:spLocks noGrp="1"/>
          </p:cNvSpPr>
          <p:nvPr>
            <p:ph type="sldNum" sz="quarter" idx="12"/>
          </p:nvPr>
        </p:nvSpPr>
        <p:spPr/>
        <p:txBody>
          <a:bodyPr/>
          <a:lstStyle/>
          <a:p>
            <a:fld id="{E3EE8EB3-3E36-4931-836F-60D673013014}"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v"/>
            </a:pP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 means relationship established under a contract by the mutual consent of the parties for sharing of profits and </a:t>
            </a:r>
            <a:r>
              <a:rPr lang="en-US" sz="2800" dirty="0" err="1" smtClean="0">
                <a:latin typeface="Arial" pitchFamily="34" charset="0"/>
                <a:cs typeface="Arial" pitchFamily="34" charset="0"/>
              </a:rPr>
              <a:t>losses,arising</a:t>
            </a:r>
            <a:r>
              <a:rPr lang="en-US" sz="2800" dirty="0" smtClean="0">
                <a:latin typeface="Arial" pitchFamily="34" charset="0"/>
                <a:cs typeface="Arial" pitchFamily="34" charset="0"/>
              </a:rPr>
              <a:t> from a joint enterprise or venture.</a:t>
            </a:r>
          </a:p>
          <a:p>
            <a:pPr algn="just">
              <a:buFont typeface="Wingdings" pitchFamily="2" charset="2"/>
              <a:buChar char="v"/>
            </a:pPr>
            <a:r>
              <a:rPr lang="en-US" sz="2800" dirty="0" smtClean="0">
                <a:latin typeface="Arial" pitchFamily="34" charset="0"/>
                <a:cs typeface="Arial" pitchFamily="34" charset="0"/>
              </a:rPr>
              <a:t>Investments come from all partners/shareholders hereinafter referred to as partners.</a:t>
            </a:r>
          </a:p>
          <a:p>
            <a:pPr algn="just">
              <a:buFont typeface="Wingdings" pitchFamily="2" charset="2"/>
              <a:buChar char="v"/>
            </a:pPr>
            <a:r>
              <a:rPr lang="en-US" sz="2800" dirty="0" smtClean="0">
                <a:latin typeface="Arial" pitchFamily="34" charset="0"/>
                <a:cs typeface="Arial" pitchFamily="34" charset="0"/>
              </a:rPr>
              <a:t>Profits shall be distributed in the proportion mutually agreed in the contract.</a:t>
            </a:r>
          </a:p>
          <a:p>
            <a:endParaRPr lang="en-US" dirty="0"/>
          </a:p>
        </p:txBody>
      </p:sp>
      <p:sp>
        <p:nvSpPr>
          <p:cNvPr id="2" name="Title 1"/>
          <p:cNvSpPr>
            <a:spLocks noGrp="1"/>
          </p:cNvSpPr>
          <p:nvPr>
            <p:ph type="title"/>
          </p:nvPr>
        </p:nvSpPr>
        <p:spPr>
          <a:xfrm>
            <a:off x="533400" y="228600"/>
            <a:ext cx="8229600" cy="1143000"/>
          </a:xfrm>
        </p:spPr>
        <p:txBody>
          <a:bodyPr>
            <a:normAutofit fontScale="90000"/>
          </a:bodyPr>
          <a:lstStyle/>
          <a:p>
            <a:r>
              <a:rPr lang="en-US" b="1" dirty="0" smtClean="0">
                <a:solidFill>
                  <a:schemeClr val="tx1"/>
                </a:solidFill>
                <a:latin typeface="Arial" pitchFamily="34" charset="0"/>
                <a:cs typeface="Arial" pitchFamily="34" charset="0"/>
              </a:rPr>
              <a:t>The basic rules and Features of </a:t>
            </a:r>
            <a:r>
              <a:rPr lang="en-US" b="1" dirty="0" err="1" smtClean="0">
                <a:solidFill>
                  <a:schemeClr val="tx1"/>
                </a:solidFill>
                <a:latin typeface="Arial" pitchFamily="34" charset="0"/>
                <a:cs typeface="Arial" pitchFamily="34" charset="0"/>
              </a:rPr>
              <a:t>Musharakah</a:t>
            </a:r>
            <a:endParaRPr lang="en-US"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3EE8EB3-3E36-4931-836F-60D673013014}" type="slidenum">
              <a:rPr lang="en-US" smtClean="0"/>
              <a:pPr/>
              <a:t>3</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90000"/>
              </a:lnSpc>
              <a:buFontTx/>
              <a:buNone/>
            </a:pPr>
            <a:r>
              <a:rPr lang="en-US" sz="2800" b="1" dirty="0" smtClean="0">
                <a:latin typeface="Arial" pitchFamily="34" charset="0"/>
                <a:cs typeface="Arial" pitchFamily="34" charset="0"/>
              </a:rPr>
              <a:t>The existence of </a:t>
            </a:r>
            <a:r>
              <a:rPr lang="en-US" sz="2800" b="1" dirty="0" err="1" smtClean="0">
                <a:latin typeface="Arial" pitchFamily="34" charset="0"/>
                <a:cs typeface="Arial" pitchFamily="34" charset="0"/>
              </a:rPr>
              <a:t>Muta’aqideen</a:t>
            </a:r>
            <a:r>
              <a:rPr lang="en-US" sz="2800" b="1" dirty="0" smtClean="0">
                <a:latin typeface="Arial" pitchFamily="34" charset="0"/>
                <a:cs typeface="Arial" pitchFamily="34" charset="0"/>
              </a:rPr>
              <a:t>(Partners):</a:t>
            </a:r>
          </a:p>
          <a:p>
            <a:pPr algn="just">
              <a:lnSpc>
                <a:spcPct val="90000"/>
              </a:lnSpc>
              <a:buFont typeface="Wingdings" pitchFamily="2" charset="2"/>
              <a:buChar char="v"/>
            </a:pPr>
            <a:r>
              <a:rPr lang="en-US" sz="2800" dirty="0" smtClean="0">
                <a:latin typeface="Arial" pitchFamily="34" charset="0"/>
                <a:cs typeface="Arial" pitchFamily="34" charset="0"/>
              </a:rPr>
              <a:t>Capability of Partners: Must be sane &amp; mature and be able of entering into a contract. The contract must take place with free consent of the parties without any fraud or misrepresentation.</a:t>
            </a:r>
          </a:p>
          <a:p>
            <a:pPr algn="just">
              <a:lnSpc>
                <a:spcPct val="90000"/>
              </a:lnSpc>
              <a:buFont typeface="Wingdings" pitchFamily="2" charset="2"/>
              <a:buChar char="v"/>
            </a:pPr>
            <a:r>
              <a:rPr lang="en-US" sz="2800" dirty="0" smtClean="0">
                <a:latin typeface="Arial" pitchFamily="34" charset="0"/>
                <a:cs typeface="Arial" pitchFamily="34" charset="0"/>
              </a:rPr>
              <a:t>If one or more partners choose to become non-working or silent partners. The ratio of their profit cannot exceed the ratio which their capital investment bears so the total capital investment in </a:t>
            </a: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a:t>
            </a:r>
          </a:p>
          <a:p>
            <a:endParaRPr lang="en-US" dirty="0"/>
          </a:p>
        </p:txBody>
      </p:sp>
      <p:sp>
        <p:nvSpPr>
          <p:cNvPr id="2" name="Title 1"/>
          <p:cNvSpPr>
            <a:spLocks noGrp="1"/>
          </p:cNvSpPr>
          <p:nvPr>
            <p:ph type="title"/>
          </p:nvPr>
        </p:nvSpPr>
        <p:spPr/>
        <p:txBody>
          <a:bodyPr>
            <a:normAutofit fontScale="90000"/>
          </a:bodyPr>
          <a:lstStyle/>
          <a:p>
            <a:r>
              <a:rPr lang="en-US" b="1" dirty="0" smtClean="0">
                <a:solidFill>
                  <a:schemeClr val="tx1"/>
                </a:solidFill>
                <a:latin typeface="Arial" pitchFamily="34" charset="0"/>
                <a:cs typeface="Arial" pitchFamily="34" charset="0"/>
              </a:rPr>
              <a:t>The basic rules and Features of </a:t>
            </a:r>
            <a:r>
              <a:rPr lang="en-US" b="1" dirty="0" err="1" smtClean="0">
                <a:solidFill>
                  <a:schemeClr val="tx1"/>
                </a:solidFill>
                <a:latin typeface="Arial" pitchFamily="34" charset="0"/>
                <a:cs typeface="Arial" pitchFamily="34" charset="0"/>
              </a:rPr>
              <a:t>Musharakah</a:t>
            </a:r>
            <a:endParaRPr lang="en-US"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3EE8EB3-3E36-4931-836F-60D673013014}" type="slidenum">
              <a:rPr lang="en-US" smtClean="0"/>
              <a:pPr/>
              <a:t>4</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v"/>
            </a:pPr>
            <a:r>
              <a:rPr lang="en-US" sz="2800" dirty="0" smtClean="0">
                <a:latin typeface="Arial" pitchFamily="34" charset="0"/>
                <a:cs typeface="Arial" pitchFamily="34" charset="0"/>
              </a:rPr>
              <a:t>It is not allowed to fix a lump sum amount for any of the partners, or any rate of profit tied up with his capital. A management fee however, can be paid to the partner managing the </a:t>
            </a: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 provided the agreement for the payment of such fee is independent of the </a:t>
            </a: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 agreement.</a:t>
            </a:r>
          </a:p>
          <a:p>
            <a:pPr algn="just">
              <a:buFont typeface="Wingdings" pitchFamily="2" charset="2"/>
              <a:buChar char="v"/>
            </a:pPr>
            <a:r>
              <a:rPr lang="en-US" sz="2800" dirty="0" smtClean="0">
                <a:latin typeface="Arial" pitchFamily="34" charset="0"/>
                <a:cs typeface="Arial" pitchFamily="34" charset="0"/>
              </a:rPr>
              <a:t>Losses are shared by all partners in proportion to their capital. </a:t>
            </a:r>
          </a:p>
          <a:p>
            <a:endParaRPr lang="en-US" dirty="0"/>
          </a:p>
        </p:txBody>
      </p:sp>
      <p:sp>
        <p:nvSpPr>
          <p:cNvPr id="2" name="Title 1"/>
          <p:cNvSpPr>
            <a:spLocks noGrp="1"/>
          </p:cNvSpPr>
          <p:nvPr>
            <p:ph type="title"/>
          </p:nvPr>
        </p:nvSpPr>
        <p:spPr/>
        <p:txBody>
          <a:bodyPr>
            <a:normAutofit fontScale="90000"/>
          </a:bodyPr>
          <a:lstStyle/>
          <a:p>
            <a:r>
              <a:rPr lang="en-US" b="1" dirty="0" smtClean="0">
                <a:solidFill>
                  <a:schemeClr val="tx1"/>
                </a:solidFill>
                <a:latin typeface="Arial" pitchFamily="34" charset="0"/>
                <a:cs typeface="Arial" pitchFamily="34" charset="0"/>
              </a:rPr>
              <a:t>The basic rules and Features of </a:t>
            </a:r>
            <a:r>
              <a:rPr lang="en-US" b="1" dirty="0" err="1" smtClean="0">
                <a:solidFill>
                  <a:schemeClr val="tx1"/>
                </a:solidFill>
                <a:latin typeface="Arial" pitchFamily="34" charset="0"/>
                <a:cs typeface="Arial" pitchFamily="34" charset="0"/>
              </a:rPr>
              <a:t>Musharakah</a:t>
            </a:r>
            <a:endParaRPr lang="en-US"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3EE8EB3-3E36-4931-836F-60D673013014}" type="slidenum">
              <a:rPr lang="en-US" smtClean="0"/>
              <a:pPr/>
              <a:t>5</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v"/>
            </a:pPr>
            <a:r>
              <a:rPr lang="en-US" sz="2800" dirty="0" smtClean="0">
                <a:latin typeface="Arial" pitchFamily="34" charset="0"/>
                <a:cs typeface="Arial" pitchFamily="34" charset="0"/>
              </a:rPr>
              <a:t>All assets of </a:t>
            </a: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 are jointly owned in proportion to the capital of each partner.</a:t>
            </a:r>
          </a:p>
          <a:p>
            <a:pPr algn="just">
              <a:buFont typeface="Wingdings" pitchFamily="2" charset="2"/>
              <a:buChar char="v"/>
            </a:pPr>
            <a:r>
              <a:rPr lang="en-US" sz="2800" dirty="0" smtClean="0">
                <a:latin typeface="Arial" pitchFamily="34" charset="0"/>
                <a:cs typeface="Arial" pitchFamily="34" charset="0"/>
              </a:rPr>
              <a:t>All partners must contribute their capital in terms of money or species at an agreed valuation.</a:t>
            </a:r>
          </a:p>
          <a:p>
            <a:pPr algn="just">
              <a:buFont typeface="Wingdings" pitchFamily="2" charset="2"/>
              <a:buChar char="v"/>
            </a:pPr>
            <a:r>
              <a:rPr lang="en-US" sz="2800" dirty="0" smtClean="0">
                <a:latin typeface="Arial" pitchFamily="34" charset="0"/>
                <a:cs typeface="Arial" pitchFamily="34" charset="0"/>
              </a:rPr>
              <a:t>Share capital in a </a:t>
            </a:r>
            <a:r>
              <a:rPr lang="en-US" sz="2800" dirty="0" err="1" smtClean="0">
                <a:latin typeface="Arial" pitchFamily="34" charset="0"/>
                <a:cs typeface="Arial" pitchFamily="34" charset="0"/>
              </a:rPr>
              <a:t>Musharakah</a:t>
            </a:r>
            <a:r>
              <a:rPr lang="en-US" sz="2800" dirty="0" smtClean="0">
                <a:latin typeface="Arial" pitchFamily="34" charset="0"/>
                <a:cs typeface="Arial" pitchFamily="34" charset="0"/>
              </a:rPr>
              <a:t> can be contributed either in cash or in the form of commodities. In the latter case, the market value of the commodities shall determine the share of the partner in the capital.</a:t>
            </a:r>
          </a:p>
          <a:p>
            <a:endParaRPr lang="en-US" dirty="0"/>
          </a:p>
        </p:txBody>
      </p:sp>
      <p:sp>
        <p:nvSpPr>
          <p:cNvPr id="2" name="Title 1"/>
          <p:cNvSpPr>
            <a:spLocks noGrp="1"/>
          </p:cNvSpPr>
          <p:nvPr>
            <p:ph type="title"/>
          </p:nvPr>
        </p:nvSpPr>
        <p:spPr/>
        <p:txBody>
          <a:bodyPr>
            <a:normAutofit fontScale="90000"/>
          </a:bodyPr>
          <a:lstStyle/>
          <a:p>
            <a:r>
              <a:rPr lang="en-US" b="1" dirty="0" smtClean="0">
                <a:solidFill>
                  <a:schemeClr val="tx1"/>
                </a:solidFill>
                <a:latin typeface="Arial" pitchFamily="34" charset="0"/>
                <a:cs typeface="Arial" pitchFamily="34" charset="0"/>
              </a:rPr>
              <a:t>The basic rules and Features of </a:t>
            </a:r>
            <a:r>
              <a:rPr lang="en-US" b="1" dirty="0" err="1" smtClean="0">
                <a:solidFill>
                  <a:schemeClr val="tx1"/>
                </a:solidFill>
                <a:latin typeface="Arial" pitchFamily="34" charset="0"/>
                <a:cs typeface="Arial" pitchFamily="34" charset="0"/>
              </a:rPr>
              <a:t>Musharakah</a:t>
            </a:r>
            <a:endParaRPr lang="en-US"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3EE8EB3-3E36-4931-836F-60D673013014}" type="slidenum">
              <a:rPr lang="en-US" smtClean="0"/>
              <a:pPr/>
              <a:t>6</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v"/>
            </a:pPr>
            <a:r>
              <a:rPr lang="en-US" sz="2800" dirty="0" smtClean="0">
                <a:latin typeface="Arial" pitchFamily="34" charset="0"/>
                <a:cs typeface="Arial" pitchFamily="34" charset="0"/>
              </a:rPr>
              <a:t>The presence of the commodity: This means the price and commodity itself.</a:t>
            </a:r>
          </a:p>
          <a:p>
            <a:pPr algn="just">
              <a:buFont typeface="Wingdings" pitchFamily="2" charset="2"/>
              <a:buChar char="v"/>
            </a:pPr>
            <a:r>
              <a:rPr lang="en-US" sz="2800" dirty="0" smtClean="0">
                <a:latin typeface="Arial" pitchFamily="34" charset="0"/>
                <a:cs typeface="Arial" pitchFamily="34" charset="0"/>
              </a:rPr>
              <a:t>The rate of profit sharing should be determined:  The share of each partner in the profit earned should be identified at the time of the contract. If however, the ratio is not determined before hand the contract becomes void (</a:t>
            </a:r>
            <a:r>
              <a:rPr lang="en-US" sz="2800" dirty="0" err="1" smtClean="0">
                <a:latin typeface="Arial" pitchFamily="34" charset="0"/>
                <a:cs typeface="Arial" pitchFamily="34" charset="0"/>
              </a:rPr>
              <a:t>Fasid</a:t>
            </a:r>
            <a:r>
              <a:rPr lang="en-US" sz="2800" dirty="0" smtClean="0">
                <a:latin typeface="Arial" pitchFamily="34" charset="0"/>
                <a:cs typeface="Arial" pitchFamily="34" charset="0"/>
              </a:rPr>
              <a:t>).      </a:t>
            </a:r>
          </a:p>
          <a:p>
            <a:pPr algn="just">
              <a:buFont typeface="Wingdings" pitchFamily="2" charset="2"/>
              <a:buChar char="v"/>
            </a:pPr>
            <a:r>
              <a:rPr lang="en-US" sz="2800" dirty="0" smtClean="0">
                <a:latin typeface="Arial" pitchFamily="34" charset="0"/>
                <a:cs typeface="Arial" pitchFamily="34" charset="0"/>
              </a:rPr>
              <a:t>Therefore identifying the profit share is necessary.</a:t>
            </a:r>
          </a:p>
          <a:p>
            <a:endParaRPr lang="en-US" dirty="0"/>
          </a:p>
        </p:txBody>
      </p:sp>
      <p:sp>
        <p:nvSpPr>
          <p:cNvPr id="2" name="Title 1"/>
          <p:cNvSpPr>
            <a:spLocks noGrp="1"/>
          </p:cNvSpPr>
          <p:nvPr>
            <p:ph type="title"/>
          </p:nvPr>
        </p:nvSpPr>
        <p:spPr/>
        <p:txBody>
          <a:bodyPr>
            <a:normAutofit fontScale="90000"/>
          </a:bodyPr>
          <a:lstStyle/>
          <a:p>
            <a:r>
              <a:rPr lang="en-US" dirty="0" smtClean="0">
                <a:solidFill>
                  <a:schemeClr val="tx1"/>
                </a:solidFill>
                <a:latin typeface="Arial" pitchFamily="34" charset="0"/>
                <a:cs typeface="Arial" pitchFamily="34" charset="0"/>
              </a:rPr>
              <a:t>The basic rules and Features of </a:t>
            </a:r>
            <a:r>
              <a:rPr lang="en-US" dirty="0" err="1" smtClean="0">
                <a:solidFill>
                  <a:schemeClr val="tx1"/>
                </a:solidFill>
                <a:latin typeface="Arial" pitchFamily="34" charset="0"/>
                <a:cs typeface="Arial" pitchFamily="34" charset="0"/>
              </a:rPr>
              <a:t>Musharakah</a:t>
            </a:r>
            <a:endParaRPr lang="en-US"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3EE8EB3-3E36-4931-836F-60D673013014}" type="slidenum">
              <a:rPr lang="en-US" smtClean="0"/>
              <a:pPr/>
              <a:t>7</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lnSpc>
                <a:spcPct val="90000"/>
              </a:lnSpc>
              <a:buFont typeface="Wingdings" pitchFamily="2" charset="2"/>
              <a:buChar char="v"/>
            </a:pPr>
            <a:r>
              <a:rPr lang="en-US" sz="2800" dirty="0" smtClean="0">
                <a:latin typeface="Arial" pitchFamily="34" charset="0"/>
                <a:cs typeface="Arial" pitchFamily="34" charset="0"/>
              </a:rPr>
              <a:t>The proportion of profit to be distributed between the partners must be agreed upon at the time of effecting the contract. If no such proportion has been determined. The contract is not valid in </a:t>
            </a:r>
            <a:r>
              <a:rPr lang="en-US" sz="2800" dirty="0" err="1" smtClean="0">
                <a:latin typeface="Arial" pitchFamily="34" charset="0"/>
                <a:cs typeface="Arial" pitchFamily="34" charset="0"/>
              </a:rPr>
              <a:t>Shari’ah</a:t>
            </a:r>
            <a:r>
              <a:rPr lang="en-US" sz="2800" dirty="0" smtClean="0">
                <a:latin typeface="Arial" pitchFamily="34" charset="0"/>
                <a:cs typeface="Arial" pitchFamily="34" charset="0"/>
              </a:rPr>
              <a:t>.</a:t>
            </a:r>
          </a:p>
          <a:p>
            <a:pPr algn="just">
              <a:lnSpc>
                <a:spcPct val="90000"/>
              </a:lnSpc>
              <a:buNone/>
            </a:pPr>
            <a:r>
              <a:rPr lang="en-US" sz="2800" dirty="0" smtClean="0">
                <a:latin typeface="Arial" pitchFamily="34" charset="0"/>
                <a:cs typeface="Arial" pitchFamily="34" charset="0"/>
              </a:rPr>
              <a:t> </a:t>
            </a:r>
          </a:p>
          <a:p>
            <a:pPr algn="just">
              <a:lnSpc>
                <a:spcPct val="90000"/>
              </a:lnSpc>
              <a:buFont typeface="Wingdings" pitchFamily="2" charset="2"/>
              <a:buChar char="v"/>
            </a:pPr>
            <a:r>
              <a:rPr lang="en-US" sz="2800" dirty="0" smtClean="0">
                <a:latin typeface="Arial" pitchFamily="34" charset="0"/>
                <a:cs typeface="Arial" pitchFamily="34" charset="0"/>
              </a:rPr>
              <a:t>The ratio of profit for each partner must be determined in proportion to the actual profit accrued to the business, and not in proportion to the capital invested by him. It is not allowed to fix a lump sum amount for any one of the partners, or any rate of profit tied up with his investment.</a:t>
            </a:r>
          </a:p>
          <a:p>
            <a:endParaRPr lang="en-US" dirty="0"/>
          </a:p>
        </p:txBody>
      </p:sp>
      <p:sp>
        <p:nvSpPr>
          <p:cNvPr id="2" name="Title 1"/>
          <p:cNvSpPr>
            <a:spLocks noGrp="1"/>
          </p:cNvSpPr>
          <p:nvPr>
            <p:ph type="title"/>
          </p:nvPr>
        </p:nvSpPr>
        <p:spPr/>
        <p:txBody>
          <a:bodyPr/>
          <a:lstStyle/>
          <a:p>
            <a:r>
              <a:rPr lang="en-US" dirty="0" smtClean="0">
                <a:solidFill>
                  <a:schemeClr val="tx1"/>
                </a:solidFill>
                <a:latin typeface="Arial" pitchFamily="34" charset="0"/>
                <a:cs typeface="Arial" pitchFamily="34" charset="0"/>
              </a:rPr>
              <a:t>Distribution of Profit </a:t>
            </a:r>
            <a:endParaRPr lang="en-US"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3EE8EB3-3E36-4931-836F-60D673013014}" type="slidenum">
              <a:rPr lang="en-US" smtClean="0"/>
              <a:pPr/>
              <a:t>8</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lnSpc>
                <a:spcPct val="90000"/>
              </a:lnSpc>
              <a:buFont typeface="Wingdings" pitchFamily="2" charset="2"/>
              <a:buChar char="v"/>
            </a:pPr>
            <a:r>
              <a:rPr lang="en-US" sz="2600" dirty="0" smtClean="0">
                <a:latin typeface="Arial" pitchFamily="34" charset="0"/>
                <a:cs typeface="Arial" pitchFamily="34" charset="0"/>
              </a:rPr>
              <a:t>If a lump sum amount or a certain percentage of the investment has been agreed for any one of the partners, it must be expressly mentioned in the agreement that it will be subject to the final settlement at the end of the term, meaning thereby that any amount so drawn by any partner shall be treated as on account payment and will be adjusted to the actual profit he may deserve at the end of the term.</a:t>
            </a:r>
          </a:p>
          <a:p>
            <a:pPr algn="just">
              <a:lnSpc>
                <a:spcPct val="90000"/>
              </a:lnSpc>
              <a:buFont typeface="Wingdings" pitchFamily="2" charset="2"/>
              <a:buChar char="v"/>
            </a:pPr>
            <a:r>
              <a:rPr lang="en-US" sz="2600" dirty="0" smtClean="0">
                <a:latin typeface="Arial" pitchFamily="34" charset="0"/>
                <a:cs typeface="Arial" pitchFamily="34" charset="0"/>
              </a:rPr>
              <a:t>But if no profit is actually earned or is less than anticipated, the amount drawn by the partner shall have to be returned.</a:t>
            </a:r>
          </a:p>
          <a:p>
            <a:pPr algn="just">
              <a:lnSpc>
                <a:spcPct val="90000"/>
              </a:lnSpc>
              <a:buFontTx/>
              <a:buNone/>
            </a:pPr>
            <a:r>
              <a:rPr lang="en-US" sz="3000" dirty="0" smtClean="0">
                <a:latin typeface="Arial" pitchFamily="34" charset="0"/>
                <a:cs typeface="Arial" pitchFamily="34" charset="0"/>
              </a:rPr>
              <a:t>	</a:t>
            </a:r>
          </a:p>
          <a:p>
            <a:pPr>
              <a:buNone/>
            </a:pPr>
            <a:endParaRPr lang="en-US" dirty="0"/>
          </a:p>
        </p:txBody>
      </p:sp>
      <p:sp>
        <p:nvSpPr>
          <p:cNvPr id="2" name="Title 1"/>
          <p:cNvSpPr>
            <a:spLocks noGrp="1"/>
          </p:cNvSpPr>
          <p:nvPr>
            <p:ph type="title"/>
          </p:nvPr>
        </p:nvSpPr>
        <p:spPr/>
        <p:txBody>
          <a:bodyPr/>
          <a:lstStyle/>
          <a:p>
            <a:r>
              <a:rPr lang="en-US" dirty="0" smtClean="0">
                <a:solidFill>
                  <a:schemeClr val="tx1"/>
                </a:solidFill>
                <a:latin typeface="Arial" pitchFamily="34" charset="0"/>
                <a:cs typeface="Arial" pitchFamily="34" charset="0"/>
              </a:rPr>
              <a:t>OBSERVATIONS</a:t>
            </a:r>
            <a:endParaRPr lang="en-US"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3EE8EB3-3E36-4931-836F-60D673013014}" type="slidenum">
              <a:rPr lang="en-US" smtClean="0"/>
              <a:pPr/>
              <a:t>9</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152</TotalTime>
  <Words>940</Words>
  <Application>Microsoft Office PowerPoint</Application>
  <PresentationFormat>On-screen Show (4:3)</PresentationFormat>
  <Paragraphs>76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Theme1</vt:lpstr>
      <vt:lpstr>THE CONCEPT OF MUSHARAKAH</vt:lpstr>
      <vt:lpstr>Slide 2</vt:lpstr>
      <vt:lpstr>The basic rules and Features of Musharakah</vt:lpstr>
      <vt:lpstr>The basic rules and Features of Musharakah</vt:lpstr>
      <vt:lpstr>The basic rules and Features of Musharakah</vt:lpstr>
      <vt:lpstr>The basic rules and Features of Musharakah</vt:lpstr>
      <vt:lpstr>The basic rules and Features of Musharakah</vt:lpstr>
      <vt:lpstr>Distribution of Profit </vt:lpstr>
      <vt:lpstr>OBSERVATIONS</vt:lpstr>
      <vt:lpstr>OBSERVATIONS</vt:lpstr>
      <vt:lpstr>Sharing of loss</vt:lpstr>
      <vt:lpstr>Termination of Musharakah </vt:lpstr>
      <vt:lpstr>Termination of Musharakah</vt:lpstr>
      <vt:lpstr>Termination of Musharakah</vt:lpstr>
      <vt:lpstr>Termination of Musharakah without closing the business </vt:lpstr>
      <vt:lpstr>Termination of Musharakah without closing the business</vt:lpstr>
      <vt:lpstr>Slide 17</vt:lpstr>
    </vt:vector>
  </TitlesOfParts>
  <Company>ciit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CONCEPT OF MUSHARAKAH</dc:title>
  <dc:creator>abdulqayyum</dc:creator>
  <cp:lastModifiedBy>Tariqhumayou</cp:lastModifiedBy>
  <cp:revision>48</cp:revision>
  <dcterms:created xsi:type="dcterms:W3CDTF">2014-05-23T04:04:37Z</dcterms:created>
  <dcterms:modified xsi:type="dcterms:W3CDTF">2014-06-12T06:41:48Z</dcterms:modified>
</cp:coreProperties>
</file>