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2" r:id="rId16"/>
    <p:sldId id="273" r:id="rId17"/>
    <p:sldId id="274"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62207D-3873-42B2-958F-42B691D045FF}" type="datetimeFigureOut">
              <a:rPr lang="en-US" smtClean="0"/>
              <a:pPr/>
              <a:t>6/27/2014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D7FE11-CED5-4957-8178-5F048F5645C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D7FE11-CED5-4957-8178-5F048F5645C8}" type="slidenum">
              <a:rPr lang="en-US" smtClean="0"/>
              <a:pPr/>
              <a:t>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D7FE11-CED5-4957-8178-5F048F5645C8}" type="slidenum">
              <a:rPr lang="en-US" smtClean="0"/>
              <a:pPr/>
              <a:t>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D7FE11-CED5-4957-8178-5F048F5645C8}" type="slidenum">
              <a:rPr lang="en-US" smtClean="0"/>
              <a:pPr/>
              <a:t>10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eaLnBrk="1" hangingPunct="1"/>
            <a:endParaRPr lang="en-US" smtClean="0"/>
          </a:p>
        </p:txBody>
      </p:sp>
      <p:sp>
        <p:nvSpPr>
          <p:cNvPr id="34820" name="Slide Number Placeholder 3"/>
          <p:cNvSpPr>
            <a:spLocks noGrp="1"/>
          </p:cNvSpPr>
          <p:nvPr>
            <p:ph type="sldNum" sz="quarter" idx="5"/>
          </p:nvPr>
        </p:nvSpPr>
        <p:spPr>
          <a:noFill/>
        </p:spPr>
        <p:txBody>
          <a:bodyPr/>
          <a:lstStyle/>
          <a:p>
            <a:fld id="{36C39EE8-1B93-402D-B137-064B6D8DD538}" type="slidenum">
              <a:rPr lang="en-US"/>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D7FE11-CED5-4957-8178-5F048F5645C8}"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1E24081-7D87-4389-81D5-3BE7BB860629}" type="datetime1">
              <a:rPr lang="en-US" smtClean="0"/>
              <a:pPr/>
              <a:t>6/27/2014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911F81F-9CA3-471B-9467-E3C2090AB3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16994-99F2-493F-A10F-31B186AECDE7}" type="datetime1">
              <a:rPr lang="en-US" smtClean="0"/>
              <a:pPr/>
              <a:t>6/27/2014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11F81F-9CA3-471B-9467-E3C2090AB3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60FA5D-1096-4849-A9AD-DF9B78EAFC00}" type="datetime1">
              <a:rPr lang="en-US" smtClean="0"/>
              <a:pPr/>
              <a:t>6/27/2014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11F81F-9CA3-471B-9467-E3C2090AB3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0548C0-F6EB-4647-9BD2-EC2CD4C8E862}" type="datetime1">
              <a:rPr lang="en-US" smtClean="0"/>
              <a:pPr/>
              <a:t>6/27/2014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11F81F-9CA3-471B-9467-E3C2090AB3F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3AEDE2C-ADDF-4E05-A329-77158A8CDED6}" type="datetime1">
              <a:rPr lang="en-US" smtClean="0"/>
              <a:pPr/>
              <a:t>6/27/2014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11F81F-9CA3-471B-9467-E3C2090AB3F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97D814E-9A4B-4B3E-B565-CCC64CF5579B}" type="datetime1">
              <a:rPr lang="en-US" smtClean="0"/>
              <a:pPr/>
              <a:t>6/27/2014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911F81F-9CA3-471B-9467-E3C2090AB3F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1AE3E1-84F2-448B-A238-C529D4417B44}" type="datetime1">
              <a:rPr lang="en-US" smtClean="0"/>
              <a:pPr/>
              <a:t>6/27/2014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911F81F-9CA3-471B-9467-E3C2090AB3F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412AAC7-AA2B-4580-ADA8-1E8859251EFA}" type="datetime1">
              <a:rPr lang="en-US" smtClean="0"/>
              <a:pPr/>
              <a:t>6/27/2014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911F81F-9CA3-471B-9467-E3C2090AB3F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2E98B4C-AF50-4CAA-B555-7D19E288C239}" type="datetime1">
              <a:rPr lang="en-US" smtClean="0"/>
              <a:pPr/>
              <a:t>6/27/2014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911F81F-9CA3-471B-9467-E3C2090AB3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589435-65F8-48F8-97C8-D76C45BF36C9}" type="datetime1">
              <a:rPr lang="en-US" smtClean="0"/>
              <a:pPr/>
              <a:t>6/27/2014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911F81F-9CA3-471B-9467-E3C2090AB3F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177E57E-70AF-4D46-87C0-F34D2D992C22}" type="datetime1">
              <a:rPr lang="en-US" smtClean="0"/>
              <a:pPr/>
              <a:t>6/27/2014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911F81F-9CA3-471B-9467-E3C2090AB3F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40000">
              <a:schemeClr val="bg1">
                <a:tint val="65000"/>
                <a:satMod val="300000"/>
              </a:schemeClr>
            </a:gs>
            <a:gs pos="100000">
              <a:schemeClr val="bg1">
                <a:shade val="65000"/>
                <a:satMod val="300000"/>
              </a:schemeClr>
            </a:gs>
          </a:gsLst>
          <a:path path="circle">
            <a:fillToRect l="95000" t="-106500" r="5000" b="206500"/>
          </a:path>
          <a:tileRect/>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B2B5C80-2B30-44C2-9781-3AA6B9BE7471}" type="datetime1">
              <a:rPr lang="en-US" smtClean="0"/>
              <a:pPr/>
              <a:t>6/27/2014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911F81F-9CA3-471B-9467-E3C2090AB3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372562"/>
          </a:xfrm>
        </p:spPr>
        <p:txBody>
          <a:bodyPr/>
          <a:lstStyle/>
          <a:p>
            <a:pPr algn="ctr"/>
            <a:r>
              <a:rPr lang="en-US" sz="4400" b="1" dirty="0" smtClean="0">
                <a:latin typeface="Arial" pitchFamily="34" charset="0"/>
                <a:cs typeface="Arial" pitchFamily="34" charset="0"/>
              </a:rPr>
              <a:t>ISTISNA</a:t>
            </a:r>
            <a:endParaRPr lang="en-US" sz="4400" dirty="0">
              <a:latin typeface="Arial" pitchFamily="34" charset="0"/>
              <a:cs typeface="Arial" pitchFamily="34" charset="0"/>
            </a:endParaRPr>
          </a:p>
        </p:txBody>
      </p:sp>
      <p:pic>
        <p:nvPicPr>
          <p:cNvPr id="5" name="Picture 4" descr="CIF Logo"/>
          <p:cNvPicPr>
            <a:picLocks noChangeAspect="1" noChangeArrowheads="1"/>
          </p:cNvPicPr>
          <p:nvPr/>
        </p:nvPicPr>
        <p:blipFill>
          <a:blip r:embed="rId2"/>
          <a:srcRect/>
          <a:stretch>
            <a:fillRect/>
          </a:stretch>
        </p:blipFill>
        <p:spPr bwMode="auto">
          <a:xfrm>
            <a:off x="685800" y="609600"/>
            <a:ext cx="819150" cy="1047750"/>
          </a:xfrm>
          <a:prstGeom prst="rect">
            <a:avLst/>
          </a:prstGeom>
          <a:noFill/>
        </p:spPr>
      </p:pic>
      <p:sp>
        <p:nvSpPr>
          <p:cNvPr id="6" name="Rectangle 8"/>
          <p:cNvSpPr>
            <a:spLocks noChangeArrowheads="1"/>
          </p:cNvSpPr>
          <p:nvPr/>
        </p:nvSpPr>
        <p:spPr bwMode="auto">
          <a:xfrm>
            <a:off x="0" y="457200"/>
            <a:ext cx="86868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BC55"/>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BC55"/>
                </a:solidFill>
                <a:effectLst/>
                <a:latin typeface="Times New Roman" pitchFamily="18" charset="0"/>
                <a:ea typeface="Times New Roman" pitchFamily="18" charset="0"/>
                <a:cs typeface="Times New Roman" pitchFamily="18" charset="0"/>
              </a:rPr>
              <a:t>Center of Islamic Finance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COMSATS Institute of Information Technology</a:t>
            </a:r>
          </a:p>
          <a:p>
            <a:pPr marL="0" marR="0" lvl="0" indent="0" algn="l" defTabSz="914400" rtl="0" eaLnBrk="0" fontAlgn="base" latinLnBrk="0" hangingPunct="0">
              <a:lnSpc>
                <a:spcPct val="100000"/>
              </a:lnSpc>
              <a:spcBef>
                <a:spcPct val="0"/>
              </a:spcBef>
              <a:spcAft>
                <a:spcPct val="0"/>
              </a:spcAft>
              <a:buClrTx/>
              <a:buSzTx/>
              <a:buFontTx/>
              <a:buNone/>
              <a:tabLst/>
            </a:pPr>
            <a:r>
              <a:rPr lang="en-US" dirty="0" smtClean="0">
                <a:latin typeface="Times New Roman" pitchFamily="18" charset="0"/>
                <a:cs typeface="Times New Roman" pitchFamily="18" charset="0"/>
              </a:rPr>
              <a:t>		Lahore Campus</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endParaRPr>
          </a:p>
        </p:txBody>
      </p:sp>
      <p:pic>
        <p:nvPicPr>
          <p:cNvPr id="7" name="Picture 3"/>
          <p:cNvPicPr>
            <a:picLocks noChangeAspect="1" noChangeArrowheads="1"/>
          </p:cNvPicPr>
          <p:nvPr/>
        </p:nvPicPr>
        <p:blipFill>
          <a:blip r:embed="rId3"/>
          <a:srcRect/>
          <a:stretch>
            <a:fillRect/>
          </a:stretch>
        </p:blipFill>
        <p:spPr bwMode="auto">
          <a:xfrm>
            <a:off x="7315200" y="533400"/>
            <a:ext cx="1044575" cy="1114425"/>
          </a:xfrm>
          <a:prstGeom prst="rect">
            <a:avLst/>
          </a:prstGeom>
          <a:noFill/>
        </p:spPr>
      </p:pic>
      <p:sp>
        <p:nvSpPr>
          <p:cNvPr id="8" name="Slide Number Placeholder 7"/>
          <p:cNvSpPr>
            <a:spLocks noGrp="1"/>
          </p:cNvSpPr>
          <p:nvPr>
            <p:ph type="sldNum" sz="quarter" idx="12"/>
          </p:nvPr>
        </p:nvSpPr>
        <p:spPr/>
        <p:txBody>
          <a:bodyPr/>
          <a:lstStyle/>
          <a:p>
            <a:fld id="{D911F81F-9CA3-471B-9467-E3C2090AB3F3}" type="slidenum">
              <a:rPr lang="en-US" smtClean="0"/>
              <a:pPr/>
              <a:t>1</a:t>
            </a:fld>
            <a:endParaRPr lang="en-US" dirty="0"/>
          </a:p>
        </p:txBody>
      </p:sp>
      <p:sp>
        <p:nvSpPr>
          <p:cNvPr id="10" name="Rectangle 9"/>
          <p:cNvSpPr/>
          <p:nvPr/>
        </p:nvSpPr>
        <p:spPr>
          <a:xfrm>
            <a:off x="4114800" y="4038600"/>
            <a:ext cx="4419600" cy="1200329"/>
          </a:xfrm>
          <a:prstGeom prst="rect">
            <a:avLst/>
          </a:prstGeom>
        </p:spPr>
        <p:txBody>
          <a:bodyPr wrap="square">
            <a:spAutoFit/>
          </a:bodyPr>
          <a:lstStyle/>
          <a:p>
            <a:r>
              <a:rPr lang="en-US" dirty="0" smtClean="0"/>
              <a:t>Adopted from open source lecture of Meezan Bank</a:t>
            </a:r>
            <a:r>
              <a:rPr lang="en-US" dirty="0" smtClean="0"/>
              <a:t>.</a:t>
            </a:r>
          </a:p>
          <a:p>
            <a:r>
              <a:rPr lang="en-US" dirty="0" smtClean="0"/>
              <a:t>Customized for best knowledge sharing.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fontScale="25000" lnSpcReduction="20000"/>
          </a:bodyPr>
          <a:lstStyle/>
          <a:p>
            <a:pPr marL="457200" indent="-457200" algn="just" eaLnBrk="0" hangingPunct="0">
              <a:spcBef>
                <a:spcPct val="50000"/>
              </a:spcBef>
              <a:buFont typeface="Wingdings" pitchFamily="2" charset="2"/>
              <a:buChar char="v"/>
            </a:pPr>
            <a:r>
              <a:rPr lang="en-US" sz="8000" b="1" dirty="0" smtClean="0">
                <a:latin typeface="Arial" pitchFamily="34" charset="0"/>
                <a:cs typeface="Arial" pitchFamily="34" charset="0"/>
              </a:rPr>
              <a:t>Sale on Cash Basis:</a:t>
            </a:r>
          </a:p>
          <a:p>
            <a:pPr marL="457200" indent="-457200" algn="just" eaLnBrk="0" hangingPunct="0">
              <a:spcBef>
                <a:spcPct val="50000"/>
              </a:spcBef>
              <a:buNone/>
            </a:pPr>
            <a:r>
              <a:rPr lang="en-US" sz="8000" dirty="0" smtClean="0">
                <a:latin typeface="Arial" pitchFamily="34" charset="0"/>
                <a:cs typeface="Arial" pitchFamily="34" charset="0"/>
              </a:rPr>
              <a:t>1.	After necessary credit and Shariah Approvals, Islamic Bank &amp; Customer will enter into a Master Istisna Agreement to manufacture goods from time to time at an agreed price. </a:t>
            </a:r>
          </a:p>
          <a:p>
            <a:pPr marL="457200" indent="-457200" algn="just" eaLnBrk="0" hangingPunct="0">
              <a:spcBef>
                <a:spcPct val="50000"/>
              </a:spcBef>
              <a:buNone/>
            </a:pPr>
            <a:r>
              <a:rPr lang="en-US" sz="8000" dirty="0" smtClean="0">
                <a:latin typeface="Arial" pitchFamily="34" charset="0"/>
                <a:cs typeface="Arial" pitchFamily="34" charset="0"/>
              </a:rPr>
              <a:t>2.	Islamic Bank would then enter into an Istisna transaction with the Customer for the production of specific Goods. At this time quantity, price, specification and delivery date of Goods will be agreed. The delivery of goods could be lump sum or in trenches.</a:t>
            </a:r>
          </a:p>
          <a:p>
            <a:pPr marL="457200" indent="-457200" algn="just" eaLnBrk="0" hangingPunct="0">
              <a:spcBef>
                <a:spcPct val="50000"/>
              </a:spcBef>
              <a:buNone/>
            </a:pPr>
            <a:r>
              <a:rPr lang="en-US" sz="8000" dirty="0" smtClean="0">
                <a:latin typeface="Arial" pitchFamily="34" charset="0"/>
                <a:cs typeface="Arial" pitchFamily="34" charset="0"/>
              </a:rPr>
              <a:t>3.	Islamic Bank could pay the Istisna price to the Customer either in full or in installments. </a:t>
            </a:r>
          </a:p>
          <a:p>
            <a:pPr marL="457200" indent="-457200" algn="just" eaLnBrk="0" hangingPunct="0">
              <a:spcBef>
                <a:spcPct val="50000"/>
              </a:spcBef>
              <a:buNone/>
            </a:pPr>
            <a:r>
              <a:rPr lang="en-US" sz="8000" dirty="0" smtClean="0">
                <a:latin typeface="Arial" pitchFamily="34" charset="0"/>
                <a:cs typeface="Arial" pitchFamily="34" charset="0"/>
              </a:rPr>
              <a:t>4.	After manufacturing, the Customer will inform Islamic Bank and will request for acceptance of delivery. A Bank representative will accept the delivery after physical inspection of the goods at the site. This delivery could be through identification and separate storage of Islamic Bank goods (so that they are not mixed with Customer’s own goods). A Goods Receiving Note will be executed at this moment to evidence the delivery of goods to Islamic Bank . </a:t>
            </a:r>
          </a:p>
          <a:p>
            <a:endParaRPr lang="en-US" dirty="0"/>
          </a:p>
        </p:txBody>
      </p:sp>
      <p:sp>
        <p:nvSpPr>
          <p:cNvPr id="2" name="Title 1"/>
          <p:cNvSpPr>
            <a:spLocks noGrp="1"/>
          </p:cNvSpPr>
          <p:nvPr>
            <p:ph type="title"/>
          </p:nvPr>
        </p:nvSpPr>
        <p:spPr/>
        <p:txBody>
          <a:bodyPr>
            <a:normAutofit fontScale="90000"/>
          </a:bodyPr>
          <a:lstStyle/>
          <a:p>
            <a:r>
              <a:rPr lang="en-US" sz="4000" b="1" dirty="0" smtClean="0">
                <a:latin typeface="Arial" charset="0"/>
              </a:rPr>
              <a:t>Product Structure for ISTISNA’</a:t>
            </a:r>
            <a:r>
              <a:rPr lang="en-US" b="1" dirty="0" smtClean="0">
                <a:solidFill>
                  <a:srgbClr val="000099"/>
                </a:solidFill>
                <a:latin typeface="Arial" charset="0"/>
              </a:rPr>
              <a:t/>
            </a:r>
            <a:br>
              <a:rPr lang="en-US" b="1" dirty="0" smtClean="0">
                <a:solidFill>
                  <a:srgbClr val="000099"/>
                </a:solidFill>
                <a:latin typeface="Arial" charset="0"/>
              </a:rPr>
            </a:br>
            <a:endParaRPr lang="en-US" dirty="0"/>
          </a:p>
        </p:txBody>
      </p:sp>
      <p:sp>
        <p:nvSpPr>
          <p:cNvPr id="4" name="Slide Number Placeholder 3"/>
          <p:cNvSpPr>
            <a:spLocks noGrp="1"/>
          </p:cNvSpPr>
          <p:nvPr>
            <p:ph type="sldNum" sz="quarter" idx="12"/>
          </p:nvPr>
        </p:nvSpPr>
        <p:spPr/>
        <p:txBody>
          <a:bodyPr/>
          <a:lstStyle/>
          <a:p>
            <a:fld id="{D911F81F-9CA3-471B-9467-E3C2090AB3F3}" type="slidenum">
              <a:rPr lang="en-US" smtClean="0"/>
              <a:pPr/>
              <a:t>10</a:t>
            </a:fld>
            <a:endParaRPr lang="en-US" dirty="0"/>
          </a:p>
        </p:txBody>
      </p:sp>
      <p:pic>
        <p:nvPicPr>
          <p:cNvPr id="5" name="Picture 4" descr="Picture12.jpg"/>
          <p:cNvPicPr>
            <a:picLocks noChangeAspect="1"/>
          </p:cNvPicPr>
          <p:nvPr/>
        </p:nvPicPr>
        <p:blipFill>
          <a:blip r:embed="rId3"/>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457200" indent="-457200" algn="just" eaLnBrk="0" hangingPunct="0">
              <a:spcBef>
                <a:spcPct val="50000"/>
              </a:spcBef>
              <a:buNone/>
            </a:pPr>
            <a:r>
              <a:rPr lang="en-US" sz="1800" dirty="0" smtClean="0">
                <a:latin typeface="Arial" pitchFamily="34" charset="0"/>
                <a:cs typeface="Arial" pitchFamily="34" charset="0"/>
              </a:rPr>
              <a:t>5.	</a:t>
            </a:r>
            <a:r>
              <a:rPr lang="en-US" sz="2000" dirty="0" smtClean="0">
                <a:latin typeface="Arial" pitchFamily="34" charset="0"/>
                <a:cs typeface="Arial" pitchFamily="34" charset="0"/>
              </a:rPr>
              <a:t>Islamic Bank will also enter into a separate </a:t>
            </a:r>
            <a:r>
              <a:rPr lang="en-US" sz="2000" b="1" dirty="0" smtClean="0">
                <a:latin typeface="Arial" pitchFamily="34" charset="0"/>
                <a:cs typeface="Arial" pitchFamily="34" charset="0"/>
              </a:rPr>
              <a:t>Agency Agreement</a:t>
            </a:r>
            <a:r>
              <a:rPr lang="en-US" sz="2000" dirty="0" smtClean="0">
                <a:latin typeface="Arial" pitchFamily="34" charset="0"/>
                <a:cs typeface="Arial" pitchFamily="34" charset="0"/>
              </a:rPr>
              <a:t> with the Customer for sale of goods on </a:t>
            </a:r>
            <a:r>
              <a:rPr lang="en-US" sz="2000" b="1" dirty="0" smtClean="0">
                <a:latin typeface="Arial" pitchFamily="34" charset="0"/>
                <a:cs typeface="Arial" pitchFamily="34" charset="0"/>
              </a:rPr>
              <a:t>Cash basis</a:t>
            </a:r>
            <a:r>
              <a:rPr lang="en-US" sz="2000" dirty="0" smtClean="0">
                <a:latin typeface="Arial" pitchFamily="34" charset="0"/>
                <a:cs typeface="Arial" pitchFamily="34" charset="0"/>
              </a:rPr>
              <a:t> to credible buyers on behalf of Islamic Bank in a specified number of days. In this manner the Agent will be responsible for recovery of Sale price and its payment to Islamic Bank . </a:t>
            </a:r>
          </a:p>
          <a:p>
            <a:pPr marL="457200" indent="-457200" algn="just" eaLnBrk="0" hangingPunct="0">
              <a:spcBef>
                <a:spcPct val="50000"/>
              </a:spcBef>
              <a:buNone/>
            </a:pPr>
            <a:r>
              <a:rPr lang="en-US" sz="2000" dirty="0" smtClean="0">
                <a:latin typeface="Arial" pitchFamily="34" charset="0"/>
                <a:cs typeface="Arial" pitchFamily="34" charset="0"/>
              </a:rPr>
              <a:t>6.	Islamic Bank ownership and risk in goods remains until the Agent sells these goods to the </a:t>
            </a:r>
            <a:r>
              <a:rPr lang="en-US" sz="2000" b="1" dirty="0" smtClean="0">
                <a:latin typeface="Arial" pitchFamily="34" charset="0"/>
                <a:cs typeface="Arial" pitchFamily="34" charset="0"/>
              </a:rPr>
              <a:t>Buyer</a:t>
            </a:r>
            <a:r>
              <a:rPr lang="en-US" sz="2000" dirty="0" smtClean="0">
                <a:latin typeface="Arial" pitchFamily="34" charset="0"/>
                <a:cs typeface="Arial" pitchFamily="34" charset="0"/>
              </a:rPr>
              <a:t> in the market. Takaful may be obtained to cover this risk.   </a:t>
            </a:r>
          </a:p>
          <a:p>
            <a:pPr marL="457200" indent="-457200" algn="just" eaLnBrk="0" hangingPunct="0">
              <a:spcBef>
                <a:spcPct val="50000"/>
              </a:spcBef>
              <a:buNone/>
            </a:pPr>
            <a:r>
              <a:rPr lang="en-US" sz="2000" dirty="0" smtClean="0">
                <a:latin typeface="Arial" pitchFamily="34" charset="0"/>
                <a:cs typeface="Arial" pitchFamily="34" charset="0"/>
              </a:rPr>
              <a:t>7.	Islamic Bank Agent will sell the goods in the market and will pay the price to Islamic Bank.</a:t>
            </a:r>
          </a:p>
          <a:p>
            <a:pPr marL="457200" indent="-457200" algn="just" eaLnBrk="0" hangingPunct="0">
              <a:spcBef>
                <a:spcPct val="50000"/>
              </a:spcBef>
              <a:buNone/>
            </a:pPr>
            <a:r>
              <a:rPr lang="en-US" sz="2000" dirty="0" smtClean="0">
                <a:latin typeface="Arial" pitchFamily="34" charset="0"/>
                <a:cs typeface="Arial" pitchFamily="34" charset="0"/>
              </a:rPr>
              <a:t>8. 	The Agent (Manufacturer) will be entitled to a specified </a:t>
            </a:r>
            <a:r>
              <a:rPr lang="en-US" sz="2000" b="1" dirty="0" smtClean="0">
                <a:latin typeface="Arial" pitchFamily="34" charset="0"/>
                <a:cs typeface="Arial" pitchFamily="34" charset="0"/>
              </a:rPr>
              <a:t>Agency Fee</a:t>
            </a:r>
            <a:r>
              <a:rPr lang="en-US" sz="2000" dirty="0" smtClean="0">
                <a:latin typeface="Arial" pitchFamily="34" charset="0"/>
                <a:cs typeface="Arial" pitchFamily="34" charset="0"/>
              </a:rPr>
              <a:t> for providing such services. Islamic Bank may also give a certain incentive to its Agent for timely selling and payment to Islamic Bank . </a:t>
            </a:r>
          </a:p>
          <a:p>
            <a:pPr>
              <a:buNone/>
            </a:pPr>
            <a:endParaRPr lang="en-US" dirty="0"/>
          </a:p>
        </p:txBody>
      </p:sp>
      <p:sp>
        <p:nvSpPr>
          <p:cNvPr id="2" name="Title 1"/>
          <p:cNvSpPr>
            <a:spLocks noGrp="1"/>
          </p:cNvSpPr>
          <p:nvPr>
            <p:ph type="title"/>
          </p:nvPr>
        </p:nvSpPr>
        <p:spPr/>
        <p:txBody>
          <a:bodyPr>
            <a:normAutofit fontScale="90000"/>
          </a:bodyPr>
          <a:lstStyle/>
          <a:p>
            <a:r>
              <a:rPr lang="en-US" sz="4000" b="1" dirty="0" smtClean="0">
                <a:latin typeface="Arial" charset="0"/>
              </a:rPr>
              <a:t>Product Structure for ISTISNA’</a:t>
            </a:r>
            <a:r>
              <a:rPr lang="en-US" b="1" dirty="0" smtClean="0">
                <a:latin typeface="Arial" charset="0"/>
              </a:rPr>
              <a:t/>
            </a:r>
            <a:br>
              <a:rPr lang="en-US" b="1" dirty="0" smtClean="0">
                <a:latin typeface="Arial" charset="0"/>
              </a:rPr>
            </a:br>
            <a:endParaRPr lang="en-US" dirty="0"/>
          </a:p>
        </p:txBody>
      </p:sp>
      <p:sp>
        <p:nvSpPr>
          <p:cNvPr id="4" name="Slide Number Placeholder 3"/>
          <p:cNvSpPr>
            <a:spLocks noGrp="1"/>
          </p:cNvSpPr>
          <p:nvPr>
            <p:ph type="sldNum" sz="quarter" idx="12"/>
          </p:nvPr>
        </p:nvSpPr>
        <p:spPr/>
        <p:txBody>
          <a:bodyPr/>
          <a:lstStyle/>
          <a:p>
            <a:fld id="{D911F81F-9CA3-471B-9467-E3C2090AB3F3}" type="slidenum">
              <a:rPr lang="en-US" smtClean="0"/>
              <a:pPr/>
              <a:t>11</a:t>
            </a:fld>
            <a:endParaRPr lang="en-US" dirty="0"/>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None/>
            </a:pPr>
            <a:r>
              <a:rPr lang="en-US" sz="2000" b="1" u="sng" dirty="0" smtClean="0">
                <a:latin typeface="Arial" pitchFamily="34" charset="0"/>
                <a:cs typeface="Arial" pitchFamily="34" charset="0"/>
              </a:rPr>
              <a:t>In case of Credit Sale</a:t>
            </a:r>
          </a:p>
          <a:p>
            <a:pPr>
              <a:lnSpc>
                <a:spcPct val="150000"/>
              </a:lnSpc>
              <a:buNone/>
            </a:pPr>
            <a:endParaRPr lang="en-US" sz="2000" dirty="0" smtClean="0">
              <a:latin typeface="Arial" pitchFamily="34" charset="0"/>
              <a:cs typeface="Arial" pitchFamily="34" charset="0"/>
            </a:endParaRPr>
          </a:p>
          <a:p>
            <a:pPr algn="just">
              <a:lnSpc>
                <a:spcPct val="150000"/>
              </a:lnSpc>
              <a:buFont typeface="Wingdings" pitchFamily="2" charset="2"/>
              <a:buChar char="v"/>
            </a:pPr>
            <a:r>
              <a:rPr lang="en-US" sz="2000" dirty="0" smtClean="0">
                <a:latin typeface="Arial" pitchFamily="34" charset="0"/>
                <a:cs typeface="Arial" pitchFamily="34" charset="0"/>
              </a:rPr>
              <a:t>The customer (as Agent of Islamic Bank ) will sell the goods to Credible Buyers on </a:t>
            </a:r>
            <a:r>
              <a:rPr lang="en-US" sz="2000" b="1" dirty="0" smtClean="0">
                <a:latin typeface="Arial" pitchFamily="34" charset="0"/>
                <a:cs typeface="Arial" pitchFamily="34" charset="0"/>
              </a:rPr>
              <a:t>Credit </a:t>
            </a:r>
            <a:r>
              <a:rPr lang="en-US" sz="2000" dirty="0" smtClean="0">
                <a:latin typeface="Arial" pitchFamily="34" charset="0"/>
                <a:cs typeface="Arial" pitchFamily="34" charset="0"/>
              </a:rPr>
              <a:t>(instead of Cash) and collect the sale proceeds in a specified number of days.</a:t>
            </a:r>
          </a:p>
          <a:p>
            <a:pPr algn="just">
              <a:lnSpc>
                <a:spcPct val="150000"/>
              </a:lnSpc>
              <a:buFont typeface="Wingdings" pitchFamily="2" charset="2"/>
              <a:buChar char="v"/>
            </a:pPr>
            <a:endParaRPr lang="en-US" sz="2000" dirty="0" smtClean="0">
              <a:latin typeface="Arial" pitchFamily="34" charset="0"/>
              <a:cs typeface="Arial" pitchFamily="34" charset="0"/>
            </a:endParaRPr>
          </a:p>
          <a:p>
            <a:pPr algn="just">
              <a:lnSpc>
                <a:spcPct val="150000"/>
              </a:lnSpc>
              <a:buFont typeface="Wingdings" pitchFamily="2" charset="2"/>
              <a:buChar char="v"/>
            </a:pPr>
            <a:r>
              <a:rPr lang="en-US" sz="2000" dirty="0" smtClean="0">
                <a:latin typeface="Arial" pitchFamily="34" charset="0"/>
                <a:cs typeface="Arial" pitchFamily="34" charset="0"/>
              </a:rPr>
              <a:t>At the time of entering into Agency Agreement, the Customer may be asked to provide a separate / independent </a:t>
            </a:r>
            <a:r>
              <a:rPr lang="en-US" sz="2000" b="1" dirty="0" smtClean="0">
                <a:latin typeface="Arial" pitchFamily="34" charset="0"/>
                <a:cs typeface="Arial" pitchFamily="34" charset="0"/>
              </a:rPr>
              <a:t>Guarantee </a:t>
            </a:r>
            <a:r>
              <a:rPr lang="en-US" sz="2000" dirty="0" smtClean="0">
                <a:latin typeface="Arial" pitchFamily="34" charset="0"/>
                <a:cs typeface="Arial" pitchFamily="34" charset="0"/>
              </a:rPr>
              <a:t>to guarantee payment obligations of the potential buyers.</a:t>
            </a:r>
          </a:p>
          <a:p>
            <a:pPr>
              <a:buNone/>
            </a:pPr>
            <a:endParaRPr lang="en-US" dirty="0"/>
          </a:p>
        </p:txBody>
      </p:sp>
      <p:sp>
        <p:nvSpPr>
          <p:cNvPr id="2" name="Title 1"/>
          <p:cNvSpPr>
            <a:spLocks noGrp="1"/>
          </p:cNvSpPr>
          <p:nvPr>
            <p:ph type="title"/>
          </p:nvPr>
        </p:nvSpPr>
        <p:spPr/>
        <p:txBody>
          <a:bodyPr>
            <a:normAutofit/>
          </a:bodyPr>
          <a:lstStyle/>
          <a:p>
            <a:pPr defTabSz="754063"/>
            <a:r>
              <a:rPr lang="en-US" sz="3600" b="1" dirty="0" smtClean="0">
                <a:latin typeface="Arial" charset="0"/>
              </a:rPr>
              <a:t>Product Structure for ISTISNA’</a:t>
            </a:r>
            <a:endParaRPr lang="en-US" sz="3600" b="1" dirty="0">
              <a:latin typeface="Arial" charset="0"/>
            </a:endParaRPr>
          </a:p>
        </p:txBody>
      </p:sp>
      <p:sp>
        <p:nvSpPr>
          <p:cNvPr id="4" name="Slide Number Placeholder 3"/>
          <p:cNvSpPr>
            <a:spLocks noGrp="1"/>
          </p:cNvSpPr>
          <p:nvPr>
            <p:ph type="sldNum" sz="quarter" idx="12"/>
          </p:nvPr>
        </p:nvSpPr>
        <p:spPr/>
        <p:txBody>
          <a:bodyPr/>
          <a:lstStyle/>
          <a:p>
            <a:fld id="{D911F81F-9CA3-471B-9467-E3C2090AB3F3}" type="slidenum">
              <a:rPr lang="en-US" smtClean="0"/>
              <a:pPr/>
              <a:t>12</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3"/>
          <p:cNvSpPr>
            <a:spLocks noChangeArrowheads="1"/>
          </p:cNvSpPr>
          <p:nvPr/>
        </p:nvSpPr>
        <p:spPr bwMode="auto">
          <a:xfrm>
            <a:off x="57150" y="1485900"/>
            <a:ext cx="9144000" cy="0"/>
          </a:xfrm>
          <a:prstGeom prst="rect">
            <a:avLst/>
          </a:prstGeom>
          <a:noFill/>
          <a:ln w="9525">
            <a:noFill/>
            <a:miter lim="800000"/>
            <a:headEnd/>
            <a:tailEnd/>
          </a:ln>
        </p:spPr>
        <p:txBody>
          <a:bodyPr wrap="none" anchor="ctr">
            <a:spAutoFit/>
          </a:bodyPr>
          <a:lstStyle/>
          <a:p>
            <a:pPr>
              <a:tabLst>
                <a:tab pos="228600" algn="l"/>
              </a:tabLst>
            </a:pPr>
            <a:endParaRPr lang="en-US"/>
          </a:p>
        </p:txBody>
      </p:sp>
      <p:sp>
        <p:nvSpPr>
          <p:cNvPr id="13315" name="Rectangle 33"/>
          <p:cNvSpPr>
            <a:spLocks noChangeArrowheads="1"/>
          </p:cNvSpPr>
          <p:nvPr/>
        </p:nvSpPr>
        <p:spPr bwMode="auto">
          <a:xfrm>
            <a:off x="57150" y="1485900"/>
            <a:ext cx="9144000" cy="0"/>
          </a:xfrm>
          <a:prstGeom prst="rect">
            <a:avLst/>
          </a:prstGeom>
          <a:noFill/>
          <a:ln w="9525">
            <a:noFill/>
            <a:miter lim="800000"/>
            <a:headEnd/>
            <a:tailEnd/>
          </a:ln>
        </p:spPr>
        <p:txBody>
          <a:bodyPr wrap="none" anchor="ctr">
            <a:spAutoFit/>
          </a:bodyPr>
          <a:lstStyle/>
          <a:p>
            <a:endParaRPr lang="en-US"/>
          </a:p>
        </p:txBody>
      </p:sp>
      <p:grpSp>
        <p:nvGrpSpPr>
          <p:cNvPr id="2" name="Group 36"/>
          <p:cNvGrpSpPr>
            <a:grpSpLocks/>
          </p:cNvGrpSpPr>
          <p:nvPr/>
        </p:nvGrpSpPr>
        <p:grpSpPr bwMode="auto">
          <a:xfrm>
            <a:off x="304800" y="1219200"/>
            <a:ext cx="8220075" cy="4953000"/>
            <a:chOff x="30" y="576"/>
            <a:chExt cx="5178" cy="3120"/>
          </a:xfrm>
        </p:grpSpPr>
        <p:sp>
          <p:nvSpPr>
            <p:cNvPr id="13324" name="Text Box 22"/>
            <p:cNvSpPr txBox="1">
              <a:spLocks noChangeArrowheads="1"/>
            </p:cNvSpPr>
            <p:nvPr/>
          </p:nvSpPr>
          <p:spPr bwMode="auto">
            <a:xfrm>
              <a:off x="624" y="1297"/>
              <a:ext cx="1029" cy="792"/>
            </a:xfrm>
            <a:prstGeom prst="rect">
              <a:avLst/>
            </a:prstGeom>
            <a:solidFill>
              <a:srgbClr val="FFFFFF"/>
            </a:solidFill>
            <a:ln w="9525">
              <a:solidFill>
                <a:srgbClr val="000000"/>
              </a:solidFill>
              <a:miter lim="800000"/>
              <a:headEnd/>
              <a:tailEnd/>
            </a:ln>
          </p:spPr>
          <p:txBody>
            <a:bodyPr/>
            <a:lstStyle/>
            <a:p>
              <a:pPr algn="ctr"/>
              <a:endParaRPr lang="en-US" sz="1800" b="1">
                <a:latin typeface="Garamond" pitchFamily="18" charset="0"/>
                <a:cs typeface="Times New Roman" pitchFamily="18" charset="0"/>
              </a:endParaRPr>
            </a:p>
            <a:p>
              <a:pPr algn="ctr"/>
              <a:r>
                <a:rPr lang="en-US" sz="1800" b="1">
                  <a:latin typeface="Garamond" pitchFamily="18" charset="0"/>
                  <a:cs typeface="Times New Roman" pitchFamily="18" charset="0"/>
                </a:rPr>
                <a:t>Manufacturer</a:t>
              </a:r>
            </a:p>
            <a:p>
              <a:pPr eaLnBrk="0" hangingPunct="0"/>
              <a:endParaRPr lang="en-US" sz="1800">
                <a:latin typeface="Garamond" pitchFamily="18" charset="0"/>
              </a:endParaRPr>
            </a:p>
          </p:txBody>
        </p:sp>
        <p:sp>
          <p:nvSpPr>
            <p:cNvPr id="13325" name="Line 21"/>
            <p:cNvSpPr>
              <a:spLocks noChangeShapeType="1"/>
            </p:cNvSpPr>
            <p:nvPr/>
          </p:nvSpPr>
          <p:spPr bwMode="auto">
            <a:xfrm>
              <a:off x="1747" y="1427"/>
              <a:ext cx="2338" cy="0"/>
            </a:xfrm>
            <a:prstGeom prst="line">
              <a:avLst/>
            </a:prstGeom>
            <a:noFill/>
            <a:ln w="9525">
              <a:solidFill>
                <a:srgbClr val="000000"/>
              </a:solidFill>
              <a:round/>
              <a:headEnd type="triangle" w="med" len="med"/>
              <a:tailEnd type="triangle" w="med" len="med"/>
            </a:ln>
          </p:spPr>
          <p:txBody>
            <a:bodyPr/>
            <a:lstStyle/>
            <a:p>
              <a:endParaRPr lang="en-US"/>
            </a:p>
          </p:txBody>
        </p:sp>
        <p:sp>
          <p:nvSpPr>
            <p:cNvPr id="13326" name="Text Box 20"/>
            <p:cNvSpPr txBox="1">
              <a:spLocks noChangeArrowheads="1"/>
            </p:cNvSpPr>
            <p:nvPr/>
          </p:nvSpPr>
          <p:spPr bwMode="auto">
            <a:xfrm>
              <a:off x="1872" y="1143"/>
              <a:ext cx="2064" cy="257"/>
            </a:xfrm>
            <a:prstGeom prst="rect">
              <a:avLst/>
            </a:prstGeom>
            <a:solidFill>
              <a:srgbClr val="FFFFFF"/>
            </a:solidFill>
            <a:ln w="9525">
              <a:noFill/>
              <a:miter lim="800000"/>
              <a:headEnd/>
              <a:tailEnd/>
            </a:ln>
          </p:spPr>
          <p:txBody>
            <a:bodyPr/>
            <a:lstStyle/>
            <a:p>
              <a:pPr algn="ctr"/>
              <a:r>
                <a:rPr lang="en-US" sz="1800" b="1" dirty="0">
                  <a:latin typeface="Garamond" pitchFamily="18" charset="0"/>
                  <a:cs typeface="Times New Roman" pitchFamily="18" charset="0"/>
                </a:rPr>
                <a:t>1.  Istisna’a Agreement</a:t>
              </a:r>
              <a:endParaRPr lang="en-US" sz="1800" dirty="0">
                <a:latin typeface="Garamond" pitchFamily="18" charset="0"/>
              </a:endParaRPr>
            </a:p>
          </p:txBody>
        </p:sp>
        <p:sp>
          <p:nvSpPr>
            <p:cNvPr id="13327" name="Line 19"/>
            <p:cNvSpPr>
              <a:spLocks noChangeShapeType="1"/>
            </p:cNvSpPr>
            <p:nvPr/>
          </p:nvSpPr>
          <p:spPr bwMode="auto">
            <a:xfrm>
              <a:off x="1536" y="2183"/>
              <a:ext cx="0" cy="662"/>
            </a:xfrm>
            <a:prstGeom prst="line">
              <a:avLst/>
            </a:prstGeom>
            <a:noFill/>
            <a:ln w="9525">
              <a:solidFill>
                <a:srgbClr val="000000"/>
              </a:solidFill>
              <a:round/>
              <a:headEnd/>
              <a:tailEnd type="triangle" w="med" len="med"/>
            </a:ln>
          </p:spPr>
          <p:txBody>
            <a:bodyPr/>
            <a:lstStyle/>
            <a:p>
              <a:endParaRPr lang="en-US"/>
            </a:p>
          </p:txBody>
        </p:sp>
        <p:sp>
          <p:nvSpPr>
            <p:cNvPr id="13328" name="Line 18"/>
            <p:cNvSpPr>
              <a:spLocks noChangeShapeType="1"/>
            </p:cNvSpPr>
            <p:nvPr/>
          </p:nvSpPr>
          <p:spPr bwMode="auto">
            <a:xfrm flipH="1">
              <a:off x="1185" y="954"/>
              <a:ext cx="3493" cy="0"/>
            </a:xfrm>
            <a:prstGeom prst="line">
              <a:avLst/>
            </a:prstGeom>
            <a:noFill/>
            <a:ln w="9525">
              <a:solidFill>
                <a:srgbClr val="000000"/>
              </a:solidFill>
              <a:round/>
              <a:headEnd/>
              <a:tailEnd/>
            </a:ln>
          </p:spPr>
          <p:txBody>
            <a:bodyPr/>
            <a:lstStyle/>
            <a:p>
              <a:endParaRPr lang="en-US"/>
            </a:p>
          </p:txBody>
        </p:sp>
        <p:sp>
          <p:nvSpPr>
            <p:cNvPr id="13329" name="Line 17"/>
            <p:cNvSpPr>
              <a:spLocks noChangeShapeType="1"/>
            </p:cNvSpPr>
            <p:nvPr/>
          </p:nvSpPr>
          <p:spPr bwMode="auto">
            <a:xfrm>
              <a:off x="4678" y="954"/>
              <a:ext cx="0" cy="284"/>
            </a:xfrm>
            <a:prstGeom prst="line">
              <a:avLst/>
            </a:prstGeom>
            <a:noFill/>
            <a:ln w="9525">
              <a:solidFill>
                <a:srgbClr val="000000"/>
              </a:solidFill>
              <a:round/>
              <a:headEnd/>
              <a:tailEnd type="triangle" w="med" len="med"/>
            </a:ln>
          </p:spPr>
          <p:txBody>
            <a:bodyPr/>
            <a:lstStyle/>
            <a:p>
              <a:endParaRPr lang="en-US"/>
            </a:p>
          </p:txBody>
        </p:sp>
        <p:sp>
          <p:nvSpPr>
            <p:cNvPr id="13330" name="Text Box 16"/>
            <p:cNvSpPr txBox="1">
              <a:spLocks noChangeArrowheads="1"/>
            </p:cNvSpPr>
            <p:nvPr/>
          </p:nvSpPr>
          <p:spPr bwMode="auto">
            <a:xfrm>
              <a:off x="4179" y="1297"/>
              <a:ext cx="1029" cy="792"/>
            </a:xfrm>
            <a:prstGeom prst="rect">
              <a:avLst/>
            </a:prstGeom>
            <a:solidFill>
              <a:srgbClr val="FFFFFF"/>
            </a:solidFill>
            <a:ln w="9525">
              <a:solidFill>
                <a:srgbClr val="000000"/>
              </a:solidFill>
              <a:miter lim="800000"/>
              <a:headEnd/>
              <a:tailEnd/>
            </a:ln>
          </p:spPr>
          <p:txBody>
            <a:bodyPr/>
            <a:lstStyle/>
            <a:p>
              <a:pPr algn="ctr"/>
              <a:endParaRPr lang="en-US" sz="1800" b="1">
                <a:latin typeface="Garamond" pitchFamily="18" charset="0"/>
                <a:cs typeface="Times New Roman" pitchFamily="18" charset="0"/>
              </a:endParaRPr>
            </a:p>
            <a:p>
              <a:pPr algn="ctr"/>
              <a:r>
                <a:rPr lang="en-US" sz="1800" b="1">
                  <a:latin typeface="Garamond" pitchFamily="18" charset="0"/>
                  <a:cs typeface="Times New Roman" pitchFamily="18" charset="0"/>
                </a:rPr>
                <a:t>MBL</a:t>
              </a:r>
            </a:p>
            <a:p>
              <a:pPr eaLnBrk="0" hangingPunct="0"/>
              <a:endParaRPr lang="en-US" sz="1800">
                <a:latin typeface="Garamond" pitchFamily="18" charset="0"/>
              </a:endParaRPr>
            </a:p>
          </p:txBody>
        </p:sp>
        <p:sp>
          <p:nvSpPr>
            <p:cNvPr id="13331" name="Line 15"/>
            <p:cNvSpPr>
              <a:spLocks noChangeShapeType="1"/>
            </p:cNvSpPr>
            <p:nvPr/>
          </p:nvSpPr>
          <p:spPr bwMode="auto">
            <a:xfrm>
              <a:off x="1747" y="1994"/>
              <a:ext cx="2338" cy="0"/>
            </a:xfrm>
            <a:prstGeom prst="line">
              <a:avLst/>
            </a:prstGeom>
            <a:noFill/>
            <a:ln w="9525">
              <a:solidFill>
                <a:srgbClr val="000000"/>
              </a:solidFill>
              <a:round/>
              <a:headEnd type="triangle" w="med" len="med"/>
              <a:tailEnd type="triangle" w="med" len="med"/>
            </a:ln>
          </p:spPr>
          <p:txBody>
            <a:bodyPr/>
            <a:lstStyle/>
            <a:p>
              <a:endParaRPr lang="en-US"/>
            </a:p>
          </p:txBody>
        </p:sp>
        <p:sp>
          <p:nvSpPr>
            <p:cNvPr id="13332" name="Line 14"/>
            <p:cNvSpPr>
              <a:spLocks noChangeShapeType="1"/>
            </p:cNvSpPr>
            <p:nvPr/>
          </p:nvSpPr>
          <p:spPr bwMode="auto">
            <a:xfrm>
              <a:off x="1840" y="1711"/>
              <a:ext cx="2245" cy="0"/>
            </a:xfrm>
            <a:prstGeom prst="line">
              <a:avLst/>
            </a:prstGeom>
            <a:noFill/>
            <a:ln w="9525">
              <a:solidFill>
                <a:srgbClr val="000000"/>
              </a:solidFill>
              <a:round/>
              <a:headEnd/>
              <a:tailEnd type="triangle" w="med" len="med"/>
            </a:ln>
          </p:spPr>
          <p:txBody>
            <a:bodyPr/>
            <a:lstStyle/>
            <a:p>
              <a:endParaRPr lang="en-US"/>
            </a:p>
          </p:txBody>
        </p:sp>
        <p:sp>
          <p:nvSpPr>
            <p:cNvPr id="13333" name="Text Box 13"/>
            <p:cNvSpPr txBox="1">
              <a:spLocks noChangeArrowheads="1"/>
            </p:cNvSpPr>
            <p:nvPr/>
          </p:nvSpPr>
          <p:spPr bwMode="auto">
            <a:xfrm>
              <a:off x="1824" y="1454"/>
              <a:ext cx="2016" cy="257"/>
            </a:xfrm>
            <a:prstGeom prst="rect">
              <a:avLst/>
            </a:prstGeom>
            <a:solidFill>
              <a:srgbClr val="FFFFFF"/>
            </a:solidFill>
            <a:ln w="9525">
              <a:noFill/>
              <a:miter lim="800000"/>
              <a:headEnd/>
              <a:tailEnd/>
            </a:ln>
          </p:spPr>
          <p:txBody>
            <a:bodyPr/>
            <a:lstStyle/>
            <a:p>
              <a:pPr algn="ctr"/>
              <a:r>
                <a:rPr lang="en-US" sz="1800" b="1">
                  <a:latin typeface="Garamond" pitchFamily="18" charset="0"/>
                  <a:cs typeface="Times New Roman" pitchFamily="18" charset="0"/>
                </a:rPr>
                <a:t>2. Delivery of Goods</a:t>
              </a:r>
              <a:endParaRPr lang="en-US" sz="1800">
                <a:latin typeface="Garamond" pitchFamily="18" charset="0"/>
              </a:endParaRPr>
            </a:p>
          </p:txBody>
        </p:sp>
        <p:sp>
          <p:nvSpPr>
            <p:cNvPr id="13334" name="Text Box 12"/>
            <p:cNvSpPr txBox="1">
              <a:spLocks noChangeArrowheads="1"/>
            </p:cNvSpPr>
            <p:nvPr/>
          </p:nvSpPr>
          <p:spPr bwMode="auto">
            <a:xfrm>
              <a:off x="1824" y="1737"/>
              <a:ext cx="2064" cy="257"/>
            </a:xfrm>
            <a:prstGeom prst="rect">
              <a:avLst/>
            </a:prstGeom>
            <a:solidFill>
              <a:srgbClr val="FFFFFF"/>
            </a:solidFill>
            <a:ln w="9525">
              <a:noFill/>
              <a:miter lim="800000"/>
              <a:headEnd/>
              <a:tailEnd/>
            </a:ln>
          </p:spPr>
          <p:txBody>
            <a:bodyPr/>
            <a:lstStyle/>
            <a:p>
              <a:pPr algn="ctr"/>
              <a:r>
                <a:rPr lang="en-US" sz="1800" b="1">
                  <a:latin typeface="Garamond" pitchFamily="18" charset="0"/>
                  <a:cs typeface="Times New Roman" pitchFamily="18" charset="0"/>
                </a:rPr>
                <a:t>3. Agency Agreement</a:t>
              </a:r>
              <a:endParaRPr lang="en-US" sz="1800">
                <a:latin typeface="Garamond" pitchFamily="18" charset="0"/>
              </a:endParaRPr>
            </a:p>
          </p:txBody>
        </p:sp>
        <p:sp>
          <p:nvSpPr>
            <p:cNvPr id="13335" name="Text Box 11"/>
            <p:cNvSpPr txBox="1">
              <a:spLocks noChangeArrowheads="1"/>
            </p:cNvSpPr>
            <p:nvPr/>
          </p:nvSpPr>
          <p:spPr bwMode="auto">
            <a:xfrm>
              <a:off x="718" y="2904"/>
              <a:ext cx="1029" cy="792"/>
            </a:xfrm>
            <a:prstGeom prst="rect">
              <a:avLst/>
            </a:prstGeom>
            <a:solidFill>
              <a:srgbClr val="FFFFFF"/>
            </a:solidFill>
            <a:ln w="9525">
              <a:solidFill>
                <a:srgbClr val="000000"/>
              </a:solidFill>
              <a:miter lim="800000"/>
              <a:headEnd/>
              <a:tailEnd/>
            </a:ln>
          </p:spPr>
          <p:txBody>
            <a:bodyPr/>
            <a:lstStyle/>
            <a:p>
              <a:pPr algn="ctr"/>
              <a:endParaRPr lang="en-US" sz="1800" b="1" dirty="0">
                <a:latin typeface="Garamond" pitchFamily="18" charset="0"/>
                <a:cs typeface="Times New Roman" pitchFamily="18" charset="0"/>
              </a:endParaRPr>
            </a:p>
            <a:p>
              <a:pPr algn="ctr"/>
              <a:r>
                <a:rPr lang="en-US" sz="1800" b="1" dirty="0">
                  <a:latin typeface="Garamond" pitchFamily="18" charset="0"/>
                  <a:cs typeface="Times New Roman" pitchFamily="18" charset="0"/>
                </a:rPr>
                <a:t>Local Buyer</a:t>
              </a:r>
            </a:p>
            <a:p>
              <a:pPr eaLnBrk="0" hangingPunct="0"/>
              <a:endParaRPr lang="en-US" sz="1800" dirty="0">
                <a:latin typeface="Garamond" pitchFamily="18" charset="0"/>
              </a:endParaRPr>
            </a:p>
          </p:txBody>
        </p:sp>
        <p:sp>
          <p:nvSpPr>
            <p:cNvPr id="13336" name="Text Box 10"/>
            <p:cNvSpPr txBox="1">
              <a:spLocks noChangeArrowheads="1"/>
            </p:cNvSpPr>
            <p:nvPr/>
          </p:nvSpPr>
          <p:spPr bwMode="auto">
            <a:xfrm>
              <a:off x="1758" y="2372"/>
              <a:ext cx="1122" cy="257"/>
            </a:xfrm>
            <a:prstGeom prst="rect">
              <a:avLst/>
            </a:prstGeom>
            <a:solidFill>
              <a:srgbClr val="FFFFFF"/>
            </a:solidFill>
            <a:ln w="9525">
              <a:noFill/>
              <a:miter lim="800000"/>
              <a:headEnd/>
              <a:tailEnd/>
            </a:ln>
          </p:spPr>
          <p:txBody>
            <a:bodyPr/>
            <a:lstStyle/>
            <a:p>
              <a:pPr algn="ctr"/>
              <a:r>
                <a:rPr lang="en-US" sz="1800" b="1">
                  <a:latin typeface="Garamond" pitchFamily="18" charset="0"/>
                  <a:cs typeface="Times New Roman" pitchFamily="18" charset="0"/>
                </a:rPr>
                <a:t>4. Sale of Goods</a:t>
              </a:r>
              <a:endParaRPr lang="en-US" sz="1800">
                <a:latin typeface="Garamond" pitchFamily="18" charset="0"/>
              </a:endParaRPr>
            </a:p>
          </p:txBody>
        </p:sp>
        <p:sp>
          <p:nvSpPr>
            <p:cNvPr id="13337" name="Line 6"/>
            <p:cNvSpPr>
              <a:spLocks noChangeShapeType="1"/>
            </p:cNvSpPr>
            <p:nvPr/>
          </p:nvSpPr>
          <p:spPr bwMode="auto">
            <a:xfrm>
              <a:off x="1185" y="954"/>
              <a:ext cx="0" cy="284"/>
            </a:xfrm>
            <a:prstGeom prst="line">
              <a:avLst/>
            </a:prstGeom>
            <a:noFill/>
            <a:ln w="9525">
              <a:solidFill>
                <a:srgbClr val="000000"/>
              </a:solidFill>
              <a:round/>
              <a:headEnd/>
              <a:tailEnd/>
            </a:ln>
          </p:spPr>
          <p:txBody>
            <a:bodyPr/>
            <a:lstStyle/>
            <a:p>
              <a:endParaRPr lang="en-US"/>
            </a:p>
          </p:txBody>
        </p:sp>
        <p:sp>
          <p:nvSpPr>
            <p:cNvPr id="13338" name="Text Box 5"/>
            <p:cNvSpPr txBox="1">
              <a:spLocks noChangeArrowheads="1"/>
            </p:cNvSpPr>
            <p:nvPr/>
          </p:nvSpPr>
          <p:spPr bwMode="auto">
            <a:xfrm>
              <a:off x="1344" y="576"/>
              <a:ext cx="2928" cy="257"/>
            </a:xfrm>
            <a:prstGeom prst="rect">
              <a:avLst/>
            </a:prstGeom>
            <a:solidFill>
              <a:srgbClr val="FFFFFF"/>
            </a:solidFill>
            <a:ln w="9525">
              <a:noFill/>
              <a:miter lim="800000"/>
              <a:headEnd/>
              <a:tailEnd/>
            </a:ln>
          </p:spPr>
          <p:txBody>
            <a:bodyPr/>
            <a:lstStyle/>
            <a:p>
              <a:pPr algn="ctr"/>
              <a:r>
                <a:rPr lang="en-US" sz="1800" b="1" dirty="0">
                  <a:latin typeface="Garamond" pitchFamily="18" charset="0"/>
                  <a:cs typeface="Times New Roman" pitchFamily="18" charset="0"/>
                </a:rPr>
                <a:t>6. Sale Proceeds (net of Agency Fee)</a:t>
              </a:r>
              <a:endParaRPr lang="en-US" sz="1800" dirty="0">
                <a:latin typeface="Garamond" pitchFamily="18" charset="0"/>
              </a:endParaRPr>
            </a:p>
          </p:txBody>
        </p:sp>
        <p:sp>
          <p:nvSpPr>
            <p:cNvPr id="13339" name="Line 34"/>
            <p:cNvSpPr>
              <a:spLocks noChangeShapeType="1"/>
            </p:cNvSpPr>
            <p:nvPr/>
          </p:nvSpPr>
          <p:spPr bwMode="auto">
            <a:xfrm>
              <a:off x="1200" y="2208"/>
              <a:ext cx="0" cy="624"/>
            </a:xfrm>
            <a:prstGeom prst="line">
              <a:avLst/>
            </a:prstGeom>
            <a:noFill/>
            <a:ln w="9525">
              <a:solidFill>
                <a:schemeClr val="tx1"/>
              </a:solidFill>
              <a:round/>
              <a:headEnd type="triangle" w="med" len="med"/>
              <a:tailEnd/>
            </a:ln>
          </p:spPr>
          <p:txBody>
            <a:bodyPr/>
            <a:lstStyle/>
            <a:p>
              <a:endParaRPr lang="en-US"/>
            </a:p>
          </p:txBody>
        </p:sp>
        <p:sp>
          <p:nvSpPr>
            <p:cNvPr id="13340" name="Text Box 35"/>
            <p:cNvSpPr txBox="1">
              <a:spLocks noChangeArrowheads="1"/>
            </p:cNvSpPr>
            <p:nvPr/>
          </p:nvSpPr>
          <p:spPr bwMode="auto">
            <a:xfrm>
              <a:off x="30" y="2383"/>
              <a:ext cx="1122" cy="257"/>
            </a:xfrm>
            <a:prstGeom prst="rect">
              <a:avLst/>
            </a:prstGeom>
            <a:solidFill>
              <a:srgbClr val="FFFFFF"/>
            </a:solidFill>
            <a:ln w="9525">
              <a:noFill/>
              <a:miter lim="800000"/>
              <a:headEnd/>
              <a:tailEnd/>
            </a:ln>
          </p:spPr>
          <p:txBody>
            <a:bodyPr/>
            <a:lstStyle/>
            <a:p>
              <a:pPr algn="ctr"/>
              <a:r>
                <a:rPr lang="en-US" sz="1800" b="1">
                  <a:latin typeface="Garamond" pitchFamily="18" charset="0"/>
                  <a:cs typeface="Times New Roman" pitchFamily="18" charset="0"/>
                </a:rPr>
                <a:t>5. Sale Proceeds</a:t>
              </a:r>
              <a:endParaRPr lang="en-US" sz="1800">
                <a:latin typeface="Garamond" pitchFamily="18" charset="0"/>
              </a:endParaRPr>
            </a:p>
          </p:txBody>
        </p:sp>
      </p:grpSp>
      <p:sp>
        <p:nvSpPr>
          <p:cNvPr id="30" name="Rectangle 29"/>
          <p:cNvSpPr/>
          <p:nvPr/>
        </p:nvSpPr>
        <p:spPr>
          <a:xfrm>
            <a:off x="990600" y="457200"/>
            <a:ext cx="7162799" cy="584775"/>
          </a:xfrm>
          <a:prstGeom prst="rect">
            <a:avLst/>
          </a:prstGeom>
        </p:spPr>
        <p:txBody>
          <a:bodyPr wrap="square">
            <a:spAutoFit/>
          </a:bodyPr>
          <a:lstStyle/>
          <a:p>
            <a:pPr defTabSz="754063"/>
            <a:r>
              <a:rPr lang="en-US" sz="3200" b="1" dirty="0" smtClean="0">
                <a:latin typeface="Arial" charset="0"/>
              </a:rPr>
              <a:t>Product Structure for ISTISNA</a:t>
            </a:r>
            <a:r>
              <a:rPr lang="en-US" sz="3200" b="1" dirty="0" smtClean="0">
                <a:solidFill>
                  <a:srgbClr val="000099"/>
                </a:solidFill>
                <a:latin typeface="Arial" charset="0"/>
              </a:rPr>
              <a:t>’</a:t>
            </a:r>
            <a:endParaRPr lang="en-US" sz="3200" b="1" dirty="0">
              <a:solidFill>
                <a:srgbClr val="000099"/>
              </a:solidFill>
              <a:latin typeface="Arial" charset="0"/>
            </a:endParaRPr>
          </a:p>
        </p:txBody>
      </p:sp>
      <p:sp>
        <p:nvSpPr>
          <p:cNvPr id="23" name="Slide Number Placeholder 22"/>
          <p:cNvSpPr>
            <a:spLocks noGrp="1"/>
          </p:cNvSpPr>
          <p:nvPr>
            <p:ph type="sldNum" sz="quarter" idx="12"/>
          </p:nvPr>
        </p:nvSpPr>
        <p:spPr/>
        <p:txBody>
          <a:bodyPr/>
          <a:lstStyle/>
          <a:p>
            <a:fld id="{D911F81F-9CA3-471B-9467-E3C2090AB3F3}" type="slidenum">
              <a:rPr lang="en-US" smtClean="0"/>
              <a:pPr/>
              <a:t>13</a:t>
            </a:fld>
            <a:endParaRPr lang="en-US"/>
          </a:p>
        </p:txBody>
      </p:sp>
      <p:pic>
        <p:nvPicPr>
          <p:cNvPr id="24" name="Picture 23" descr="Picture12.jpg"/>
          <p:cNvPicPr>
            <a:picLocks noChangeAspect="1"/>
          </p:cNvPicPr>
          <p:nvPr/>
        </p:nvPicPr>
        <p:blipFill>
          <a:blip r:embed="rId3"/>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lgn="just" eaLnBrk="0" hangingPunct="0">
              <a:buFont typeface="Wingdings" pitchFamily="2" charset="2"/>
              <a:buChar char="v"/>
            </a:pPr>
            <a:r>
              <a:rPr lang="en-US" sz="2400" b="1" dirty="0" smtClean="0">
                <a:latin typeface="Arial" pitchFamily="34" charset="0"/>
                <a:cs typeface="Arial" pitchFamily="34" charset="0"/>
              </a:rPr>
              <a:t>The package comprises of the following:</a:t>
            </a:r>
          </a:p>
          <a:p>
            <a:pPr marL="457200" indent="-457200" algn="just" eaLnBrk="0" hangingPunct="0"/>
            <a:endParaRPr lang="en-US" sz="2400" b="1" dirty="0" smtClean="0">
              <a:latin typeface="Arial" pitchFamily="34" charset="0"/>
              <a:cs typeface="Arial" pitchFamily="34" charset="0"/>
            </a:endParaRPr>
          </a:p>
          <a:p>
            <a:pPr marL="1371600" lvl="2" indent="-457200" algn="just" eaLnBrk="0" hangingPunct="0">
              <a:lnSpc>
                <a:spcPct val="120000"/>
              </a:lnSpc>
              <a:buNone/>
            </a:pPr>
            <a:r>
              <a:rPr lang="en-US" dirty="0" smtClean="0">
                <a:latin typeface="Arial" pitchFamily="34" charset="0"/>
                <a:cs typeface="Arial" pitchFamily="34" charset="0"/>
              </a:rPr>
              <a:t>1.	Master Istisna’a Agreement</a:t>
            </a:r>
          </a:p>
          <a:p>
            <a:pPr marL="457200" indent="-457200" algn="just" eaLnBrk="0" hangingPunct="0">
              <a:lnSpc>
                <a:spcPct val="120000"/>
              </a:lnSpc>
              <a:buFont typeface="Wingdings" pitchFamily="2" charset="2"/>
              <a:buAutoNum type="arabicPeriod"/>
            </a:pPr>
            <a:endParaRPr lang="en-US" sz="2400" dirty="0" smtClean="0">
              <a:latin typeface="Arial" pitchFamily="34" charset="0"/>
              <a:cs typeface="Arial" pitchFamily="34" charset="0"/>
            </a:endParaRPr>
          </a:p>
          <a:p>
            <a:pPr marL="1371600" lvl="2" indent="-457200" algn="just" eaLnBrk="0" hangingPunct="0">
              <a:lnSpc>
                <a:spcPct val="120000"/>
              </a:lnSpc>
              <a:buNone/>
            </a:pPr>
            <a:r>
              <a:rPr lang="en-US" dirty="0" smtClean="0">
                <a:latin typeface="Arial" pitchFamily="34" charset="0"/>
                <a:cs typeface="Arial" pitchFamily="34" charset="0"/>
              </a:rPr>
              <a:t>2.	Agency Agreement</a:t>
            </a:r>
          </a:p>
          <a:p>
            <a:pPr marL="457200" indent="-457200" algn="just" eaLnBrk="0" hangingPunct="0">
              <a:lnSpc>
                <a:spcPct val="120000"/>
              </a:lnSpc>
              <a:buFont typeface="Wingdings" pitchFamily="2" charset="2"/>
              <a:buAutoNum type="arabicPeriod"/>
            </a:pPr>
            <a:endParaRPr lang="en-US" sz="2400" dirty="0" smtClean="0">
              <a:latin typeface="Arial" pitchFamily="34" charset="0"/>
              <a:cs typeface="Arial" pitchFamily="34" charset="0"/>
            </a:endParaRPr>
          </a:p>
          <a:p>
            <a:pPr marL="1371600" lvl="2" indent="-457200" algn="just" eaLnBrk="0" hangingPunct="0">
              <a:lnSpc>
                <a:spcPct val="120000"/>
              </a:lnSpc>
              <a:buNone/>
            </a:pPr>
            <a:r>
              <a:rPr lang="en-US" dirty="0" smtClean="0">
                <a:latin typeface="Arial" pitchFamily="34" charset="0"/>
                <a:cs typeface="Arial" pitchFamily="34" charset="0"/>
              </a:rPr>
              <a:t>3.	Corporate Guarantee</a:t>
            </a:r>
          </a:p>
          <a:p>
            <a:endParaRPr lang="en-US" dirty="0"/>
          </a:p>
        </p:txBody>
      </p:sp>
      <p:sp>
        <p:nvSpPr>
          <p:cNvPr id="2" name="Title 1"/>
          <p:cNvSpPr>
            <a:spLocks noGrp="1"/>
          </p:cNvSpPr>
          <p:nvPr>
            <p:ph type="title"/>
          </p:nvPr>
        </p:nvSpPr>
        <p:spPr/>
        <p:txBody>
          <a:bodyPr>
            <a:normAutofit fontScale="90000"/>
          </a:bodyPr>
          <a:lstStyle/>
          <a:p>
            <a:r>
              <a:rPr lang="en-US" sz="4000" b="1" dirty="0" smtClean="0">
                <a:latin typeface="Arial" charset="0"/>
              </a:rPr>
              <a:t>Legal Documentation</a:t>
            </a:r>
            <a:r>
              <a:rPr lang="en-US" b="1" dirty="0" smtClean="0">
                <a:solidFill>
                  <a:srgbClr val="000099"/>
                </a:solidFill>
                <a:latin typeface="Arial" charset="0"/>
              </a:rPr>
              <a:t/>
            </a:r>
            <a:br>
              <a:rPr lang="en-US" b="1" dirty="0" smtClean="0">
                <a:solidFill>
                  <a:srgbClr val="000099"/>
                </a:solidFill>
                <a:latin typeface="Arial" charset="0"/>
              </a:rPr>
            </a:br>
            <a:endParaRPr lang="en-US" dirty="0"/>
          </a:p>
        </p:txBody>
      </p:sp>
      <p:sp>
        <p:nvSpPr>
          <p:cNvPr id="4" name="Slide Number Placeholder 3"/>
          <p:cNvSpPr>
            <a:spLocks noGrp="1"/>
          </p:cNvSpPr>
          <p:nvPr>
            <p:ph type="sldNum" sz="quarter" idx="12"/>
          </p:nvPr>
        </p:nvSpPr>
        <p:spPr/>
        <p:txBody>
          <a:bodyPr/>
          <a:lstStyle/>
          <a:p>
            <a:fld id="{D911F81F-9CA3-471B-9467-E3C2090AB3F3}" type="slidenum">
              <a:rPr lang="en-US" smtClean="0"/>
              <a:pPr/>
              <a:t>14</a:t>
            </a:fld>
            <a:endParaRPr lang="en-US"/>
          </a:p>
        </p:txBody>
      </p:sp>
      <p:pic>
        <p:nvPicPr>
          <p:cNvPr id="5" name="Picture 4" descr="Picture12.jpg"/>
          <p:cNvPicPr>
            <a:picLocks noChangeAspect="1"/>
          </p:cNvPicPr>
          <p:nvPr/>
        </p:nvPicPr>
        <p:blipFill>
          <a:blip r:embed="rId3"/>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457200" indent="-457200" algn="just">
              <a:lnSpc>
                <a:spcPct val="120000"/>
              </a:lnSpc>
              <a:buFontTx/>
              <a:buAutoNum type="arabicPeriod"/>
            </a:pPr>
            <a:r>
              <a:rPr lang="en-US" sz="2200" b="1" dirty="0" smtClean="0">
                <a:latin typeface="Arial" pitchFamily="34" charset="0"/>
                <a:cs typeface="Arial" pitchFamily="34" charset="0"/>
              </a:rPr>
              <a:t>Master Istisna’a Agreement</a:t>
            </a:r>
          </a:p>
          <a:p>
            <a:pPr marL="457200" indent="-457200" algn="just">
              <a:lnSpc>
                <a:spcPct val="120000"/>
              </a:lnSpc>
            </a:pPr>
            <a:endParaRPr lang="en-US" sz="2200" dirty="0" smtClean="0">
              <a:latin typeface="Arial" pitchFamily="34" charset="0"/>
              <a:cs typeface="Arial" pitchFamily="34" charset="0"/>
            </a:endParaRPr>
          </a:p>
          <a:p>
            <a:pPr marL="457200" indent="-457200" algn="just">
              <a:lnSpc>
                <a:spcPct val="120000"/>
              </a:lnSpc>
              <a:buNone/>
            </a:pPr>
            <a:r>
              <a:rPr lang="en-US" sz="2200" dirty="0" smtClean="0">
                <a:latin typeface="Arial" pitchFamily="34" charset="0"/>
                <a:cs typeface="Arial" pitchFamily="34" charset="0"/>
              </a:rPr>
              <a:t>	This agreement sets out the terms &amp; conditions upon which the Bank, from time to time,  orders the Customer to manufacture the Goods</a:t>
            </a:r>
          </a:p>
          <a:p>
            <a:pPr marL="457200" indent="-457200" algn="just">
              <a:lnSpc>
                <a:spcPct val="120000"/>
              </a:lnSpc>
            </a:pPr>
            <a:endParaRPr lang="en-US" sz="2200" dirty="0" smtClean="0">
              <a:latin typeface="Arial" pitchFamily="34" charset="0"/>
              <a:cs typeface="Arial" pitchFamily="34" charset="0"/>
            </a:endParaRPr>
          </a:p>
          <a:p>
            <a:pPr marL="457200" indent="-457200" algn="just">
              <a:lnSpc>
                <a:spcPct val="120000"/>
              </a:lnSpc>
              <a:buFont typeface="Wingdings" pitchFamily="2" charset="2"/>
              <a:buChar char="v"/>
            </a:pPr>
            <a:r>
              <a:rPr lang="en-US" sz="2200" dirty="0" smtClean="0">
                <a:latin typeface="Arial" pitchFamily="34" charset="0"/>
                <a:cs typeface="Arial" pitchFamily="34" charset="0"/>
              </a:rPr>
              <a:t>  </a:t>
            </a:r>
            <a:r>
              <a:rPr lang="en-US" sz="2200" b="1" u="sng" dirty="0" smtClean="0">
                <a:latin typeface="Arial" pitchFamily="34" charset="0"/>
                <a:cs typeface="Arial" pitchFamily="34" charset="0"/>
              </a:rPr>
              <a:t>Components </a:t>
            </a:r>
            <a:r>
              <a:rPr lang="en-US" sz="2200" b="1" dirty="0" smtClean="0">
                <a:latin typeface="Arial" pitchFamily="34" charset="0"/>
                <a:cs typeface="Arial" pitchFamily="34" charset="0"/>
              </a:rPr>
              <a:t>:</a:t>
            </a:r>
          </a:p>
          <a:p>
            <a:pPr marL="457200" indent="-457200" algn="just">
              <a:lnSpc>
                <a:spcPct val="120000"/>
              </a:lnSpc>
              <a:buNone/>
            </a:pPr>
            <a:r>
              <a:rPr lang="en-US" sz="2200" b="1" dirty="0" smtClean="0">
                <a:latin typeface="Arial" pitchFamily="34" charset="0"/>
                <a:cs typeface="Arial" pitchFamily="34" charset="0"/>
              </a:rPr>
              <a:t>        </a:t>
            </a:r>
          </a:p>
          <a:p>
            <a:pPr marL="914400" lvl="1" indent="-457200" algn="just">
              <a:lnSpc>
                <a:spcPct val="120000"/>
              </a:lnSpc>
              <a:buFontTx/>
              <a:buAutoNum type="alphaUcPeriod"/>
            </a:pPr>
            <a:r>
              <a:rPr lang="en-US" sz="2200" b="1" dirty="0" smtClean="0">
                <a:latin typeface="Arial" pitchFamily="34" charset="0"/>
                <a:cs typeface="Arial" pitchFamily="34" charset="0"/>
              </a:rPr>
              <a:t>Written Offer for Manufacture of Goods:</a:t>
            </a:r>
            <a:r>
              <a:rPr lang="en-US" sz="2200" dirty="0" smtClean="0">
                <a:latin typeface="Arial" pitchFamily="34" charset="0"/>
                <a:cs typeface="Arial" pitchFamily="34" charset="0"/>
              </a:rPr>
              <a:t> </a:t>
            </a:r>
          </a:p>
          <a:p>
            <a:pPr marL="914400" lvl="1" indent="-457200" algn="just">
              <a:lnSpc>
                <a:spcPct val="120000"/>
              </a:lnSpc>
              <a:buNone/>
            </a:pPr>
            <a:r>
              <a:rPr lang="en-US" sz="2200" dirty="0" smtClean="0">
                <a:latin typeface="Arial" pitchFamily="34" charset="0"/>
                <a:cs typeface="Arial" pitchFamily="34" charset="0"/>
              </a:rPr>
              <a:t>	Description of Goods including quantity, quality, delivery date, cost price, place of delivery etc.</a:t>
            </a:r>
          </a:p>
          <a:p>
            <a:pPr marL="457200" indent="-457200" algn="just">
              <a:lnSpc>
                <a:spcPct val="120000"/>
              </a:lnSpc>
            </a:pPr>
            <a:endParaRPr lang="en-US" sz="2200" dirty="0" smtClean="0">
              <a:latin typeface="Arial" pitchFamily="34" charset="0"/>
              <a:cs typeface="Arial" pitchFamily="34" charset="0"/>
            </a:endParaRPr>
          </a:p>
          <a:p>
            <a:pPr marL="914400" lvl="1" indent="-457200" algn="just">
              <a:lnSpc>
                <a:spcPct val="120000"/>
              </a:lnSpc>
              <a:buFontTx/>
              <a:buAutoNum type="alphaUcPeriod" startAt="2"/>
            </a:pPr>
            <a:r>
              <a:rPr lang="en-US" sz="2200" b="1" dirty="0" smtClean="0">
                <a:latin typeface="Arial" pitchFamily="34" charset="0"/>
                <a:ea typeface="Arial Unicode MS" pitchFamily="34" charset="-128"/>
                <a:cs typeface="Arial" pitchFamily="34" charset="0"/>
              </a:rPr>
              <a:t>Goods Receiving Note:</a:t>
            </a:r>
          </a:p>
          <a:p>
            <a:endParaRPr lang="en-US" dirty="0"/>
          </a:p>
        </p:txBody>
      </p:sp>
      <p:sp>
        <p:nvSpPr>
          <p:cNvPr id="2" name="Title 1"/>
          <p:cNvSpPr>
            <a:spLocks noGrp="1"/>
          </p:cNvSpPr>
          <p:nvPr>
            <p:ph type="title"/>
          </p:nvPr>
        </p:nvSpPr>
        <p:spPr/>
        <p:txBody>
          <a:bodyPr>
            <a:normAutofit/>
          </a:bodyPr>
          <a:lstStyle/>
          <a:p>
            <a:pPr defTabSz="754063"/>
            <a:r>
              <a:rPr lang="en-US" sz="3600" b="1" dirty="0" smtClean="0">
                <a:latin typeface="Arial" charset="0"/>
              </a:rPr>
              <a:t>Legal Documentation in ISTISNA’</a:t>
            </a:r>
            <a:endParaRPr lang="en-US" sz="3600" b="1" dirty="0">
              <a:latin typeface="Arial" charset="0"/>
            </a:endParaRPr>
          </a:p>
        </p:txBody>
      </p:sp>
      <p:sp>
        <p:nvSpPr>
          <p:cNvPr id="4" name="Slide Number Placeholder 3"/>
          <p:cNvSpPr>
            <a:spLocks noGrp="1"/>
          </p:cNvSpPr>
          <p:nvPr>
            <p:ph type="sldNum" sz="quarter" idx="12"/>
          </p:nvPr>
        </p:nvSpPr>
        <p:spPr/>
        <p:txBody>
          <a:bodyPr/>
          <a:lstStyle/>
          <a:p>
            <a:fld id="{D911F81F-9CA3-471B-9467-E3C2090AB3F3}" type="slidenum">
              <a:rPr lang="en-US" smtClean="0"/>
              <a:pPr/>
              <a:t>15</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05400"/>
          </a:xfrm>
        </p:spPr>
        <p:txBody>
          <a:bodyPr>
            <a:noAutofit/>
          </a:bodyPr>
          <a:lstStyle/>
          <a:p>
            <a:pPr marL="457200" indent="-457200" algn="just">
              <a:lnSpc>
                <a:spcPct val="130000"/>
              </a:lnSpc>
              <a:buFontTx/>
              <a:buAutoNum type="arabicPeriod" startAt="2"/>
            </a:pPr>
            <a:r>
              <a:rPr lang="en-US" sz="2000" b="1" dirty="0" smtClean="0">
                <a:latin typeface="Arial" pitchFamily="34" charset="0"/>
                <a:cs typeface="Arial" pitchFamily="34" charset="0"/>
              </a:rPr>
              <a:t>Agency Agreement</a:t>
            </a:r>
          </a:p>
          <a:p>
            <a:pPr marL="457200" indent="-457200" algn="just">
              <a:lnSpc>
                <a:spcPct val="130000"/>
              </a:lnSpc>
            </a:pPr>
            <a:endParaRPr lang="en-US" sz="2000" dirty="0" smtClean="0">
              <a:latin typeface="Arial" pitchFamily="34" charset="0"/>
              <a:cs typeface="Arial" pitchFamily="34" charset="0"/>
            </a:endParaRPr>
          </a:p>
          <a:p>
            <a:pPr marL="457200" indent="-457200" algn="just">
              <a:lnSpc>
                <a:spcPct val="130000"/>
              </a:lnSpc>
              <a:buNone/>
            </a:pPr>
            <a:r>
              <a:rPr lang="en-US" sz="2000" dirty="0" smtClean="0">
                <a:latin typeface="Arial" pitchFamily="34" charset="0"/>
                <a:cs typeface="Arial" pitchFamily="34" charset="0"/>
              </a:rPr>
              <a:t>	The Bank appoints the manufacturer (customer) its Agent to sell the manufactured goods.</a:t>
            </a:r>
          </a:p>
          <a:p>
            <a:pPr marL="457200" indent="-457200" algn="just">
              <a:lnSpc>
                <a:spcPct val="130000"/>
              </a:lnSpc>
            </a:pPr>
            <a:endParaRPr lang="en-US" sz="2000" dirty="0" smtClean="0">
              <a:latin typeface="Arial" pitchFamily="34" charset="0"/>
              <a:cs typeface="Arial" pitchFamily="34" charset="0"/>
            </a:endParaRPr>
          </a:p>
          <a:p>
            <a:pPr marL="457200" indent="-457200" algn="just">
              <a:lnSpc>
                <a:spcPct val="130000"/>
              </a:lnSpc>
              <a:buFont typeface="Wingdings" pitchFamily="2" charset="2"/>
              <a:buChar char="v"/>
            </a:pPr>
            <a:r>
              <a:rPr lang="en-US" sz="2000" dirty="0" smtClean="0">
                <a:latin typeface="Arial" pitchFamily="34" charset="0"/>
                <a:cs typeface="Arial" pitchFamily="34" charset="0"/>
              </a:rPr>
              <a:t>  </a:t>
            </a:r>
            <a:r>
              <a:rPr lang="en-US" sz="2000" b="1" u="sng" dirty="0" smtClean="0">
                <a:latin typeface="Arial" pitchFamily="34" charset="0"/>
                <a:cs typeface="Arial" pitchFamily="34" charset="0"/>
              </a:rPr>
              <a:t>Components </a:t>
            </a:r>
            <a:r>
              <a:rPr lang="en-US" sz="2000" b="1" dirty="0" smtClean="0">
                <a:latin typeface="Arial" pitchFamily="34" charset="0"/>
                <a:cs typeface="Arial" pitchFamily="34" charset="0"/>
              </a:rPr>
              <a:t>:</a:t>
            </a:r>
          </a:p>
          <a:p>
            <a:pPr marL="914400" lvl="1" indent="-457200" algn="just">
              <a:lnSpc>
                <a:spcPct val="130000"/>
              </a:lnSpc>
              <a:buFontTx/>
              <a:buAutoNum type="alphaUcPeriod"/>
            </a:pPr>
            <a:r>
              <a:rPr lang="en-US" sz="2000" b="1" dirty="0" smtClean="0">
                <a:latin typeface="Arial" pitchFamily="34" charset="0"/>
                <a:cs typeface="Arial" pitchFamily="34" charset="0"/>
              </a:rPr>
              <a:t>Notice of Appointment</a:t>
            </a:r>
            <a:endParaRPr lang="en-US" sz="2000" dirty="0" smtClean="0">
              <a:latin typeface="Arial" pitchFamily="34" charset="0"/>
              <a:cs typeface="Arial" pitchFamily="34" charset="0"/>
            </a:endParaRPr>
          </a:p>
          <a:p>
            <a:pPr marL="1371600" lvl="2" indent="-457200" algn="just">
              <a:lnSpc>
                <a:spcPct val="130000"/>
              </a:lnSpc>
              <a:buNone/>
            </a:pPr>
            <a:r>
              <a:rPr lang="en-US" sz="2000" dirty="0" smtClean="0">
                <a:latin typeface="Arial" pitchFamily="34" charset="0"/>
                <a:cs typeface="Arial" pitchFamily="34" charset="0"/>
              </a:rPr>
              <a:t>	The Bank authorizes the Agent to sell the Assets as its undisclosed Agent details of which are mentioned.</a:t>
            </a:r>
          </a:p>
          <a:p>
            <a:pPr marL="457200" indent="-457200" algn="just" eaLnBrk="0" hangingPunct="0">
              <a:lnSpc>
                <a:spcPct val="130000"/>
              </a:lnSpc>
              <a:buNone/>
            </a:pPr>
            <a:endParaRPr lang="en-US" sz="2000" dirty="0" smtClean="0">
              <a:latin typeface="Arial" pitchFamily="34" charset="0"/>
              <a:cs typeface="Arial" pitchFamily="34" charset="0"/>
            </a:endParaRPr>
          </a:p>
          <a:p>
            <a:pPr marL="914400" lvl="1" indent="-457200" algn="just">
              <a:lnSpc>
                <a:spcPct val="130000"/>
              </a:lnSpc>
              <a:buFontTx/>
              <a:buAutoNum type="alphaUcPeriod" startAt="2"/>
            </a:pPr>
            <a:r>
              <a:rPr lang="en-US" sz="2000" b="1" dirty="0" smtClean="0">
                <a:latin typeface="Arial" pitchFamily="34" charset="0"/>
                <a:ea typeface="Arial Unicode MS" pitchFamily="34" charset="-128"/>
                <a:cs typeface="Arial" pitchFamily="34" charset="0"/>
              </a:rPr>
              <a:t>Schedule of Agency Fee </a:t>
            </a:r>
            <a:r>
              <a:rPr lang="en-US" sz="2000" dirty="0" smtClean="0">
                <a:solidFill>
                  <a:srgbClr val="000099"/>
                </a:solidFill>
                <a:latin typeface="Arial" pitchFamily="34" charset="0"/>
                <a:ea typeface="Arial Unicode MS" pitchFamily="34" charset="-128"/>
                <a:cs typeface="Arial" pitchFamily="34" charset="0"/>
              </a:rPr>
              <a:t>	</a:t>
            </a:r>
            <a:endParaRPr lang="en-US" sz="2000" dirty="0">
              <a:solidFill>
                <a:srgbClr val="000099"/>
              </a:solidFill>
              <a:latin typeface="Arial" pitchFamily="34" charset="0"/>
              <a:ea typeface="Arial Unicode MS" pitchFamily="34" charset="-128"/>
              <a:cs typeface="Arial" pitchFamily="34" charset="0"/>
            </a:endParaRPr>
          </a:p>
        </p:txBody>
      </p:sp>
      <p:sp>
        <p:nvSpPr>
          <p:cNvPr id="2" name="Title 1"/>
          <p:cNvSpPr>
            <a:spLocks noGrp="1"/>
          </p:cNvSpPr>
          <p:nvPr>
            <p:ph type="title"/>
          </p:nvPr>
        </p:nvSpPr>
        <p:spPr/>
        <p:txBody>
          <a:bodyPr>
            <a:normAutofit/>
          </a:bodyPr>
          <a:lstStyle/>
          <a:p>
            <a:pPr defTabSz="754063"/>
            <a:r>
              <a:rPr lang="en-US" sz="3600" b="1" dirty="0" smtClean="0">
                <a:latin typeface="Arial" charset="0"/>
              </a:rPr>
              <a:t>Legal Documentation in ISTISNA’</a:t>
            </a:r>
            <a:endParaRPr lang="en-US" sz="3600" b="1" dirty="0">
              <a:latin typeface="Arial" charset="0"/>
            </a:endParaRPr>
          </a:p>
        </p:txBody>
      </p:sp>
      <p:sp>
        <p:nvSpPr>
          <p:cNvPr id="4" name="Slide Number Placeholder 3"/>
          <p:cNvSpPr>
            <a:spLocks noGrp="1"/>
          </p:cNvSpPr>
          <p:nvPr>
            <p:ph type="sldNum" sz="quarter" idx="12"/>
          </p:nvPr>
        </p:nvSpPr>
        <p:spPr/>
        <p:txBody>
          <a:bodyPr/>
          <a:lstStyle/>
          <a:p>
            <a:fld id="{D911F81F-9CA3-471B-9467-E3C2090AB3F3}" type="slidenum">
              <a:rPr lang="en-US" smtClean="0"/>
              <a:pPr/>
              <a:t>16</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lgn="just">
              <a:lnSpc>
                <a:spcPct val="130000"/>
              </a:lnSpc>
              <a:buFontTx/>
              <a:buAutoNum type="arabicPeriod" startAt="3"/>
            </a:pPr>
            <a:r>
              <a:rPr lang="en-US" sz="2400" b="1" dirty="0" smtClean="0">
                <a:latin typeface="Arial" pitchFamily="34" charset="0"/>
                <a:cs typeface="Arial" pitchFamily="34" charset="0"/>
              </a:rPr>
              <a:t>Corporate Guarantee</a:t>
            </a:r>
          </a:p>
          <a:p>
            <a:pPr marL="457200" indent="-457200" algn="just">
              <a:lnSpc>
                <a:spcPct val="130000"/>
              </a:lnSpc>
            </a:pPr>
            <a:endParaRPr lang="en-US" sz="2000" dirty="0" smtClean="0">
              <a:latin typeface="Arial" pitchFamily="34" charset="0"/>
              <a:cs typeface="Arial" pitchFamily="34" charset="0"/>
            </a:endParaRPr>
          </a:p>
          <a:p>
            <a:pPr marL="457200" indent="-457200" algn="just">
              <a:lnSpc>
                <a:spcPct val="130000"/>
              </a:lnSpc>
              <a:buNone/>
            </a:pPr>
            <a:r>
              <a:rPr lang="en-US" sz="2000" dirty="0" smtClean="0">
                <a:latin typeface="Arial" pitchFamily="34" charset="0"/>
                <a:cs typeface="Arial" pitchFamily="34" charset="0"/>
              </a:rPr>
              <a:t>	The Customer guarantees payment obligation of the ultimate purchasers if they default to make payment on time.</a:t>
            </a:r>
          </a:p>
          <a:p>
            <a:endParaRPr lang="en-US" dirty="0"/>
          </a:p>
        </p:txBody>
      </p:sp>
      <p:sp>
        <p:nvSpPr>
          <p:cNvPr id="2" name="Title 1"/>
          <p:cNvSpPr>
            <a:spLocks noGrp="1"/>
          </p:cNvSpPr>
          <p:nvPr>
            <p:ph type="title"/>
          </p:nvPr>
        </p:nvSpPr>
        <p:spPr/>
        <p:txBody>
          <a:bodyPr>
            <a:normAutofit/>
          </a:bodyPr>
          <a:lstStyle/>
          <a:p>
            <a:pPr defTabSz="754063"/>
            <a:r>
              <a:rPr lang="en-US" sz="3600" b="1" dirty="0" smtClean="0">
                <a:latin typeface="Arial" charset="0"/>
              </a:rPr>
              <a:t>Legal Documentation in ISTISNA’</a:t>
            </a:r>
            <a:endParaRPr lang="en-US" sz="3600" b="1" dirty="0">
              <a:latin typeface="Arial" charset="0"/>
            </a:endParaRPr>
          </a:p>
        </p:txBody>
      </p:sp>
      <p:sp>
        <p:nvSpPr>
          <p:cNvPr id="4" name="Slide Number Placeholder 3"/>
          <p:cNvSpPr>
            <a:spLocks noGrp="1"/>
          </p:cNvSpPr>
          <p:nvPr>
            <p:ph type="sldNum" sz="quarter" idx="12"/>
          </p:nvPr>
        </p:nvSpPr>
        <p:spPr/>
        <p:txBody>
          <a:bodyPr/>
          <a:lstStyle/>
          <a:p>
            <a:fld id="{D911F81F-9CA3-471B-9467-E3C2090AB3F3}" type="slidenum">
              <a:rPr lang="en-US" smtClean="0"/>
              <a:pPr/>
              <a:t>17</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4000" b="1" dirty="0" smtClean="0">
                <a:latin typeface="Arial" pitchFamily="34" charset="0"/>
                <a:cs typeface="Arial" pitchFamily="34" charset="0"/>
              </a:rPr>
              <a:t>THANK YOU</a:t>
            </a:r>
            <a:endParaRPr lang="en-US" sz="4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911F81F-9CA3-471B-9467-E3C2090AB3F3}" type="slidenum">
              <a:rPr lang="en-US" smtClean="0"/>
              <a:pPr/>
              <a:t>18</a:t>
            </a:fld>
            <a:endParaRPr lang="en-US"/>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srcRect/>
          <a:stretch>
            <a:fillRect/>
          </a:stretch>
        </p:blipFill>
        <p:spPr bwMode="auto">
          <a:xfrm>
            <a:off x="0" y="0"/>
            <a:ext cx="9143999" cy="68580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D911F81F-9CA3-471B-9467-E3C2090AB3F3}"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lnSpc>
                <a:spcPct val="150000"/>
              </a:lnSpc>
              <a:buFont typeface="Wingdings" pitchFamily="2" charset="2"/>
              <a:buChar char="v"/>
            </a:pPr>
            <a:r>
              <a:rPr lang="en-US" sz="2400" dirty="0" smtClean="0">
                <a:latin typeface="Arial" pitchFamily="34" charset="0"/>
                <a:cs typeface="Arial" pitchFamily="34" charset="0"/>
              </a:rPr>
              <a:t>Istisna’a is a contract of sale of specified items to be manufactured (or constructed), with an obligation on the part of the manufacturer (or contractor) to deliver them to the Customer upon completion. </a:t>
            </a:r>
          </a:p>
          <a:p>
            <a:pPr algn="just">
              <a:lnSpc>
                <a:spcPct val="150000"/>
              </a:lnSpc>
              <a:buFont typeface="Wingdings" pitchFamily="2" charset="2"/>
              <a:buChar char="v"/>
            </a:pPr>
            <a:endParaRPr lang="en-US" sz="2400" dirty="0" smtClean="0">
              <a:latin typeface="Arial" pitchFamily="34" charset="0"/>
              <a:cs typeface="Arial" pitchFamily="34" charset="0"/>
            </a:endParaRPr>
          </a:p>
          <a:p>
            <a:pPr algn="just">
              <a:lnSpc>
                <a:spcPct val="150000"/>
              </a:lnSpc>
              <a:buFont typeface="Wingdings" pitchFamily="2" charset="2"/>
              <a:buChar char="v"/>
            </a:pPr>
            <a:r>
              <a:rPr lang="en-US" sz="2400" dirty="0" smtClean="0">
                <a:latin typeface="Arial" pitchFamily="34" charset="0"/>
                <a:cs typeface="Arial" pitchFamily="34" charset="0"/>
              </a:rPr>
              <a:t>Istisna’a is the second exception to the rules of sale where a sale is allowed without immediate delivery of the goods sold.</a:t>
            </a:r>
          </a:p>
        </p:txBody>
      </p:sp>
      <p:sp>
        <p:nvSpPr>
          <p:cNvPr id="2" name="Title 1"/>
          <p:cNvSpPr>
            <a:spLocks noGrp="1"/>
          </p:cNvSpPr>
          <p:nvPr>
            <p:ph type="title"/>
          </p:nvPr>
        </p:nvSpPr>
        <p:spPr/>
        <p:txBody>
          <a:bodyPr>
            <a:normAutofit/>
          </a:bodyPr>
          <a:lstStyle/>
          <a:p>
            <a:r>
              <a:rPr lang="en-US" sz="3600" b="1" dirty="0" smtClean="0">
                <a:latin typeface="Arial" pitchFamily="34" charset="0"/>
                <a:cs typeface="Arial" pitchFamily="34" charset="0"/>
              </a:rPr>
              <a:t>ISTISNA</a:t>
            </a:r>
            <a:endParaRPr lang="en-US" sz="36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911F81F-9CA3-471B-9467-E3C2090AB3F3}" type="slidenum">
              <a:rPr lang="en-US" smtClean="0"/>
              <a:pPr/>
              <a:t>3</a:t>
            </a:fld>
            <a:endParaRPr lang="en-US" dirty="0"/>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buFont typeface="Wingdings" pitchFamily="2" charset="2"/>
              <a:buChar char="v"/>
            </a:pPr>
            <a:r>
              <a:rPr lang="en-US" sz="2400" dirty="0" smtClean="0">
                <a:latin typeface="Arial" pitchFamily="34" charset="0"/>
                <a:cs typeface="Arial" pitchFamily="34" charset="0"/>
              </a:rPr>
              <a:t>An Istisna’a contract is permitted only for raw materials that can be transformed from their natural state by a manufacturing or construction process involving labor. </a:t>
            </a:r>
          </a:p>
          <a:p>
            <a:pPr algn="just">
              <a:lnSpc>
                <a:spcPct val="150000"/>
              </a:lnSpc>
              <a:buFont typeface="Wingdings" pitchFamily="2" charset="2"/>
              <a:buChar char="v"/>
            </a:pPr>
            <a:endParaRPr lang="en-US" sz="2400" dirty="0" smtClean="0">
              <a:latin typeface="Arial" pitchFamily="34" charset="0"/>
              <a:cs typeface="Arial" pitchFamily="34" charset="0"/>
            </a:endParaRPr>
          </a:p>
          <a:p>
            <a:pPr algn="just">
              <a:lnSpc>
                <a:spcPct val="150000"/>
              </a:lnSpc>
              <a:buFont typeface="Wingdings" pitchFamily="2" charset="2"/>
              <a:buChar char="v"/>
            </a:pPr>
            <a:r>
              <a:rPr lang="en-US" sz="2400" dirty="0" smtClean="0">
                <a:latin typeface="Arial" pitchFamily="34" charset="0"/>
                <a:cs typeface="Arial" pitchFamily="34" charset="0"/>
              </a:rPr>
              <a:t>It is not permissible that the subject matter of an Istisna’a contract be an existing and identified capital asset. </a:t>
            </a:r>
          </a:p>
          <a:p>
            <a:endParaRPr lang="en-US" dirty="0"/>
          </a:p>
        </p:txBody>
      </p:sp>
      <p:sp>
        <p:nvSpPr>
          <p:cNvPr id="2" name="Title 1"/>
          <p:cNvSpPr>
            <a:spLocks noGrp="1"/>
          </p:cNvSpPr>
          <p:nvPr>
            <p:ph type="title"/>
          </p:nvPr>
        </p:nvSpPr>
        <p:spPr/>
        <p:txBody>
          <a:bodyPr>
            <a:normAutofit/>
          </a:bodyPr>
          <a:lstStyle/>
          <a:p>
            <a:r>
              <a:rPr lang="en-US" sz="3600" b="1" dirty="0" smtClean="0">
                <a:latin typeface="Arial" charset="0"/>
              </a:rPr>
              <a:t>ISTISNA</a:t>
            </a:r>
            <a:endParaRPr lang="en-US" sz="3600" dirty="0"/>
          </a:p>
        </p:txBody>
      </p:sp>
      <p:sp>
        <p:nvSpPr>
          <p:cNvPr id="4" name="Slide Number Placeholder 3"/>
          <p:cNvSpPr>
            <a:spLocks noGrp="1"/>
          </p:cNvSpPr>
          <p:nvPr>
            <p:ph type="sldNum" sz="quarter" idx="12"/>
          </p:nvPr>
        </p:nvSpPr>
        <p:spPr/>
        <p:txBody>
          <a:bodyPr/>
          <a:lstStyle/>
          <a:p>
            <a:fld id="{D911F81F-9CA3-471B-9467-E3C2090AB3F3}" type="slidenum">
              <a:rPr lang="en-US" smtClean="0"/>
              <a:pPr/>
              <a:t>4</a:t>
            </a:fld>
            <a:endParaRPr lang="en-US" dirty="0"/>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lnSpc>
                <a:spcPct val="150000"/>
              </a:lnSpc>
              <a:buFont typeface="Wingdings" pitchFamily="2" charset="2"/>
              <a:buChar char="v"/>
            </a:pPr>
            <a:r>
              <a:rPr lang="en-US" sz="3200" dirty="0" smtClean="0">
                <a:latin typeface="Arial" pitchFamily="34" charset="0"/>
                <a:cs typeface="Arial" pitchFamily="34" charset="0"/>
              </a:rPr>
              <a:t>If complete specifications (such as type, kind, quality and quantity) of the subject matter have been given to the manufacturer along with the contract price, then the manufacturer is bound to manufacture the Asset and cannot terminate the contract unilaterally.</a:t>
            </a:r>
          </a:p>
          <a:p>
            <a:pPr algn="just">
              <a:lnSpc>
                <a:spcPct val="150000"/>
              </a:lnSpc>
              <a:buFont typeface="Wingdings" pitchFamily="2" charset="2"/>
              <a:buChar char="v"/>
            </a:pPr>
            <a:endParaRPr lang="en-US" sz="3200" dirty="0" smtClean="0">
              <a:latin typeface="Arial" pitchFamily="34" charset="0"/>
              <a:cs typeface="Arial" pitchFamily="34" charset="0"/>
            </a:endParaRPr>
          </a:p>
          <a:p>
            <a:pPr algn="just">
              <a:lnSpc>
                <a:spcPct val="150000"/>
              </a:lnSpc>
              <a:buFont typeface="Wingdings" pitchFamily="2" charset="2"/>
              <a:buChar char="v"/>
            </a:pPr>
            <a:r>
              <a:rPr lang="en-US" sz="3200" dirty="0" smtClean="0">
                <a:latin typeface="Arial" pitchFamily="34" charset="0"/>
                <a:cs typeface="Arial" pitchFamily="34" charset="0"/>
              </a:rPr>
              <a:t>The ultimate purchaser cannot be regarded as the owner of the materials in the possession of the manufacturer for the purpose of producing the subject matter.</a:t>
            </a:r>
          </a:p>
          <a:p>
            <a:endParaRPr lang="en-US" dirty="0"/>
          </a:p>
        </p:txBody>
      </p:sp>
      <p:sp>
        <p:nvSpPr>
          <p:cNvPr id="2" name="Title 1"/>
          <p:cNvSpPr>
            <a:spLocks noGrp="1"/>
          </p:cNvSpPr>
          <p:nvPr>
            <p:ph type="title"/>
          </p:nvPr>
        </p:nvSpPr>
        <p:spPr/>
        <p:txBody>
          <a:bodyPr/>
          <a:lstStyle/>
          <a:p>
            <a:r>
              <a:rPr lang="en-US" b="1" dirty="0" smtClean="0">
                <a:latin typeface="Arial" charset="0"/>
              </a:rPr>
              <a:t>ISTISNA</a:t>
            </a:r>
            <a:endParaRPr lang="en-US" dirty="0"/>
          </a:p>
        </p:txBody>
      </p:sp>
      <p:sp>
        <p:nvSpPr>
          <p:cNvPr id="4" name="Slide Number Placeholder 3"/>
          <p:cNvSpPr>
            <a:spLocks noGrp="1"/>
          </p:cNvSpPr>
          <p:nvPr>
            <p:ph type="sldNum" sz="quarter" idx="12"/>
          </p:nvPr>
        </p:nvSpPr>
        <p:spPr/>
        <p:txBody>
          <a:bodyPr/>
          <a:lstStyle/>
          <a:p>
            <a:fld id="{D911F81F-9CA3-471B-9467-E3C2090AB3F3}" type="slidenum">
              <a:rPr lang="en-US" smtClean="0"/>
              <a:pPr/>
              <a:t>5</a:t>
            </a:fld>
            <a:endParaRPr lang="en-US" dirty="0"/>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lnSpc>
                <a:spcPct val="150000"/>
              </a:lnSpc>
              <a:buFont typeface="Wingdings" pitchFamily="2" charset="2"/>
              <a:buChar char="v"/>
            </a:pPr>
            <a:r>
              <a:rPr lang="en-US" sz="2900" dirty="0" smtClean="0">
                <a:latin typeface="Arial" pitchFamily="34" charset="0"/>
                <a:cs typeface="Arial" pitchFamily="34" charset="0"/>
              </a:rPr>
              <a:t>The time of delivery of goods does not necessarily have to be fixed in Istisna’a however, a maximum time may be agreed upon between the parties.</a:t>
            </a:r>
          </a:p>
          <a:p>
            <a:pPr algn="just">
              <a:lnSpc>
                <a:spcPct val="150000"/>
              </a:lnSpc>
              <a:buFont typeface="Wingdings" pitchFamily="2" charset="2"/>
              <a:buChar char="v"/>
            </a:pPr>
            <a:endParaRPr lang="en-US" sz="2900" dirty="0" smtClean="0">
              <a:latin typeface="Arial" pitchFamily="34" charset="0"/>
              <a:cs typeface="Arial" pitchFamily="34" charset="0"/>
            </a:endParaRPr>
          </a:p>
          <a:p>
            <a:pPr algn="just">
              <a:lnSpc>
                <a:spcPct val="150000"/>
              </a:lnSpc>
              <a:buFont typeface="Wingdings" pitchFamily="2" charset="2"/>
              <a:buChar char="v"/>
            </a:pPr>
            <a:r>
              <a:rPr lang="en-US" sz="2900" dirty="0" smtClean="0">
                <a:latin typeface="Arial" pitchFamily="34" charset="0"/>
                <a:cs typeface="Arial" pitchFamily="34" charset="0"/>
              </a:rPr>
              <a:t>The delivery of the subject matter may take place through constructive possession. At this point, the liability of the manufacturer in respect of the subject matter comes to an end and the liability of the ultimate purchaser begins. </a:t>
            </a:r>
          </a:p>
          <a:p>
            <a:endParaRPr lang="en-US" dirty="0"/>
          </a:p>
        </p:txBody>
      </p:sp>
      <p:sp>
        <p:nvSpPr>
          <p:cNvPr id="2" name="Title 1"/>
          <p:cNvSpPr>
            <a:spLocks noGrp="1"/>
          </p:cNvSpPr>
          <p:nvPr>
            <p:ph type="title"/>
          </p:nvPr>
        </p:nvSpPr>
        <p:spPr/>
        <p:txBody>
          <a:bodyPr/>
          <a:lstStyle/>
          <a:p>
            <a:r>
              <a:rPr lang="en-US" sz="3600" b="1" dirty="0" smtClean="0">
                <a:latin typeface="Arial" charset="0"/>
              </a:rPr>
              <a:t>ISTISNA</a:t>
            </a:r>
            <a:endParaRPr lang="en-US" sz="3600" dirty="0"/>
          </a:p>
        </p:txBody>
      </p:sp>
      <p:sp>
        <p:nvSpPr>
          <p:cNvPr id="4" name="Slide Number Placeholder 3"/>
          <p:cNvSpPr>
            <a:spLocks noGrp="1"/>
          </p:cNvSpPr>
          <p:nvPr>
            <p:ph type="sldNum" sz="quarter" idx="12"/>
          </p:nvPr>
        </p:nvSpPr>
        <p:spPr/>
        <p:txBody>
          <a:bodyPr/>
          <a:lstStyle/>
          <a:p>
            <a:fld id="{D911F81F-9CA3-471B-9467-E3C2090AB3F3}" type="slidenum">
              <a:rPr lang="en-US" smtClean="0"/>
              <a:pPr/>
              <a:t>6</a:t>
            </a:fld>
            <a:endParaRPr lang="en-US" dirty="0"/>
          </a:p>
        </p:txBody>
      </p:sp>
      <p:pic>
        <p:nvPicPr>
          <p:cNvPr id="5" name="Picture 4" descr="Picture12.jpg"/>
          <p:cNvPicPr>
            <a:picLocks noChangeAspect="1"/>
          </p:cNvPicPr>
          <p:nvPr/>
        </p:nvPicPr>
        <p:blipFill>
          <a:blip r:embed="rId3"/>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lnSpc>
                <a:spcPct val="150000"/>
              </a:lnSpc>
              <a:buFont typeface="Wingdings" pitchFamily="2" charset="2"/>
              <a:buChar char="§"/>
            </a:pPr>
            <a:r>
              <a:rPr lang="en-US" sz="2400" dirty="0" smtClean="0">
                <a:latin typeface="Arial" pitchFamily="34" charset="0"/>
                <a:cs typeface="Arial" pitchFamily="34" charset="0"/>
              </a:rPr>
              <a:t>It is necessary for the validity of Istisna’a that the price is fixed with the consent of the parties.</a:t>
            </a:r>
          </a:p>
          <a:p>
            <a:pPr algn="just">
              <a:lnSpc>
                <a:spcPct val="150000"/>
              </a:lnSpc>
              <a:buFont typeface="Wingdings" pitchFamily="2" charset="2"/>
              <a:buChar char="§"/>
            </a:pPr>
            <a:endParaRPr lang="en-US" sz="2400" dirty="0" smtClean="0">
              <a:latin typeface="Arial" pitchFamily="34" charset="0"/>
              <a:cs typeface="Arial" pitchFamily="34" charset="0"/>
            </a:endParaRPr>
          </a:p>
          <a:p>
            <a:pPr algn="just">
              <a:lnSpc>
                <a:spcPct val="150000"/>
              </a:lnSpc>
              <a:buFont typeface="Wingdings" pitchFamily="2" charset="2"/>
              <a:buChar char="§"/>
            </a:pPr>
            <a:r>
              <a:rPr lang="en-US" sz="2400" dirty="0" smtClean="0">
                <a:latin typeface="Arial" pitchFamily="34" charset="0"/>
                <a:cs typeface="Arial" pitchFamily="34" charset="0"/>
              </a:rPr>
              <a:t>The Istisna’a price can either be paid in advance, or in installments or at the time of delivery of goods.</a:t>
            </a:r>
          </a:p>
          <a:p>
            <a:pPr algn="just">
              <a:lnSpc>
                <a:spcPct val="150000"/>
              </a:lnSpc>
              <a:buFont typeface="Wingdings" pitchFamily="2" charset="2"/>
              <a:buChar char="§"/>
            </a:pPr>
            <a:endParaRPr lang="en-US" sz="2400" dirty="0" smtClean="0">
              <a:latin typeface="Arial" pitchFamily="34" charset="0"/>
              <a:cs typeface="Arial" pitchFamily="34" charset="0"/>
            </a:endParaRPr>
          </a:p>
          <a:p>
            <a:pPr algn="just">
              <a:lnSpc>
                <a:spcPct val="150000"/>
              </a:lnSpc>
              <a:buFont typeface="Wingdings" pitchFamily="2" charset="2"/>
              <a:buChar char="§"/>
            </a:pPr>
            <a:r>
              <a:rPr lang="en-US" sz="2400" dirty="0" smtClean="0">
                <a:latin typeface="Arial" pitchFamily="34" charset="0"/>
                <a:cs typeface="Arial" pitchFamily="34" charset="0"/>
              </a:rPr>
              <a:t>The price of Istisna’a transactions may vary in accordance with variations in the delivery date. </a:t>
            </a:r>
            <a:endParaRPr lang="en-US" sz="2400" dirty="0">
              <a:latin typeface="Arial" pitchFamily="34" charset="0"/>
              <a:cs typeface="Arial" pitchFamily="34" charset="0"/>
            </a:endParaRPr>
          </a:p>
        </p:txBody>
      </p:sp>
      <p:sp>
        <p:nvSpPr>
          <p:cNvPr id="2" name="Title 1"/>
          <p:cNvSpPr>
            <a:spLocks noGrp="1"/>
          </p:cNvSpPr>
          <p:nvPr>
            <p:ph type="title"/>
          </p:nvPr>
        </p:nvSpPr>
        <p:spPr/>
        <p:txBody>
          <a:bodyPr>
            <a:normAutofit/>
          </a:bodyPr>
          <a:lstStyle/>
          <a:p>
            <a:r>
              <a:rPr lang="en-US" sz="3600" b="1" dirty="0" smtClean="0">
                <a:latin typeface="Arial" charset="0"/>
              </a:rPr>
              <a:t>ISTISNA</a:t>
            </a:r>
            <a:endParaRPr lang="en-US" sz="3600" dirty="0"/>
          </a:p>
        </p:txBody>
      </p:sp>
      <p:sp>
        <p:nvSpPr>
          <p:cNvPr id="4" name="Slide Number Placeholder 3"/>
          <p:cNvSpPr>
            <a:spLocks noGrp="1"/>
          </p:cNvSpPr>
          <p:nvPr>
            <p:ph type="sldNum" sz="quarter" idx="12"/>
          </p:nvPr>
        </p:nvSpPr>
        <p:spPr/>
        <p:txBody>
          <a:bodyPr/>
          <a:lstStyle/>
          <a:p>
            <a:fld id="{D911F81F-9CA3-471B-9467-E3C2090AB3F3}" type="slidenum">
              <a:rPr lang="en-US" smtClean="0"/>
              <a:pPr/>
              <a:t>7</a:t>
            </a:fld>
            <a:endParaRPr lang="en-US" dirty="0"/>
          </a:p>
        </p:txBody>
      </p:sp>
      <p:pic>
        <p:nvPicPr>
          <p:cNvPr id="5" name="Picture 4" descr="Picture12.jpg"/>
          <p:cNvPicPr>
            <a:picLocks noChangeAspect="1"/>
          </p:cNvPicPr>
          <p:nvPr/>
        </p:nvPicPr>
        <p:blipFill>
          <a:blip r:embed="rId3"/>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buFont typeface="Wingdings" pitchFamily="2" charset="2"/>
              <a:buChar char="v"/>
            </a:pPr>
            <a:r>
              <a:rPr lang="en-US" sz="2400" dirty="0" smtClean="0">
                <a:latin typeface="Arial" pitchFamily="34" charset="0"/>
                <a:cs typeface="Arial" pitchFamily="34" charset="0"/>
              </a:rPr>
              <a:t>It is permissible to amend the contract price of an Istisna’a contract upwards or downwards, as a result of intervening contingencies (Force Majeure). </a:t>
            </a:r>
          </a:p>
          <a:p>
            <a:pPr algn="just">
              <a:lnSpc>
                <a:spcPct val="150000"/>
              </a:lnSpc>
              <a:buFont typeface="Wingdings" pitchFamily="2" charset="2"/>
              <a:buChar char="v"/>
            </a:pPr>
            <a:endParaRPr lang="en-US" sz="2400" dirty="0" smtClean="0">
              <a:latin typeface="Arial" pitchFamily="34" charset="0"/>
              <a:cs typeface="Arial" pitchFamily="34" charset="0"/>
            </a:endParaRPr>
          </a:p>
          <a:p>
            <a:pPr algn="just">
              <a:lnSpc>
                <a:spcPct val="150000"/>
              </a:lnSpc>
              <a:buFont typeface="Wingdings" pitchFamily="2" charset="2"/>
              <a:buChar char="v"/>
            </a:pPr>
            <a:r>
              <a:rPr lang="en-US" sz="2400" dirty="0" smtClean="0">
                <a:latin typeface="Arial" pitchFamily="34" charset="0"/>
                <a:cs typeface="Arial" pitchFamily="34" charset="0"/>
              </a:rPr>
              <a:t>It is permissible if it is agreed between the parties that in the case of delay in delivery, the price shall be reduced by a specified amount per day. </a:t>
            </a:r>
          </a:p>
          <a:p>
            <a:endParaRPr lang="en-US" dirty="0"/>
          </a:p>
        </p:txBody>
      </p:sp>
      <p:sp>
        <p:nvSpPr>
          <p:cNvPr id="2" name="Title 1"/>
          <p:cNvSpPr>
            <a:spLocks noGrp="1"/>
          </p:cNvSpPr>
          <p:nvPr>
            <p:ph type="title"/>
          </p:nvPr>
        </p:nvSpPr>
        <p:spPr/>
        <p:txBody>
          <a:bodyPr>
            <a:normAutofit/>
          </a:bodyPr>
          <a:lstStyle/>
          <a:p>
            <a:r>
              <a:rPr lang="en-US" sz="3600" b="1" dirty="0" smtClean="0">
                <a:latin typeface="Arial" charset="0"/>
              </a:rPr>
              <a:t>ISTISNA</a:t>
            </a:r>
            <a:endParaRPr lang="en-US" sz="3600" dirty="0"/>
          </a:p>
        </p:txBody>
      </p:sp>
      <p:sp>
        <p:nvSpPr>
          <p:cNvPr id="4" name="Slide Number Placeholder 3"/>
          <p:cNvSpPr>
            <a:spLocks noGrp="1"/>
          </p:cNvSpPr>
          <p:nvPr>
            <p:ph type="sldNum" sz="quarter" idx="12"/>
          </p:nvPr>
        </p:nvSpPr>
        <p:spPr/>
        <p:txBody>
          <a:bodyPr/>
          <a:lstStyle/>
          <a:p>
            <a:fld id="{D911F81F-9CA3-471B-9467-E3C2090AB3F3}" type="slidenum">
              <a:rPr lang="en-US" smtClean="0"/>
              <a:pPr/>
              <a:t>8</a:t>
            </a:fld>
            <a:endParaRPr lang="en-US" dirty="0"/>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lnSpc>
                <a:spcPct val="150000"/>
              </a:lnSpc>
              <a:buFont typeface="Wingdings" pitchFamily="2" charset="2"/>
              <a:buChar char="v"/>
            </a:pPr>
            <a:r>
              <a:rPr lang="en-US" sz="3400" dirty="0" smtClean="0">
                <a:latin typeface="Arial" pitchFamily="34" charset="0"/>
                <a:cs typeface="Arial" pitchFamily="34" charset="0"/>
              </a:rPr>
              <a:t>Unlike Murabaha where only raw material can be financed, Istisna’a’ can be easily utilized to facilitate payment of overheads etc. in addition to the purchase of raw material. </a:t>
            </a:r>
          </a:p>
          <a:p>
            <a:pPr algn="just">
              <a:lnSpc>
                <a:spcPct val="150000"/>
              </a:lnSpc>
              <a:buFont typeface="Wingdings" pitchFamily="2" charset="2"/>
              <a:buChar char="v"/>
            </a:pPr>
            <a:endParaRPr lang="en-US" sz="3400" dirty="0" smtClean="0">
              <a:latin typeface="Arial" pitchFamily="34" charset="0"/>
              <a:cs typeface="Arial" pitchFamily="34" charset="0"/>
            </a:endParaRPr>
          </a:p>
          <a:p>
            <a:pPr algn="just">
              <a:lnSpc>
                <a:spcPct val="150000"/>
              </a:lnSpc>
              <a:buFont typeface="Wingdings" pitchFamily="2" charset="2"/>
              <a:buChar char="v"/>
            </a:pPr>
            <a:r>
              <a:rPr lang="en-US" sz="3400" dirty="0" smtClean="0">
                <a:latin typeface="Arial" pitchFamily="34" charset="0"/>
                <a:cs typeface="Arial" pitchFamily="34" charset="0"/>
              </a:rPr>
              <a:t>It is also to be noted that amount paid out as Istisna’a’ price to the manufacturer can be used by the manufacturer anywhere he deems fit. It doesn’t have to be utilized exclusively for the production process</a:t>
            </a:r>
          </a:p>
          <a:p>
            <a:pPr>
              <a:lnSpc>
                <a:spcPct val="150000"/>
              </a:lnSpc>
              <a:buNone/>
            </a:pPr>
            <a:endParaRPr lang="en-US" dirty="0"/>
          </a:p>
        </p:txBody>
      </p:sp>
      <p:sp>
        <p:nvSpPr>
          <p:cNvPr id="2" name="Title 1"/>
          <p:cNvSpPr>
            <a:spLocks noGrp="1"/>
          </p:cNvSpPr>
          <p:nvPr>
            <p:ph type="title"/>
          </p:nvPr>
        </p:nvSpPr>
        <p:spPr/>
        <p:txBody>
          <a:bodyPr>
            <a:normAutofit/>
          </a:bodyPr>
          <a:lstStyle/>
          <a:p>
            <a:r>
              <a:rPr lang="en-US" sz="3600" b="1" dirty="0" smtClean="0">
                <a:latin typeface="Arial" charset="0"/>
              </a:rPr>
              <a:t>ISTISNA</a:t>
            </a:r>
            <a:endParaRPr lang="en-US" sz="3600" dirty="0"/>
          </a:p>
        </p:txBody>
      </p:sp>
      <p:sp>
        <p:nvSpPr>
          <p:cNvPr id="4" name="Slide Number Placeholder 3"/>
          <p:cNvSpPr>
            <a:spLocks noGrp="1"/>
          </p:cNvSpPr>
          <p:nvPr>
            <p:ph type="sldNum" sz="quarter" idx="12"/>
          </p:nvPr>
        </p:nvSpPr>
        <p:spPr/>
        <p:txBody>
          <a:bodyPr/>
          <a:lstStyle/>
          <a:p>
            <a:fld id="{D911F81F-9CA3-471B-9467-E3C2090AB3F3}" type="slidenum">
              <a:rPr lang="en-US" smtClean="0"/>
              <a:pPr/>
              <a:t>9</a:t>
            </a:fld>
            <a:endParaRPr lang="en-US" dirty="0"/>
          </a:p>
        </p:txBody>
      </p:sp>
      <p:pic>
        <p:nvPicPr>
          <p:cNvPr id="5" name="Picture 4" descr="Picture12.jpg"/>
          <p:cNvPicPr>
            <a:picLocks noChangeAspect="1"/>
          </p:cNvPicPr>
          <p:nvPr/>
        </p:nvPicPr>
        <p:blipFill>
          <a:blip r:embed="rId2"/>
          <a:stretch>
            <a:fillRect/>
          </a:stretch>
        </p:blipFill>
        <p:spPr>
          <a:xfrm>
            <a:off x="8304028" y="0"/>
            <a:ext cx="839972" cy="1068404"/>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297</TotalTime>
  <Words>651</Words>
  <Application>Microsoft Office PowerPoint</Application>
  <PresentationFormat>On-screen Show (4:3)</PresentationFormat>
  <Paragraphs>129</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Theme1</vt:lpstr>
      <vt:lpstr>ISTISNA</vt:lpstr>
      <vt:lpstr>Slide 2</vt:lpstr>
      <vt:lpstr>ISTISNA</vt:lpstr>
      <vt:lpstr>ISTISNA</vt:lpstr>
      <vt:lpstr>ISTISNA</vt:lpstr>
      <vt:lpstr>ISTISNA</vt:lpstr>
      <vt:lpstr>ISTISNA</vt:lpstr>
      <vt:lpstr>ISTISNA</vt:lpstr>
      <vt:lpstr>ISTISNA</vt:lpstr>
      <vt:lpstr>Product Structure for ISTISNA’ </vt:lpstr>
      <vt:lpstr>Product Structure for ISTISNA’ </vt:lpstr>
      <vt:lpstr>Product Structure for ISTISNA’</vt:lpstr>
      <vt:lpstr>Slide 13</vt:lpstr>
      <vt:lpstr>Legal Documentation </vt:lpstr>
      <vt:lpstr>Legal Documentation in ISTISNA’</vt:lpstr>
      <vt:lpstr>Legal Documentation in ISTISNA’</vt:lpstr>
      <vt:lpstr>Legal Documentation in ISTISNA’</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ISTISNA</dc:title>
  <dc:creator>Tariqhumayou</dc:creator>
  <cp:lastModifiedBy>Tariqhumayou</cp:lastModifiedBy>
  <cp:revision>64</cp:revision>
  <dcterms:created xsi:type="dcterms:W3CDTF">2014-06-18T04:44:34Z</dcterms:created>
  <dcterms:modified xsi:type="dcterms:W3CDTF">2014-06-27T04:35:54Z</dcterms:modified>
</cp:coreProperties>
</file>